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emf" ContentType="image/x-emf"/>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50"/>
  </p:notesMasterIdLst>
  <p:handoutMasterIdLst>
    <p:handoutMasterId r:id="rId51"/>
  </p:handoutMasterIdLst>
  <p:sldIdLst>
    <p:sldId id="2260" r:id="rId2"/>
    <p:sldId id="2241" r:id="rId3"/>
    <p:sldId id="2262" r:id="rId4"/>
    <p:sldId id="2261" r:id="rId5"/>
    <p:sldId id="2242" r:id="rId6"/>
    <p:sldId id="2263" r:id="rId7"/>
    <p:sldId id="2264" r:id="rId8"/>
    <p:sldId id="2249" r:id="rId9"/>
    <p:sldId id="2250" r:id="rId10"/>
    <p:sldId id="2251" r:id="rId11"/>
    <p:sldId id="2247" r:id="rId12"/>
    <p:sldId id="2276" r:id="rId13"/>
    <p:sldId id="2278" r:id="rId14"/>
    <p:sldId id="2277" r:id="rId15"/>
    <p:sldId id="2279" r:id="rId16"/>
    <p:sldId id="2280" r:id="rId17"/>
    <p:sldId id="2309" r:id="rId18"/>
    <p:sldId id="2281" r:id="rId19"/>
    <p:sldId id="2282" r:id="rId20"/>
    <p:sldId id="2283" r:id="rId21"/>
    <p:sldId id="2284" r:id="rId22"/>
    <p:sldId id="2285" r:id="rId23"/>
    <p:sldId id="2286" r:id="rId24"/>
    <p:sldId id="2287" r:id="rId25"/>
    <p:sldId id="2288" r:id="rId26"/>
    <p:sldId id="2301" r:id="rId27"/>
    <p:sldId id="2302" r:id="rId28"/>
    <p:sldId id="2289" r:id="rId29"/>
    <p:sldId id="2290" r:id="rId30"/>
    <p:sldId id="2291" r:id="rId31"/>
    <p:sldId id="2292" r:id="rId32"/>
    <p:sldId id="2293" r:id="rId33"/>
    <p:sldId id="2294" r:id="rId34"/>
    <p:sldId id="2295" r:id="rId35"/>
    <p:sldId id="2296" r:id="rId36"/>
    <p:sldId id="2297" r:id="rId37"/>
    <p:sldId id="2298" r:id="rId38"/>
    <p:sldId id="2299" r:id="rId39"/>
    <p:sldId id="2300" r:id="rId40"/>
    <p:sldId id="2303" r:id="rId41"/>
    <p:sldId id="2304" r:id="rId42"/>
    <p:sldId id="2305" r:id="rId43"/>
    <p:sldId id="2306" r:id="rId44"/>
    <p:sldId id="2307" r:id="rId45"/>
    <p:sldId id="2308" r:id="rId46"/>
    <p:sldId id="2310" r:id="rId47"/>
    <p:sldId id="2258" r:id="rId48"/>
    <p:sldId id="2232" r:id="rId49"/>
  </p:sldIdLst>
  <p:sldSz cx="12192000" cy="6858000"/>
  <p:notesSz cx="6883400" cy="9906000"/>
  <p:custShowLst>
    <p:custShow name="raytheon" id="0">
      <p:sldLst/>
    </p:custShow>
    <p:custShow name="soa" id="1">
      <p:sldLst/>
    </p:custShow>
    <p:custShow name="R&amp;R" id="2">
      <p:sldLst/>
    </p:custShow>
    <p:custShow name="btit" id="3">
      <p:sldLst/>
    </p:custShow>
    <p:custShow name="soma" id="4">
      <p:sldLst/>
    </p:custShow>
    <p:custShow name="UPMC" id="5">
      <p:sldLst/>
    </p:custShow>
    <p:custShow name="webcast" id="6">
      <p:sldLst/>
    </p:custShow>
    <p:custShow name="account planning" id="7">
      <p:sldLst/>
    </p:custShow>
    <p:custShow name="bharti" id="8">
      <p:sldLst/>
    </p:custShow>
  </p:custShowLst>
  <p:defaultTextStyle>
    <a:defPPr>
      <a:defRPr lang="en-US"/>
    </a:defPPr>
    <a:lvl1pPr algn="l" rtl="0" eaLnBrk="0" fontAlgn="base" hangingPunct="0">
      <a:spcBef>
        <a:spcPct val="0"/>
      </a:spcBef>
      <a:spcAft>
        <a:spcPct val="0"/>
      </a:spcAft>
      <a:defRPr sz="2000" b="1"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000" b="1"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000" b="1"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000" b="1"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000" b="1"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000" b="1"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000" b="1"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000" b="1"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000" b="1"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3120">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66CC"/>
    <a:srgbClr val="0066FF"/>
    <a:srgbClr val="99CCFF"/>
    <a:srgbClr val="7889FB"/>
    <a:srgbClr val="DB2B36"/>
    <a:srgbClr val="A50021"/>
    <a:srgbClr val="008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3164" autoAdjust="0"/>
  </p:normalViewPr>
  <p:slideViewPr>
    <p:cSldViewPr>
      <p:cViewPr>
        <p:scale>
          <a:sx n="100" d="100"/>
          <a:sy n="100" d="100"/>
        </p:scale>
        <p:origin x="920" y="216"/>
      </p:cViewPr>
      <p:guideLst>
        <p:guide orient="horz"/>
        <p:guide/>
      </p:guideLst>
    </p:cSldViewPr>
  </p:slideViewPr>
  <p:notesTextViewPr>
    <p:cViewPr>
      <p:scale>
        <a:sx n="100" d="100"/>
        <a:sy n="100" d="100"/>
      </p:scale>
      <p:origin x="0" y="0"/>
    </p:cViewPr>
  </p:notesTextViewPr>
  <p:sorterViewPr>
    <p:cViewPr>
      <p:scale>
        <a:sx n="116" d="100"/>
        <a:sy n="116" d="100"/>
      </p:scale>
      <p:origin x="0" y="0"/>
    </p:cViewPr>
  </p:sorterViewPr>
  <p:notesViewPr>
    <p:cSldViewPr>
      <p:cViewPr varScale="1">
        <p:scale>
          <a:sx n="83" d="100"/>
          <a:sy n="83" d="100"/>
        </p:scale>
        <p:origin x="3352" y="208"/>
      </p:cViewPr>
      <p:guideLst>
        <p:guide orient="horz" pos="3120"/>
        <p:guide pos="2168"/>
      </p:guideLst>
    </p:cSldViewPr>
  </p:notes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5202" name="Rectangle 2"/>
          <p:cNvSpPr>
            <a:spLocks noGrp="1" noChangeArrowheads="1"/>
          </p:cNvSpPr>
          <p:nvPr>
            <p:ph type="hdr" sz="quarter"/>
          </p:nvPr>
        </p:nvSpPr>
        <p:spPr bwMode="auto">
          <a:xfrm>
            <a:off x="0" y="0"/>
            <a:ext cx="2982913" cy="495300"/>
          </a:xfrm>
          <a:prstGeom prst="rect">
            <a:avLst/>
          </a:prstGeom>
          <a:noFill/>
          <a:ln>
            <a:noFill/>
          </a:ln>
          <a:effectLst/>
          <a:extLst/>
        </p:spPr>
        <p:txBody>
          <a:bodyPr vert="horz" wrap="square" lIns="91294" tIns="45647" rIns="91294" bIns="45647" numCol="1" anchor="t" anchorCtr="0" compatLnSpc="1">
            <a:prstTxWarp prst="textNoShape">
              <a:avLst/>
            </a:prstTxWarp>
          </a:bodyPr>
          <a:lstStyle>
            <a:lvl1pPr algn="l" defTabSz="912813" eaLnBrk="1" hangingPunct="1">
              <a:spcBef>
                <a:spcPct val="0"/>
              </a:spcBef>
              <a:buClrTx/>
              <a:buFontTx/>
              <a:buNone/>
              <a:defRPr sz="1200" b="0">
                <a:ea typeface="Gulim" pitchFamily="34" charset="-127"/>
                <a:cs typeface="Arial" panose="020B0604020202020204" pitchFamily="34" charset="0"/>
              </a:defRPr>
            </a:lvl1pPr>
          </a:lstStyle>
          <a:p>
            <a:pPr>
              <a:defRPr/>
            </a:pPr>
            <a:endParaRPr lang="en-US" altLang="ko-KR"/>
          </a:p>
        </p:txBody>
      </p:sp>
      <p:sp>
        <p:nvSpPr>
          <p:cNvPr id="435203" name="Rectangle 3"/>
          <p:cNvSpPr>
            <a:spLocks noGrp="1" noChangeArrowheads="1"/>
          </p:cNvSpPr>
          <p:nvPr>
            <p:ph type="dt" sz="quarter" idx="1"/>
          </p:nvPr>
        </p:nvSpPr>
        <p:spPr bwMode="auto">
          <a:xfrm>
            <a:off x="3898900" y="0"/>
            <a:ext cx="2982913" cy="495300"/>
          </a:xfrm>
          <a:prstGeom prst="rect">
            <a:avLst/>
          </a:prstGeom>
          <a:noFill/>
          <a:ln>
            <a:noFill/>
          </a:ln>
          <a:effectLst/>
          <a:extLst/>
        </p:spPr>
        <p:txBody>
          <a:bodyPr vert="horz" wrap="square" lIns="91294" tIns="45647" rIns="91294" bIns="45647" numCol="1" anchor="t" anchorCtr="0" compatLnSpc="1">
            <a:prstTxWarp prst="textNoShape">
              <a:avLst/>
            </a:prstTxWarp>
          </a:bodyPr>
          <a:lstStyle>
            <a:lvl1pPr algn="r" defTabSz="912813" eaLnBrk="1" hangingPunct="1">
              <a:spcBef>
                <a:spcPct val="0"/>
              </a:spcBef>
              <a:buClrTx/>
              <a:buFontTx/>
              <a:buNone/>
              <a:defRPr sz="1200" b="0">
                <a:ea typeface="Gulim" pitchFamily="34" charset="-127"/>
                <a:cs typeface="Arial" panose="020B0604020202020204" pitchFamily="34" charset="0"/>
              </a:defRPr>
            </a:lvl1pPr>
          </a:lstStyle>
          <a:p>
            <a:pPr>
              <a:defRPr/>
            </a:pPr>
            <a:endParaRPr lang="en-US" altLang="ko-KR"/>
          </a:p>
        </p:txBody>
      </p:sp>
      <p:sp>
        <p:nvSpPr>
          <p:cNvPr id="435204" name="Rectangle 4"/>
          <p:cNvSpPr>
            <a:spLocks noGrp="1" noChangeArrowheads="1"/>
          </p:cNvSpPr>
          <p:nvPr>
            <p:ph type="ftr" sz="quarter" idx="2"/>
          </p:nvPr>
        </p:nvSpPr>
        <p:spPr bwMode="auto">
          <a:xfrm>
            <a:off x="0" y="9409113"/>
            <a:ext cx="2982913" cy="495300"/>
          </a:xfrm>
          <a:prstGeom prst="rect">
            <a:avLst/>
          </a:prstGeom>
          <a:noFill/>
          <a:ln>
            <a:noFill/>
          </a:ln>
          <a:effectLst/>
          <a:extLst/>
        </p:spPr>
        <p:txBody>
          <a:bodyPr vert="horz" wrap="square" lIns="91294" tIns="45647" rIns="91294" bIns="45647" numCol="1" anchor="b" anchorCtr="0" compatLnSpc="1">
            <a:prstTxWarp prst="textNoShape">
              <a:avLst/>
            </a:prstTxWarp>
          </a:bodyPr>
          <a:lstStyle>
            <a:lvl1pPr algn="l" defTabSz="912813" eaLnBrk="1" hangingPunct="1">
              <a:spcBef>
                <a:spcPct val="0"/>
              </a:spcBef>
              <a:buClrTx/>
              <a:buFontTx/>
              <a:buNone/>
              <a:defRPr sz="1200" b="0">
                <a:ea typeface="Gulim" pitchFamily="34" charset="-127"/>
                <a:cs typeface="Arial" panose="020B0604020202020204" pitchFamily="34" charset="0"/>
              </a:defRPr>
            </a:lvl1pPr>
          </a:lstStyle>
          <a:p>
            <a:pPr>
              <a:defRPr/>
            </a:pPr>
            <a:endParaRPr lang="en-US" altLang="ko-KR"/>
          </a:p>
        </p:txBody>
      </p:sp>
      <p:sp>
        <p:nvSpPr>
          <p:cNvPr id="435205" name="Rectangle 5"/>
          <p:cNvSpPr>
            <a:spLocks noGrp="1" noChangeArrowheads="1"/>
          </p:cNvSpPr>
          <p:nvPr>
            <p:ph type="sldNum" sz="quarter" idx="3"/>
          </p:nvPr>
        </p:nvSpPr>
        <p:spPr bwMode="auto">
          <a:xfrm>
            <a:off x="3898900" y="9409113"/>
            <a:ext cx="2982913" cy="495300"/>
          </a:xfrm>
          <a:prstGeom prst="rect">
            <a:avLst/>
          </a:prstGeom>
          <a:noFill/>
          <a:ln>
            <a:noFill/>
          </a:ln>
          <a:effectLst/>
          <a:extLst/>
        </p:spPr>
        <p:txBody>
          <a:bodyPr vert="horz" wrap="square" lIns="91294" tIns="45647" rIns="91294" bIns="45647" numCol="1" anchor="b" anchorCtr="0" compatLnSpc="1">
            <a:prstTxWarp prst="textNoShape">
              <a:avLst/>
            </a:prstTxWarp>
          </a:bodyPr>
          <a:lstStyle>
            <a:lvl1pPr algn="r" defTabSz="912813" eaLnBrk="1" hangingPunct="1">
              <a:defRPr sz="1200" b="0">
                <a:ea typeface="Gulim" panose="020B0600000101010101" pitchFamily="34" charset="-127"/>
              </a:defRPr>
            </a:lvl1pPr>
          </a:lstStyle>
          <a:p>
            <a:pPr>
              <a:defRPr/>
            </a:pPr>
            <a:fld id="{77448576-77AE-4040-9CFF-62FE08575A1C}" type="slidenum">
              <a:rPr lang="ko-KR" altLang="en-US"/>
              <a:pPr>
                <a:defRPr/>
              </a:pPr>
              <a:t>‹#›</a:t>
            </a:fld>
            <a:endParaRPr lang="en-US" altLang="ko-KR"/>
          </a:p>
        </p:txBody>
      </p:sp>
    </p:spTree>
    <p:extLst>
      <p:ext uri="{BB962C8B-B14F-4D97-AF65-F5344CB8AC3E}">
        <p14:creationId xmlns:p14="http://schemas.microsoft.com/office/powerpoint/2010/main" val="3940847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82913" cy="495300"/>
          </a:xfrm>
          <a:prstGeom prst="rect">
            <a:avLst/>
          </a:prstGeom>
          <a:noFill/>
          <a:ln>
            <a:noFill/>
          </a:ln>
          <a:effectLst/>
          <a:extLst/>
        </p:spPr>
        <p:txBody>
          <a:bodyPr vert="horz" wrap="square" lIns="91294" tIns="45647" rIns="91294" bIns="45647" numCol="1" anchor="t" anchorCtr="0" compatLnSpc="1">
            <a:prstTxWarp prst="textNoShape">
              <a:avLst/>
            </a:prstTxWarp>
          </a:bodyPr>
          <a:lstStyle>
            <a:lvl1pPr algn="l" defTabSz="912813" eaLnBrk="1" hangingPunct="1">
              <a:spcBef>
                <a:spcPct val="0"/>
              </a:spcBef>
              <a:buClrTx/>
              <a:buFontTx/>
              <a:buNone/>
              <a:defRPr sz="1200" b="0">
                <a:ea typeface="Gulim" pitchFamily="34" charset="-127"/>
                <a:cs typeface="Arial" panose="020B0604020202020204" pitchFamily="34" charset="0"/>
              </a:defRPr>
            </a:lvl1pPr>
          </a:lstStyle>
          <a:p>
            <a:pPr>
              <a:defRPr/>
            </a:pPr>
            <a:endParaRPr lang="en-US" altLang="ko-KR"/>
          </a:p>
        </p:txBody>
      </p:sp>
      <p:sp>
        <p:nvSpPr>
          <p:cNvPr id="8195" name="Rectangle 3"/>
          <p:cNvSpPr>
            <a:spLocks noGrp="1" noChangeArrowheads="1"/>
          </p:cNvSpPr>
          <p:nvPr>
            <p:ph type="dt" idx="1"/>
          </p:nvPr>
        </p:nvSpPr>
        <p:spPr bwMode="auto">
          <a:xfrm>
            <a:off x="3898900" y="0"/>
            <a:ext cx="2982913" cy="495300"/>
          </a:xfrm>
          <a:prstGeom prst="rect">
            <a:avLst/>
          </a:prstGeom>
          <a:noFill/>
          <a:ln>
            <a:noFill/>
          </a:ln>
          <a:effectLst/>
          <a:extLst/>
        </p:spPr>
        <p:txBody>
          <a:bodyPr vert="horz" wrap="square" lIns="91294" tIns="45647" rIns="91294" bIns="45647" numCol="1" anchor="t" anchorCtr="0" compatLnSpc="1">
            <a:prstTxWarp prst="textNoShape">
              <a:avLst/>
            </a:prstTxWarp>
          </a:bodyPr>
          <a:lstStyle>
            <a:lvl1pPr algn="r" defTabSz="912813" eaLnBrk="1" hangingPunct="1">
              <a:spcBef>
                <a:spcPct val="0"/>
              </a:spcBef>
              <a:buClrTx/>
              <a:buFontTx/>
              <a:buNone/>
              <a:defRPr sz="1200" b="0">
                <a:ea typeface="Gulim" pitchFamily="34" charset="-127"/>
                <a:cs typeface="Arial" panose="020B0604020202020204" pitchFamily="34" charset="0"/>
              </a:defRPr>
            </a:lvl1pPr>
          </a:lstStyle>
          <a:p>
            <a:pPr>
              <a:defRPr/>
            </a:pPr>
            <a:endParaRPr lang="en-US" altLang="ko-KR"/>
          </a:p>
        </p:txBody>
      </p:sp>
      <p:sp>
        <p:nvSpPr>
          <p:cNvPr id="9220" name="Rectangle 4"/>
          <p:cNvSpPr>
            <a:spLocks noGrp="1" noRot="1" noChangeAspect="1" noChangeArrowheads="1" noTextEdit="1"/>
          </p:cNvSpPr>
          <p:nvPr>
            <p:ph type="sldImg" idx="2"/>
          </p:nvPr>
        </p:nvSpPr>
        <p:spPr bwMode="auto">
          <a:xfrm>
            <a:off x="142875" y="742950"/>
            <a:ext cx="6599238" cy="37131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8975" y="4705350"/>
            <a:ext cx="5505450" cy="4457700"/>
          </a:xfrm>
          <a:prstGeom prst="rect">
            <a:avLst/>
          </a:prstGeom>
          <a:noFill/>
          <a:ln>
            <a:noFill/>
          </a:ln>
          <a:effectLst/>
          <a:extLst/>
        </p:spPr>
        <p:txBody>
          <a:bodyPr vert="horz" wrap="square" lIns="91294" tIns="45647" rIns="91294" bIns="45647"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8198" name="Rectangle 6"/>
          <p:cNvSpPr>
            <a:spLocks noGrp="1" noChangeArrowheads="1"/>
          </p:cNvSpPr>
          <p:nvPr>
            <p:ph type="ftr" sz="quarter" idx="4"/>
          </p:nvPr>
        </p:nvSpPr>
        <p:spPr bwMode="auto">
          <a:xfrm>
            <a:off x="0" y="9409113"/>
            <a:ext cx="2982913" cy="495300"/>
          </a:xfrm>
          <a:prstGeom prst="rect">
            <a:avLst/>
          </a:prstGeom>
          <a:noFill/>
          <a:ln>
            <a:noFill/>
          </a:ln>
          <a:effectLst/>
          <a:extLst/>
        </p:spPr>
        <p:txBody>
          <a:bodyPr vert="horz" wrap="square" lIns="91294" tIns="45647" rIns="91294" bIns="45647" numCol="1" anchor="b" anchorCtr="0" compatLnSpc="1">
            <a:prstTxWarp prst="textNoShape">
              <a:avLst/>
            </a:prstTxWarp>
          </a:bodyPr>
          <a:lstStyle>
            <a:lvl1pPr algn="l" defTabSz="912813" eaLnBrk="1" hangingPunct="1">
              <a:spcBef>
                <a:spcPct val="0"/>
              </a:spcBef>
              <a:buClrTx/>
              <a:buFontTx/>
              <a:buNone/>
              <a:defRPr sz="1200" b="0">
                <a:ea typeface="Gulim" pitchFamily="34" charset="-127"/>
                <a:cs typeface="Arial" panose="020B0604020202020204" pitchFamily="34" charset="0"/>
              </a:defRPr>
            </a:lvl1pPr>
          </a:lstStyle>
          <a:p>
            <a:pPr>
              <a:defRPr/>
            </a:pPr>
            <a:endParaRPr lang="en-US" altLang="ko-KR"/>
          </a:p>
        </p:txBody>
      </p:sp>
      <p:sp>
        <p:nvSpPr>
          <p:cNvPr id="8199" name="Rectangle 7"/>
          <p:cNvSpPr>
            <a:spLocks noGrp="1" noChangeArrowheads="1"/>
          </p:cNvSpPr>
          <p:nvPr>
            <p:ph type="sldNum" sz="quarter" idx="5"/>
          </p:nvPr>
        </p:nvSpPr>
        <p:spPr bwMode="auto">
          <a:xfrm>
            <a:off x="3898900" y="9409113"/>
            <a:ext cx="2982913" cy="495300"/>
          </a:xfrm>
          <a:prstGeom prst="rect">
            <a:avLst/>
          </a:prstGeom>
          <a:noFill/>
          <a:ln>
            <a:noFill/>
          </a:ln>
          <a:effectLst/>
          <a:extLst/>
        </p:spPr>
        <p:txBody>
          <a:bodyPr vert="horz" wrap="square" lIns="91294" tIns="45647" rIns="91294" bIns="45647" numCol="1" anchor="b" anchorCtr="0" compatLnSpc="1">
            <a:prstTxWarp prst="textNoShape">
              <a:avLst/>
            </a:prstTxWarp>
          </a:bodyPr>
          <a:lstStyle>
            <a:lvl1pPr algn="r" defTabSz="912813" eaLnBrk="1" hangingPunct="1">
              <a:defRPr sz="1200" b="0">
                <a:ea typeface="Gulim" panose="020B0600000101010101" pitchFamily="34" charset="-127"/>
              </a:defRPr>
            </a:lvl1pPr>
          </a:lstStyle>
          <a:p>
            <a:pPr>
              <a:defRPr/>
            </a:pPr>
            <a:fld id="{EDCB51AD-4AF0-45E8-B84B-EC68A98FD330}" type="slidenum">
              <a:rPr lang="ko-KR" altLang="en-US"/>
              <a:pPr>
                <a:defRPr/>
              </a:pPr>
              <a:t>‹#›</a:t>
            </a:fld>
            <a:endParaRPr lang="en-US" altLang="ko-KR"/>
          </a:p>
        </p:txBody>
      </p:sp>
    </p:spTree>
    <p:extLst>
      <p:ext uri="{BB962C8B-B14F-4D97-AF65-F5344CB8AC3E}">
        <p14:creationId xmlns:p14="http://schemas.microsoft.com/office/powerpoint/2010/main" val="41806855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a:t>
            </a:fld>
            <a:endParaRPr lang="en-US" dirty="0"/>
          </a:p>
        </p:txBody>
      </p:sp>
    </p:spTree>
    <p:extLst>
      <p:ext uri="{BB962C8B-B14F-4D97-AF65-F5344CB8AC3E}">
        <p14:creationId xmlns:p14="http://schemas.microsoft.com/office/powerpoint/2010/main" val="208754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99F6E-D400-4778-810F-79465AC6365A}" type="slidenum">
              <a:rPr lang="en-US" altLang="en-US"/>
              <a:pPr/>
              <a:t>17</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687388" y="4343400"/>
            <a:ext cx="5483225" cy="4114800"/>
          </a:xfrm>
        </p:spPr>
        <p:txBody>
          <a:bodyPr/>
          <a:lstStyle/>
          <a:p>
            <a:endParaRPr lang="en-US" altLang="en-US"/>
          </a:p>
        </p:txBody>
      </p:sp>
    </p:spTree>
    <p:extLst>
      <p:ext uri="{BB962C8B-B14F-4D97-AF65-F5344CB8AC3E}">
        <p14:creationId xmlns:p14="http://schemas.microsoft.com/office/powerpoint/2010/main" val="18577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18</a:t>
            </a:fld>
            <a:endParaRPr lang="en-US" sz="1200"/>
          </a:p>
        </p:txBody>
      </p:sp>
    </p:spTree>
    <p:extLst>
      <p:ext uri="{BB962C8B-B14F-4D97-AF65-F5344CB8AC3E}">
        <p14:creationId xmlns:p14="http://schemas.microsoft.com/office/powerpoint/2010/main" val="2007134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19</a:t>
            </a:fld>
            <a:endParaRPr lang="en-US" sz="1200"/>
          </a:p>
        </p:txBody>
      </p:sp>
    </p:spTree>
    <p:extLst>
      <p:ext uri="{BB962C8B-B14F-4D97-AF65-F5344CB8AC3E}">
        <p14:creationId xmlns:p14="http://schemas.microsoft.com/office/powerpoint/2010/main" val="474366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20</a:t>
            </a:fld>
            <a:endParaRPr lang="en-US" sz="1200"/>
          </a:p>
        </p:txBody>
      </p:sp>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1158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99F6E-D400-4778-810F-79465AC6365A}" type="slidenum">
              <a:rPr lang="en-US" altLang="en-US"/>
              <a:pPr/>
              <a:t>21</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687388" y="4343400"/>
            <a:ext cx="5483225" cy="4114800"/>
          </a:xfrm>
        </p:spPr>
        <p:txBody>
          <a:bodyPr/>
          <a:lstStyle/>
          <a:p>
            <a:endParaRPr lang="en-US" altLang="en-US"/>
          </a:p>
        </p:txBody>
      </p:sp>
    </p:spTree>
    <p:extLst>
      <p:ext uri="{BB962C8B-B14F-4D97-AF65-F5344CB8AC3E}">
        <p14:creationId xmlns:p14="http://schemas.microsoft.com/office/powerpoint/2010/main" val="735000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22</a:t>
            </a:fld>
            <a:endParaRPr lang="en-US" sz="1200"/>
          </a:p>
        </p:txBody>
      </p:sp>
    </p:spTree>
    <p:extLst>
      <p:ext uri="{BB962C8B-B14F-4D97-AF65-F5344CB8AC3E}">
        <p14:creationId xmlns:p14="http://schemas.microsoft.com/office/powerpoint/2010/main" val="891637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300" dirty="0">
              <a:latin typeface="+mn-lt"/>
              <a:ea typeface="ヒラギノ角ゴ Pro W3" pitchFamily="-84" charset="-128"/>
              <a:cs typeface="+mn-cs"/>
            </a:endParaRPr>
          </a:p>
        </p:txBody>
      </p:sp>
      <p:sp>
        <p:nvSpPr>
          <p:cNvPr id="4" name="Slide Number Placeholder 3"/>
          <p:cNvSpPr>
            <a:spLocks noGrp="1"/>
          </p:cNvSpPr>
          <p:nvPr>
            <p:ph type="sldNum" sz="quarter" idx="10"/>
          </p:nvPr>
        </p:nvSpPr>
        <p:spPr/>
        <p:txBody>
          <a:bodyPr/>
          <a:lstStyle/>
          <a:p>
            <a:fld id="{625FC103-2697-4576-9B78-6D9DBA88E297}" type="slidenum">
              <a:rPr lang="en-US" smtClean="0"/>
              <a:pPr/>
              <a:t>23</a:t>
            </a:fld>
            <a:endParaRPr lang="en-US"/>
          </a:p>
        </p:txBody>
      </p:sp>
    </p:spTree>
    <p:extLst>
      <p:ext uri="{BB962C8B-B14F-4D97-AF65-F5344CB8AC3E}">
        <p14:creationId xmlns:p14="http://schemas.microsoft.com/office/powerpoint/2010/main" val="592419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99F6E-D400-4778-810F-79465AC6365A}" type="slidenum">
              <a:rPr lang="en-US" altLang="en-US"/>
              <a:pPr/>
              <a:t>24</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687388" y="4343400"/>
            <a:ext cx="5483225" cy="4114800"/>
          </a:xfrm>
        </p:spPr>
        <p:txBody>
          <a:bodyPr/>
          <a:lstStyle/>
          <a:p>
            <a:endParaRPr lang="en-US" altLang="en-US"/>
          </a:p>
        </p:txBody>
      </p:sp>
    </p:spTree>
    <p:extLst>
      <p:ext uri="{BB962C8B-B14F-4D97-AF65-F5344CB8AC3E}">
        <p14:creationId xmlns:p14="http://schemas.microsoft.com/office/powerpoint/2010/main" val="1615739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25</a:t>
            </a:fld>
            <a:endParaRPr lang="en-US" sz="1200"/>
          </a:p>
        </p:txBody>
      </p:sp>
    </p:spTree>
    <p:extLst>
      <p:ext uri="{BB962C8B-B14F-4D97-AF65-F5344CB8AC3E}">
        <p14:creationId xmlns:p14="http://schemas.microsoft.com/office/powerpoint/2010/main" val="1680341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99F6E-D400-4778-810F-79465AC6365A}" type="slidenum">
              <a:rPr lang="en-US" altLang="en-US"/>
              <a:pPr/>
              <a:t>26</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687388" y="4343400"/>
            <a:ext cx="5483225" cy="4114800"/>
          </a:xfrm>
        </p:spPr>
        <p:txBody>
          <a:bodyPr/>
          <a:lstStyle/>
          <a:p>
            <a:endParaRPr lang="en-US" altLang="en-US"/>
          </a:p>
        </p:txBody>
      </p:sp>
    </p:spTree>
    <p:extLst>
      <p:ext uri="{BB962C8B-B14F-4D97-AF65-F5344CB8AC3E}">
        <p14:creationId xmlns:p14="http://schemas.microsoft.com/office/powerpoint/2010/main" val="1884271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x-none" dirty="0" smtClean="0"/>
              <a:t>Real Industry Experts</a:t>
            </a:r>
          </a:p>
          <a:p>
            <a:pPr eaLnBrk="1" hangingPunct="1"/>
            <a:r>
              <a:rPr lang="en-US" altLang="x-none" dirty="0" smtClean="0"/>
              <a:t>Real Industry Experience</a:t>
            </a:r>
          </a:p>
          <a:p>
            <a:pPr eaLnBrk="1" hangingPunct="1"/>
            <a:r>
              <a:rPr lang="en-US" altLang="x-none" dirty="0" smtClean="0"/>
              <a:t>Knowledgeable in the IBM Smarter Planet Initiative for Oil &amp; Gas</a:t>
            </a:r>
          </a:p>
          <a:p>
            <a:pPr eaLnBrk="1" hangingPunct="1"/>
            <a:r>
              <a:rPr lang="en-US" altLang="x-none" dirty="0" smtClean="0"/>
              <a:t>Knowledgeable in IBM Partner Products and Solutions</a:t>
            </a:r>
          </a:p>
          <a:p>
            <a:pPr eaLnBrk="1" hangingPunct="1"/>
            <a:r>
              <a:rPr lang="en-US" altLang="x-none" dirty="0" smtClean="0"/>
              <a:t>“Consultants without Borders” able to go anywhere on the planet at a moment’s notice to help close IBM business.</a:t>
            </a:r>
          </a:p>
          <a:p>
            <a:pPr eaLnBrk="1" hangingPunct="1"/>
            <a:endParaRPr lang="ru-RU" altLang="x-none" dirty="0" smtClean="0"/>
          </a:p>
          <a:p>
            <a:pPr eaLnBrk="1" hangingPunct="1"/>
            <a:endParaRPr lang="ru-RU" altLang="x-none" dirty="0" smtClean="0"/>
          </a:p>
          <a:p>
            <a:pPr eaLnBrk="1" hangingPunct="1"/>
            <a:endParaRPr lang="ru-RU" altLang="x-none" dirty="0" smtClean="0"/>
          </a:p>
          <a:p>
            <a:pPr eaLnBrk="1" hangingPunct="1"/>
            <a:r>
              <a:rPr lang="en-US" altLang="x-none" dirty="0" smtClean="0"/>
              <a:t>Introduction</a:t>
            </a:r>
          </a:p>
          <a:p>
            <a:pPr lvl="1" eaLnBrk="1" hangingPunct="1"/>
            <a:r>
              <a:rPr lang="en-US" altLang="x-none" dirty="0" smtClean="0"/>
              <a:t>The Center of Competency for Chemicals &amp; Petroleum (C&amp;P </a:t>
            </a:r>
            <a:r>
              <a:rPr lang="en-US" altLang="x-none" dirty="0" err="1" smtClean="0"/>
              <a:t>CoC</a:t>
            </a:r>
            <a:r>
              <a:rPr lang="en-US" altLang="x-none" dirty="0" smtClean="0"/>
              <a:t>) is an IBM GBS organization. The C&amp;P </a:t>
            </a:r>
            <a:r>
              <a:rPr lang="en-US" altLang="x-none" dirty="0" err="1" smtClean="0"/>
              <a:t>CoC</a:t>
            </a:r>
            <a:r>
              <a:rPr lang="en-US" altLang="x-none" dirty="0" smtClean="0"/>
              <a:t> is a pool of dedicated, available industry expert resources. These subject matter experts can rapidly deploy to be at the disposal of sales teams and C&amp;P practitioners around the globe. They not only support the pursuit of qualified opportunities, they work with other experts within the industry in developing industry vision and innovative solutions.</a:t>
            </a:r>
          </a:p>
          <a:p>
            <a:pPr eaLnBrk="1" hangingPunct="1"/>
            <a:r>
              <a:rPr lang="en-US" altLang="x-none" dirty="0" smtClean="0"/>
              <a:t>C&amp;P </a:t>
            </a:r>
            <a:r>
              <a:rPr lang="en-US" altLang="x-none" dirty="0" err="1" smtClean="0"/>
              <a:t>CoC</a:t>
            </a:r>
            <a:r>
              <a:rPr lang="en-US" altLang="x-none" dirty="0" smtClean="0"/>
              <a:t> Mission</a:t>
            </a:r>
          </a:p>
          <a:p>
            <a:pPr lvl="1" eaLnBrk="1" hangingPunct="1"/>
            <a:r>
              <a:rPr lang="en-US" altLang="x-none" dirty="0" smtClean="0"/>
              <a:t>Our mission is to enhance local IBM client team ability to improve win rates, increase IBM market share and improve overall IBM position with C&amp;P clients by:</a:t>
            </a:r>
          </a:p>
          <a:p>
            <a:pPr lvl="2" eaLnBrk="1" hangingPunct="1"/>
            <a:r>
              <a:rPr lang="en-US" altLang="x-none" dirty="0" smtClean="0"/>
              <a:t>Providing focus on transforming client operations through an optimally engineered, methodically monitored and keenly managed high performing customer/petroleum value chain</a:t>
            </a:r>
          </a:p>
          <a:p>
            <a:pPr lvl="2" eaLnBrk="1" hangingPunct="1"/>
            <a:r>
              <a:rPr lang="en-US" altLang="x-none" dirty="0" smtClean="0"/>
              <a:t>Leveraging industry expertise, IBM capabilities, solutions, assets and industry leading practices to solve client business problems and enable the smart supply chain</a:t>
            </a:r>
          </a:p>
          <a:p>
            <a:pPr lvl="2" eaLnBrk="1" hangingPunct="1"/>
            <a:r>
              <a:rPr lang="en-US" altLang="x-none" dirty="0" smtClean="0"/>
              <a:t>Facilitating teaming with SWG, IBM Research and GTS to develop and enhance innovative, differentiated solutions for the industry</a:t>
            </a:r>
          </a:p>
          <a:p>
            <a:endParaRPr lang="en-US" sz="1000" i="1" dirty="0" smtClean="0">
              <a:solidFill>
                <a:schemeClr val="bg2"/>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dirty="0" smtClean="0">
              <a:solidFill>
                <a:schemeClr val="tx2"/>
              </a:solidFill>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i="1" dirty="0" smtClean="0">
              <a:solidFill>
                <a:schemeClr val="bg2"/>
              </a:solidFill>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dirty="0" smtClean="0">
              <a:solidFill>
                <a:schemeClr val="tx2"/>
              </a:solidFill>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ru-RU" sz="1000" i="1" dirty="0" smtClean="0">
              <a:solidFill>
                <a:schemeClr val="bg2"/>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ru-RU" sz="1000" i="1" dirty="0" smtClean="0">
              <a:solidFill>
                <a:schemeClr val="bg2"/>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000" i="1" dirty="0" smtClean="0">
              <a:solidFill>
                <a:schemeClr val="bg2"/>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ru-RU" sz="1200" dirty="0" smtClean="0">
              <a:solidFill>
                <a:schemeClr val="tx2"/>
              </a:solidFill>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dirty="0" smtClean="0">
              <a:solidFill>
                <a:schemeClr val="tx2"/>
              </a:solidFill>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2</a:t>
            </a:fld>
            <a:endParaRPr lang="en-US" dirty="0"/>
          </a:p>
        </p:txBody>
      </p:sp>
    </p:spTree>
    <p:extLst>
      <p:ext uri="{BB962C8B-B14F-4D97-AF65-F5344CB8AC3E}">
        <p14:creationId xmlns:p14="http://schemas.microsoft.com/office/powerpoint/2010/main" val="667992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27</a:t>
            </a:fld>
            <a:endParaRPr lang="en-US" sz="1200"/>
          </a:p>
        </p:txBody>
      </p:sp>
    </p:spTree>
    <p:extLst>
      <p:ext uri="{BB962C8B-B14F-4D97-AF65-F5344CB8AC3E}">
        <p14:creationId xmlns:p14="http://schemas.microsoft.com/office/powerpoint/2010/main" val="150858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99F6E-D400-4778-810F-79465AC6365A}" type="slidenum">
              <a:rPr lang="en-US" altLang="en-US"/>
              <a:pPr/>
              <a:t>28</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687388" y="4343400"/>
            <a:ext cx="5483225" cy="4114800"/>
          </a:xfrm>
        </p:spPr>
        <p:txBody>
          <a:bodyPr/>
          <a:lstStyle/>
          <a:p>
            <a:endParaRPr lang="en-US" altLang="en-US"/>
          </a:p>
        </p:txBody>
      </p:sp>
    </p:spTree>
    <p:extLst>
      <p:ext uri="{BB962C8B-B14F-4D97-AF65-F5344CB8AC3E}">
        <p14:creationId xmlns:p14="http://schemas.microsoft.com/office/powerpoint/2010/main" val="1957705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29</a:t>
            </a:fld>
            <a:endParaRPr lang="en-US" sz="1200"/>
          </a:p>
        </p:txBody>
      </p:sp>
    </p:spTree>
    <p:extLst>
      <p:ext uri="{BB962C8B-B14F-4D97-AF65-F5344CB8AC3E}">
        <p14:creationId xmlns:p14="http://schemas.microsoft.com/office/powerpoint/2010/main" val="1718496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30</a:t>
            </a:fld>
            <a:endParaRPr lang="en-US" sz="1200"/>
          </a:p>
        </p:txBody>
      </p:sp>
    </p:spTree>
    <p:extLst>
      <p:ext uri="{BB962C8B-B14F-4D97-AF65-F5344CB8AC3E}">
        <p14:creationId xmlns:p14="http://schemas.microsoft.com/office/powerpoint/2010/main" val="1809748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31</a:t>
            </a:fld>
            <a:endParaRPr lang="en-US" sz="1200"/>
          </a:p>
        </p:txBody>
      </p:sp>
    </p:spTree>
    <p:extLst>
      <p:ext uri="{BB962C8B-B14F-4D97-AF65-F5344CB8AC3E}">
        <p14:creationId xmlns:p14="http://schemas.microsoft.com/office/powerpoint/2010/main" val="1012751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32</a:t>
            </a:fld>
            <a:endParaRPr lang="en-US" sz="1200"/>
          </a:p>
        </p:txBody>
      </p:sp>
    </p:spTree>
    <p:extLst>
      <p:ext uri="{BB962C8B-B14F-4D97-AF65-F5344CB8AC3E}">
        <p14:creationId xmlns:p14="http://schemas.microsoft.com/office/powerpoint/2010/main" val="554175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33</a:t>
            </a:fld>
            <a:endParaRPr lang="en-US" sz="1200"/>
          </a:p>
        </p:txBody>
      </p:sp>
    </p:spTree>
    <p:extLst>
      <p:ext uri="{BB962C8B-B14F-4D97-AF65-F5344CB8AC3E}">
        <p14:creationId xmlns:p14="http://schemas.microsoft.com/office/powerpoint/2010/main" val="1091868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34</a:t>
            </a:fld>
            <a:endParaRPr lang="en-US" sz="1200"/>
          </a:p>
        </p:txBody>
      </p:sp>
    </p:spTree>
    <p:extLst>
      <p:ext uri="{BB962C8B-B14F-4D97-AF65-F5344CB8AC3E}">
        <p14:creationId xmlns:p14="http://schemas.microsoft.com/office/powerpoint/2010/main" val="10090134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35</a:t>
            </a:fld>
            <a:endParaRPr lang="en-US" sz="1200"/>
          </a:p>
        </p:txBody>
      </p:sp>
    </p:spTree>
    <p:extLst>
      <p:ext uri="{BB962C8B-B14F-4D97-AF65-F5344CB8AC3E}">
        <p14:creationId xmlns:p14="http://schemas.microsoft.com/office/powerpoint/2010/main" val="1125946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36</a:t>
            </a:fld>
            <a:endParaRPr lang="en-US" sz="1200"/>
          </a:p>
        </p:txBody>
      </p:sp>
    </p:spTree>
    <p:extLst>
      <p:ext uri="{BB962C8B-B14F-4D97-AF65-F5344CB8AC3E}">
        <p14:creationId xmlns:p14="http://schemas.microsoft.com/office/powerpoint/2010/main" val="630150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x-none" dirty="0" smtClean="0"/>
              <a:t>Real Industry Experts</a:t>
            </a:r>
          </a:p>
          <a:p>
            <a:pPr eaLnBrk="1" hangingPunct="1"/>
            <a:r>
              <a:rPr lang="en-US" altLang="x-none" dirty="0" smtClean="0"/>
              <a:t>Real Industry Experience</a:t>
            </a:r>
          </a:p>
          <a:p>
            <a:pPr eaLnBrk="1" hangingPunct="1"/>
            <a:r>
              <a:rPr lang="en-US" altLang="x-none" dirty="0" smtClean="0"/>
              <a:t>Knowledgeable in the IBM Smarter Planet Initiative for Oil &amp; Gas</a:t>
            </a:r>
          </a:p>
          <a:p>
            <a:pPr eaLnBrk="1" hangingPunct="1"/>
            <a:r>
              <a:rPr lang="en-US" altLang="x-none" dirty="0" smtClean="0"/>
              <a:t>Knowledgeable in IBM Partner Products and Solutions</a:t>
            </a:r>
          </a:p>
          <a:p>
            <a:pPr eaLnBrk="1" hangingPunct="1"/>
            <a:r>
              <a:rPr lang="en-US" altLang="x-none" dirty="0" smtClean="0"/>
              <a:t>“Consultants without Borders” able to go anywhere on the planet at a moment’s notice to help close IBM business.</a:t>
            </a:r>
          </a:p>
          <a:p>
            <a:pPr eaLnBrk="1" hangingPunct="1"/>
            <a:endParaRPr lang="ru-RU" altLang="x-none" dirty="0" smtClean="0"/>
          </a:p>
          <a:p>
            <a:pPr eaLnBrk="1" hangingPunct="1"/>
            <a:endParaRPr lang="ru-RU" altLang="x-none" dirty="0" smtClean="0"/>
          </a:p>
          <a:p>
            <a:pPr eaLnBrk="1" hangingPunct="1"/>
            <a:endParaRPr lang="ru-RU" altLang="x-none" dirty="0" smtClean="0"/>
          </a:p>
          <a:p>
            <a:pPr eaLnBrk="1" hangingPunct="1"/>
            <a:r>
              <a:rPr lang="en-US" altLang="x-none" dirty="0" smtClean="0"/>
              <a:t>Introduction</a:t>
            </a:r>
          </a:p>
          <a:p>
            <a:pPr lvl="1" eaLnBrk="1" hangingPunct="1"/>
            <a:r>
              <a:rPr lang="en-US" altLang="x-none" dirty="0" smtClean="0"/>
              <a:t>The Center of Competency for Chemicals &amp; Petroleum (C&amp;P </a:t>
            </a:r>
            <a:r>
              <a:rPr lang="en-US" altLang="x-none" dirty="0" err="1" smtClean="0"/>
              <a:t>CoC</a:t>
            </a:r>
            <a:r>
              <a:rPr lang="en-US" altLang="x-none" dirty="0" smtClean="0"/>
              <a:t>) is an IBM GBS organization. The C&amp;P </a:t>
            </a:r>
            <a:r>
              <a:rPr lang="en-US" altLang="x-none" dirty="0" err="1" smtClean="0"/>
              <a:t>CoC</a:t>
            </a:r>
            <a:r>
              <a:rPr lang="en-US" altLang="x-none" dirty="0" smtClean="0"/>
              <a:t> is a pool of dedicated, available industry expert resources. These subject matter experts can rapidly deploy to be at the disposal of sales teams and C&amp;P practitioners around the globe. They not only support the pursuit of qualified opportunities, they work with other experts within the industry in developing industry vision and innovative solutions.</a:t>
            </a:r>
          </a:p>
          <a:p>
            <a:pPr eaLnBrk="1" hangingPunct="1"/>
            <a:r>
              <a:rPr lang="en-US" altLang="x-none" dirty="0" smtClean="0"/>
              <a:t>C&amp;P </a:t>
            </a:r>
            <a:r>
              <a:rPr lang="en-US" altLang="x-none" dirty="0" err="1" smtClean="0"/>
              <a:t>CoC</a:t>
            </a:r>
            <a:r>
              <a:rPr lang="en-US" altLang="x-none" dirty="0" smtClean="0"/>
              <a:t> Mission</a:t>
            </a:r>
          </a:p>
          <a:p>
            <a:pPr lvl="1" eaLnBrk="1" hangingPunct="1"/>
            <a:r>
              <a:rPr lang="en-US" altLang="x-none" dirty="0" smtClean="0"/>
              <a:t>Our mission is to enhance local IBM client team ability to improve win rates, increase IBM market share and improve overall IBM position with C&amp;P clients by:</a:t>
            </a:r>
          </a:p>
          <a:p>
            <a:pPr lvl="2" eaLnBrk="1" hangingPunct="1"/>
            <a:r>
              <a:rPr lang="en-US" altLang="x-none" dirty="0" smtClean="0"/>
              <a:t>Providing focus on transforming client operations through an optimally engineered, methodically monitored and keenly managed high performing customer/petroleum value chain</a:t>
            </a:r>
          </a:p>
          <a:p>
            <a:pPr lvl="2" eaLnBrk="1" hangingPunct="1"/>
            <a:r>
              <a:rPr lang="en-US" altLang="x-none" dirty="0" smtClean="0"/>
              <a:t>Leveraging industry expertise, IBM capabilities, solutions, assets and industry leading practices to solve client business problems and enable the smart supply chain</a:t>
            </a:r>
          </a:p>
          <a:p>
            <a:pPr lvl="2" eaLnBrk="1" hangingPunct="1"/>
            <a:r>
              <a:rPr lang="en-US" altLang="x-none" dirty="0" smtClean="0"/>
              <a:t>Facilitating teaming with SWG, IBM Research and GTS to develop and enhance innovative, differentiated solutions for the industry</a:t>
            </a:r>
          </a:p>
          <a:p>
            <a:endParaRPr lang="en-US" sz="1000" i="1" dirty="0" smtClean="0">
              <a:solidFill>
                <a:schemeClr val="bg2"/>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dirty="0" smtClean="0">
              <a:solidFill>
                <a:schemeClr val="tx2"/>
              </a:solidFill>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i="1" dirty="0" smtClean="0">
              <a:solidFill>
                <a:schemeClr val="bg2"/>
              </a:solidFill>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000" dirty="0" smtClean="0">
              <a:solidFill>
                <a:schemeClr val="tx2"/>
              </a:solidFill>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ru-RU" sz="1000" i="1" dirty="0" smtClean="0">
              <a:solidFill>
                <a:schemeClr val="bg2"/>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ru-RU" sz="1000" i="1" dirty="0" smtClean="0">
              <a:solidFill>
                <a:schemeClr val="bg2"/>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000" i="1" dirty="0" smtClean="0">
              <a:solidFill>
                <a:schemeClr val="bg2"/>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ru-RU" sz="1200" dirty="0" smtClean="0">
              <a:solidFill>
                <a:schemeClr val="tx2"/>
              </a:solidFill>
              <a:cs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GB" sz="1200" dirty="0" smtClean="0">
              <a:solidFill>
                <a:schemeClr val="tx2"/>
              </a:solidFill>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4</a:t>
            </a:fld>
            <a:endParaRPr lang="en-US" dirty="0"/>
          </a:p>
        </p:txBody>
      </p:sp>
    </p:spTree>
    <p:extLst>
      <p:ext uri="{BB962C8B-B14F-4D97-AF65-F5344CB8AC3E}">
        <p14:creationId xmlns:p14="http://schemas.microsoft.com/office/powerpoint/2010/main" val="891536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37</a:t>
            </a:fld>
            <a:endParaRPr lang="en-US" sz="1200"/>
          </a:p>
        </p:txBody>
      </p:sp>
    </p:spTree>
    <p:extLst>
      <p:ext uri="{BB962C8B-B14F-4D97-AF65-F5344CB8AC3E}">
        <p14:creationId xmlns:p14="http://schemas.microsoft.com/office/powerpoint/2010/main" val="1094027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99F6E-D400-4778-810F-79465AC6365A}" type="slidenum">
              <a:rPr lang="en-US" altLang="en-US"/>
              <a:pPr/>
              <a:t>38</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687388" y="4343400"/>
            <a:ext cx="5483225" cy="4114800"/>
          </a:xfrm>
        </p:spPr>
        <p:txBody>
          <a:bodyPr/>
          <a:lstStyle/>
          <a:p>
            <a:endParaRPr lang="en-US" altLang="en-US"/>
          </a:p>
        </p:txBody>
      </p:sp>
    </p:spTree>
    <p:extLst>
      <p:ext uri="{BB962C8B-B14F-4D97-AF65-F5344CB8AC3E}">
        <p14:creationId xmlns:p14="http://schemas.microsoft.com/office/powerpoint/2010/main" val="1959388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39</a:t>
            </a:fld>
            <a:endParaRPr lang="en-US" sz="1200"/>
          </a:p>
        </p:txBody>
      </p:sp>
    </p:spTree>
    <p:extLst>
      <p:ext uri="{BB962C8B-B14F-4D97-AF65-F5344CB8AC3E}">
        <p14:creationId xmlns:p14="http://schemas.microsoft.com/office/powerpoint/2010/main" val="1243031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99F6E-D400-4778-810F-79465AC6365A}" type="slidenum">
              <a:rPr lang="en-US" altLang="en-US"/>
              <a:pPr/>
              <a:t>40</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687388" y="4343400"/>
            <a:ext cx="5483225" cy="4114800"/>
          </a:xfrm>
        </p:spPr>
        <p:txBody>
          <a:bodyPr/>
          <a:lstStyle/>
          <a:p>
            <a:endParaRPr lang="en-US" altLang="en-US"/>
          </a:p>
        </p:txBody>
      </p:sp>
    </p:spTree>
    <p:extLst>
      <p:ext uri="{BB962C8B-B14F-4D97-AF65-F5344CB8AC3E}">
        <p14:creationId xmlns:p14="http://schemas.microsoft.com/office/powerpoint/2010/main" val="38617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41</a:t>
            </a:fld>
            <a:endParaRPr lang="en-US" sz="1200"/>
          </a:p>
        </p:txBody>
      </p:sp>
    </p:spTree>
    <p:extLst>
      <p:ext uri="{BB962C8B-B14F-4D97-AF65-F5344CB8AC3E}">
        <p14:creationId xmlns:p14="http://schemas.microsoft.com/office/powerpoint/2010/main" val="1182883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42</a:t>
            </a:fld>
            <a:endParaRPr lang="en-US" sz="1200"/>
          </a:p>
        </p:txBody>
      </p:sp>
      <p:sp>
        <p:nvSpPr>
          <p:cNvPr id="2" name="Notes Placeholder 1"/>
          <p:cNvSpPr>
            <a:spLocks noGrp="1"/>
          </p:cNvSpPr>
          <p:nvPr>
            <p:ph type="body" idx="1"/>
          </p:nvPr>
        </p:nvSpPr>
        <p:spPr/>
        <p:txBody>
          <a:bodyPr/>
          <a:lstStyle/>
          <a:p>
            <a:pPr marL="114300" indent="-114300" defTabSz="823913">
              <a:spcBef>
                <a:spcPct val="0"/>
              </a:spcBef>
              <a:buFont typeface="Wingdings" panose="05000000000000000000" pitchFamily="2" charset="2"/>
              <a:buNone/>
              <a:defRPr/>
            </a:pPr>
            <a:r>
              <a:rPr lang="en-US" sz="1200" b="1" u="sng" kern="0" dirty="0" err="1" smtClean="0"/>
              <a:t>Бизнес-задачи</a:t>
            </a:r>
            <a:endParaRPr lang="en-US" sz="1200" b="1" u="sng" kern="0" dirty="0" smtClean="0"/>
          </a:p>
          <a:p>
            <a:pPr marL="114300" indent="-114300" defTabSz="823913">
              <a:spcBef>
                <a:spcPct val="0"/>
              </a:spcBef>
              <a:buFont typeface="Wingdings" panose="05000000000000000000" pitchFamily="2" charset="2"/>
              <a:buNone/>
              <a:defRPr/>
            </a:pPr>
            <a:endParaRPr lang="en-US" sz="1200" kern="0" dirty="0" smtClean="0"/>
          </a:p>
          <a:p>
            <a:pPr defTabSz="823913">
              <a:spcBef>
                <a:spcPct val="0"/>
              </a:spcBef>
              <a:defRPr/>
            </a:pPr>
            <a:r>
              <a:rPr lang="en-US" sz="1200" dirty="0" smtClean="0"/>
              <a:t>В </a:t>
            </a:r>
            <a:r>
              <a:rPr lang="en-US" sz="1200" dirty="0" err="1" smtClean="0"/>
              <a:t>условиях</a:t>
            </a:r>
            <a:r>
              <a:rPr lang="en-US" sz="1200" dirty="0" smtClean="0"/>
              <a:t> </a:t>
            </a:r>
            <a:r>
              <a:rPr lang="en-US" sz="1200" dirty="0" err="1" smtClean="0"/>
              <a:t>шельфового</a:t>
            </a:r>
            <a:r>
              <a:rPr lang="en-US" sz="1200" dirty="0" smtClean="0"/>
              <a:t> </a:t>
            </a:r>
            <a:r>
              <a:rPr lang="en-US" sz="1200" dirty="0" err="1" smtClean="0"/>
              <a:t>бурения</a:t>
            </a:r>
            <a:r>
              <a:rPr lang="en-US" sz="1200" dirty="0" smtClean="0"/>
              <a:t> </a:t>
            </a:r>
            <a:r>
              <a:rPr lang="en-US" sz="1200" dirty="0" err="1" smtClean="0"/>
              <a:t>термин</a:t>
            </a:r>
            <a:r>
              <a:rPr lang="en-US" sz="1200" dirty="0" smtClean="0"/>
              <a:t> "</a:t>
            </a:r>
            <a:r>
              <a:rPr lang="en-US" sz="1200" dirty="0" err="1" smtClean="0"/>
              <a:t>воздействие</a:t>
            </a:r>
            <a:r>
              <a:rPr lang="en-US" sz="1200" dirty="0" smtClean="0"/>
              <a:t> </a:t>
            </a:r>
            <a:r>
              <a:rPr lang="en-US" sz="1200" dirty="0" err="1" smtClean="0"/>
              <a:t>на</a:t>
            </a:r>
            <a:r>
              <a:rPr lang="en-US" sz="1200" dirty="0" smtClean="0"/>
              <a:t> </a:t>
            </a:r>
            <a:r>
              <a:rPr lang="en-US" sz="1200" dirty="0" err="1" smtClean="0"/>
              <a:t>окружающую</a:t>
            </a:r>
            <a:r>
              <a:rPr lang="en-US" sz="1200" dirty="0" smtClean="0"/>
              <a:t> </a:t>
            </a:r>
            <a:r>
              <a:rPr lang="en-US" sz="1200" dirty="0" err="1" smtClean="0"/>
              <a:t>среду</a:t>
            </a:r>
            <a:r>
              <a:rPr lang="en-US" sz="1200" dirty="0" smtClean="0"/>
              <a:t>" </a:t>
            </a:r>
            <a:r>
              <a:rPr lang="en-US" sz="1200" dirty="0" err="1" smtClean="0"/>
              <a:t>означает</a:t>
            </a:r>
            <a:r>
              <a:rPr lang="en-US" sz="1200" dirty="0" smtClean="0"/>
              <a:t> </a:t>
            </a:r>
            <a:r>
              <a:rPr lang="en-US" sz="1200" dirty="0" err="1" smtClean="0"/>
              <a:t>не</a:t>
            </a:r>
            <a:r>
              <a:rPr lang="en-US" sz="1200" dirty="0" smtClean="0"/>
              <a:t> </a:t>
            </a:r>
            <a:r>
              <a:rPr lang="en-US" sz="1200" dirty="0" err="1" smtClean="0"/>
              <a:t>только</a:t>
            </a:r>
            <a:r>
              <a:rPr lang="en-US" sz="1200" dirty="0" smtClean="0"/>
              <a:t> </a:t>
            </a:r>
            <a:r>
              <a:rPr lang="en-US" sz="1200" dirty="0" err="1" smtClean="0"/>
              <a:t>разлив</a:t>
            </a:r>
            <a:r>
              <a:rPr lang="en-US" sz="1200" dirty="0" smtClean="0"/>
              <a:t> </a:t>
            </a:r>
            <a:r>
              <a:rPr lang="en-US" sz="1200" dirty="0" err="1" smtClean="0"/>
              <a:t>нефти</a:t>
            </a:r>
            <a:r>
              <a:rPr lang="en-US" sz="1200" dirty="0" smtClean="0"/>
              <a:t>. </a:t>
            </a:r>
            <a:r>
              <a:rPr lang="en-US" sz="1200" dirty="0" err="1" smtClean="0"/>
              <a:t>Это</a:t>
            </a:r>
            <a:r>
              <a:rPr lang="en-US" sz="1200" dirty="0" smtClean="0"/>
              <a:t> </a:t>
            </a:r>
            <a:r>
              <a:rPr lang="en-US" sz="1200" dirty="0" err="1" smtClean="0"/>
              <a:t>может</a:t>
            </a:r>
            <a:r>
              <a:rPr lang="en-US" sz="1200" dirty="0" smtClean="0"/>
              <a:t> </a:t>
            </a:r>
            <a:r>
              <a:rPr lang="en-US" sz="1200" dirty="0" err="1" smtClean="0"/>
              <a:t>быть</a:t>
            </a:r>
            <a:r>
              <a:rPr lang="en-US" sz="1200" dirty="0" smtClean="0"/>
              <a:t> и </a:t>
            </a:r>
            <a:r>
              <a:rPr lang="en-US" sz="1200" dirty="0" err="1" smtClean="0"/>
              <a:t>другой</a:t>
            </a:r>
            <a:r>
              <a:rPr lang="en-US" sz="1200" dirty="0" smtClean="0"/>
              <a:t>, </a:t>
            </a:r>
            <a:r>
              <a:rPr lang="en-US" sz="1200" dirty="0" err="1" smtClean="0"/>
              <a:t>более</a:t>
            </a:r>
            <a:r>
              <a:rPr lang="en-US" sz="1200" dirty="0" smtClean="0"/>
              <a:t> </a:t>
            </a:r>
            <a:r>
              <a:rPr lang="en-US" sz="1200" dirty="0" err="1" smtClean="0"/>
              <a:t>незаметный</a:t>
            </a:r>
            <a:r>
              <a:rPr lang="en-US" sz="1200" dirty="0" smtClean="0"/>
              <a:t> и с </a:t>
            </a:r>
            <a:r>
              <a:rPr lang="en-US" sz="1200" dirty="0" err="1" smtClean="0"/>
              <a:t>трудом</a:t>
            </a:r>
            <a:r>
              <a:rPr lang="en-US" sz="1200" dirty="0" smtClean="0"/>
              <a:t> </a:t>
            </a:r>
            <a:r>
              <a:rPr lang="en-US" sz="1200" dirty="0" err="1" smtClean="0"/>
              <a:t>поддающийся</a:t>
            </a:r>
            <a:r>
              <a:rPr lang="en-US" sz="1200" dirty="0" smtClean="0"/>
              <a:t> </a:t>
            </a:r>
            <a:r>
              <a:rPr lang="en-US" sz="1200" dirty="0" err="1" smtClean="0"/>
              <a:t>выявлению</a:t>
            </a:r>
            <a:r>
              <a:rPr lang="en-US" sz="1200" dirty="0" smtClean="0"/>
              <a:t> </a:t>
            </a:r>
            <a:r>
              <a:rPr lang="en-US" sz="1200" dirty="0" err="1" smtClean="0"/>
              <a:t>ущерб</a:t>
            </a:r>
            <a:r>
              <a:rPr lang="en-US" sz="1200" dirty="0" smtClean="0"/>
              <a:t>, </a:t>
            </a:r>
            <a:r>
              <a:rPr lang="en-US" sz="1200" dirty="0" err="1" smtClean="0"/>
              <a:t>но</a:t>
            </a:r>
            <a:r>
              <a:rPr lang="en-US" sz="1200" dirty="0" smtClean="0"/>
              <a:t> </a:t>
            </a:r>
            <a:r>
              <a:rPr lang="en-US" sz="1200" dirty="0" err="1" smtClean="0"/>
              <a:t>при</a:t>
            </a:r>
            <a:r>
              <a:rPr lang="en-US" sz="1200" dirty="0" smtClean="0"/>
              <a:t> </a:t>
            </a:r>
            <a:r>
              <a:rPr lang="en-US" sz="1200" dirty="0" err="1" smtClean="0"/>
              <a:t>этом</a:t>
            </a:r>
            <a:r>
              <a:rPr lang="en-US" sz="1200" dirty="0" smtClean="0"/>
              <a:t> </a:t>
            </a:r>
            <a:r>
              <a:rPr lang="en-US" sz="1200" dirty="0" err="1" smtClean="0"/>
              <a:t>не</a:t>
            </a:r>
            <a:r>
              <a:rPr lang="en-US" sz="1200" dirty="0" smtClean="0"/>
              <a:t> </a:t>
            </a:r>
            <a:r>
              <a:rPr lang="en-US" sz="1200" dirty="0" err="1" smtClean="0"/>
              <a:t>менее</a:t>
            </a:r>
            <a:r>
              <a:rPr lang="en-US" sz="1200" dirty="0" smtClean="0"/>
              <a:t> </a:t>
            </a:r>
            <a:r>
              <a:rPr lang="en-US" sz="1200" dirty="0" err="1" smtClean="0"/>
              <a:t>опасный</a:t>
            </a:r>
            <a:r>
              <a:rPr lang="en-US" sz="1200" dirty="0" smtClean="0"/>
              <a:t> для </a:t>
            </a:r>
            <a:r>
              <a:rPr lang="en-US" sz="1200" dirty="0" err="1" smtClean="0"/>
              <a:t>морской</a:t>
            </a:r>
            <a:r>
              <a:rPr lang="en-US" sz="1200" dirty="0" smtClean="0"/>
              <a:t> </a:t>
            </a:r>
            <a:r>
              <a:rPr lang="en-US" sz="1200" dirty="0" err="1" smtClean="0"/>
              <a:t>экосистемы</a:t>
            </a:r>
            <a:r>
              <a:rPr lang="en-US" sz="1200" dirty="0" smtClean="0"/>
              <a:t> и </a:t>
            </a:r>
            <a:r>
              <a:rPr lang="en-US" sz="1200" dirty="0" err="1" smtClean="0"/>
              <a:t>ее</a:t>
            </a:r>
            <a:r>
              <a:rPr lang="en-US" sz="1200" dirty="0" smtClean="0"/>
              <a:t> </a:t>
            </a:r>
            <a:r>
              <a:rPr lang="en-US" sz="1200" dirty="0" err="1" smtClean="0"/>
              <a:t>обитателей</a:t>
            </a:r>
            <a:r>
              <a:rPr lang="en-US" sz="1200" dirty="0" smtClean="0"/>
              <a:t>. </a:t>
            </a:r>
            <a:r>
              <a:rPr lang="en-US" sz="1200" dirty="0" err="1" smtClean="0"/>
              <a:t>Учитывая</a:t>
            </a:r>
            <a:r>
              <a:rPr lang="en-US" sz="1200" dirty="0" smtClean="0"/>
              <a:t> </a:t>
            </a:r>
            <a:r>
              <a:rPr lang="en-US" sz="1200" dirty="0" err="1" smtClean="0"/>
              <a:t>то</a:t>
            </a:r>
            <a:r>
              <a:rPr lang="en-US" sz="1200" dirty="0" smtClean="0"/>
              <a:t>, </a:t>
            </a:r>
            <a:r>
              <a:rPr lang="en-US" sz="1200" dirty="0" err="1" smtClean="0"/>
              <a:t>что</a:t>
            </a:r>
            <a:r>
              <a:rPr lang="en-US" sz="1200" dirty="0" smtClean="0"/>
              <a:t> </a:t>
            </a:r>
            <a:r>
              <a:rPr lang="en-US" sz="1200" dirty="0" err="1" smtClean="0"/>
              <a:t>большинство</a:t>
            </a:r>
            <a:r>
              <a:rPr lang="en-US" sz="1200" dirty="0" smtClean="0"/>
              <a:t> </a:t>
            </a:r>
            <a:r>
              <a:rPr lang="en-US" sz="1200" dirty="0" err="1" smtClean="0"/>
              <a:t>перспектив</a:t>
            </a:r>
            <a:r>
              <a:rPr lang="en-US" sz="1200" dirty="0" smtClean="0"/>
              <a:t> </a:t>
            </a:r>
            <a:r>
              <a:rPr lang="en-US" sz="1200" dirty="0" err="1" smtClean="0"/>
              <a:t>дальнейшего</a:t>
            </a:r>
            <a:r>
              <a:rPr lang="en-US" sz="1200" dirty="0" smtClean="0"/>
              <a:t> </a:t>
            </a:r>
            <a:r>
              <a:rPr lang="en-US" sz="1200" dirty="0" err="1" smtClean="0"/>
              <a:t>развития</a:t>
            </a:r>
            <a:r>
              <a:rPr lang="en-US" sz="1200" dirty="0" smtClean="0"/>
              <a:t> </a:t>
            </a:r>
            <a:r>
              <a:rPr lang="en-US" sz="1200" dirty="0" err="1" smtClean="0"/>
              <a:t>связано</a:t>
            </a:r>
            <a:r>
              <a:rPr lang="en-US" sz="1200" dirty="0" smtClean="0"/>
              <a:t> </a:t>
            </a:r>
            <a:r>
              <a:rPr lang="en-US" sz="1200" dirty="0" err="1" smtClean="0"/>
              <a:t>именно</a:t>
            </a:r>
            <a:r>
              <a:rPr lang="en-US" sz="1200" dirty="0" smtClean="0"/>
              <a:t> с </a:t>
            </a:r>
            <a:r>
              <a:rPr lang="en-US" sz="1200" dirty="0" err="1" smtClean="0"/>
              <a:t>экологически</a:t>
            </a:r>
            <a:r>
              <a:rPr lang="en-US" sz="1200" dirty="0" smtClean="0"/>
              <a:t> </a:t>
            </a:r>
            <a:r>
              <a:rPr lang="en-US" sz="1200" dirty="0" err="1" smtClean="0"/>
              <a:t>чувствительными</a:t>
            </a:r>
            <a:r>
              <a:rPr lang="en-US" sz="1200" dirty="0" smtClean="0"/>
              <a:t> </a:t>
            </a:r>
            <a:r>
              <a:rPr lang="en-US" sz="1200" dirty="0" err="1" smtClean="0"/>
              <a:t>зонами</a:t>
            </a:r>
            <a:r>
              <a:rPr lang="en-US" sz="1200" dirty="0" smtClean="0"/>
              <a:t>, </a:t>
            </a:r>
            <a:r>
              <a:rPr lang="en-US" sz="1200" dirty="0" err="1" smtClean="0"/>
              <a:t>данная</a:t>
            </a:r>
            <a:r>
              <a:rPr lang="en-US" sz="1200" dirty="0" smtClean="0"/>
              <a:t> </a:t>
            </a:r>
            <a:r>
              <a:rPr lang="en-US" sz="1200" dirty="0" err="1" smtClean="0"/>
              <a:t>компания</a:t>
            </a:r>
            <a:r>
              <a:rPr lang="en-US" sz="1200" dirty="0" smtClean="0"/>
              <a:t>, </a:t>
            </a:r>
            <a:r>
              <a:rPr lang="en-US" sz="1200" dirty="0" err="1" smtClean="0"/>
              <a:t>специализирующаяся</a:t>
            </a:r>
            <a:r>
              <a:rPr lang="en-US" sz="1200" dirty="0" smtClean="0"/>
              <a:t> </a:t>
            </a:r>
            <a:r>
              <a:rPr lang="en-US" sz="1200" dirty="0" err="1" smtClean="0"/>
              <a:t>на</a:t>
            </a:r>
            <a:r>
              <a:rPr lang="en-US" sz="1200" dirty="0" smtClean="0"/>
              <a:t> </a:t>
            </a:r>
            <a:r>
              <a:rPr lang="en-US" sz="1200" dirty="0" err="1" smtClean="0"/>
              <a:t>поставках</a:t>
            </a:r>
            <a:r>
              <a:rPr lang="en-US" sz="1200" dirty="0" smtClean="0"/>
              <a:t> </a:t>
            </a:r>
            <a:r>
              <a:rPr lang="en-US" sz="1200" dirty="0" err="1" smtClean="0"/>
              <a:t>энергоносителей</a:t>
            </a:r>
            <a:r>
              <a:rPr lang="en-US" sz="1200" dirty="0" smtClean="0"/>
              <a:t>, </a:t>
            </a:r>
            <a:r>
              <a:rPr lang="en-US" sz="1200" dirty="0" err="1" smtClean="0"/>
              <a:t>признает</a:t>
            </a:r>
            <a:r>
              <a:rPr lang="en-US" sz="1200" dirty="0" smtClean="0"/>
              <a:t>, </a:t>
            </a:r>
            <a:r>
              <a:rPr lang="en-US" sz="1200" dirty="0" err="1" smtClean="0"/>
              <a:t>насколько</a:t>
            </a:r>
            <a:r>
              <a:rPr lang="en-US" sz="1200" dirty="0" smtClean="0"/>
              <a:t> </a:t>
            </a:r>
            <a:r>
              <a:rPr lang="en-US" sz="1200" dirty="0" err="1" smtClean="0"/>
              <a:t>важно</a:t>
            </a:r>
            <a:r>
              <a:rPr lang="en-US" sz="1200" dirty="0" smtClean="0"/>
              <a:t> </a:t>
            </a:r>
            <a:r>
              <a:rPr lang="en-US" sz="1200" dirty="0" err="1" smtClean="0"/>
              <a:t>обладать</a:t>
            </a:r>
            <a:r>
              <a:rPr lang="en-US" sz="1200" dirty="0" smtClean="0"/>
              <a:t> </a:t>
            </a:r>
            <a:r>
              <a:rPr lang="en-US" sz="1200" dirty="0" err="1" smtClean="0"/>
              <a:t>возможностями</a:t>
            </a:r>
            <a:r>
              <a:rPr lang="en-US" sz="1200" dirty="0" smtClean="0"/>
              <a:t> </a:t>
            </a:r>
            <a:r>
              <a:rPr lang="en-US" sz="1200" dirty="0" err="1" smtClean="0"/>
              <a:t>измерения</a:t>
            </a:r>
            <a:r>
              <a:rPr lang="en-US" sz="1200" dirty="0" smtClean="0"/>
              <a:t>, </a:t>
            </a:r>
            <a:r>
              <a:rPr lang="en-US" sz="1200" dirty="0" err="1" smtClean="0"/>
              <a:t>обнаружения</a:t>
            </a:r>
            <a:r>
              <a:rPr lang="en-US" sz="1200" dirty="0" smtClean="0"/>
              <a:t> и </a:t>
            </a:r>
            <a:r>
              <a:rPr lang="en-US" sz="1200" dirty="0" err="1" smtClean="0"/>
              <a:t>упреждающего</a:t>
            </a:r>
            <a:r>
              <a:rPr lang="en-US" sz="1200" dirty="0" smtClean="0"/>
              <a:t> </a:t>
            </a:r>
            <a:r>
              <a:rPr lang="en-US" sz="1200" dirty="0" err="1" smtClean="0"/>
              <a:t>реагирования</a:t>
            </a:r>
            <a:r>
              <a:rPr lang="en-US" sz="1200" dirty="0" smtClean="0"/>
              <a:t> в </a:t>
            </a:r>
            <a:r>
              <a:rPr lang="en-US" sz="1200" dirty="0" err="1" smtClean="0"/>
              <a:t>отношении</a:t>
            </a:r>
            <a:r>
              <a:rPr lang="en-US" sz="1200" dirty="0" smtClean="0"/>
              <a:t> </a:t>
            </a:r>
            <a:r>
              <a:rPr lang="en-US" sz="1200" dirty="0" err="1" smtClean="0"/>
              <a:t>любых</a:t>
            </a:r>
            <a:r>
              <a:rPr lang="en-US" sz="1200" dirty="0" smtClean="0"/>
              <a:t> </a:t>
            </a:r>
            <a:r>
              <a:rPr lang="en-US" sz="1200" dirty="0" err="1" smtClean="0"/>
              <a:t>потенциальных</a:t>
            </a:r>
            <a:r>
              <a:rPr lang="en-US" sz="1200" dirty="0" smtClean="0"/>
              <a:t> </a:t>
            </a:r>
            <a:r>
              <a:rPr lang="en-US" sz="1200" dirty="0" err="1" smtClean="0"/>
              <a:t>экологических</a:t>
            </a:r>
            <a:r>
              <a:rPr lang="en-US" sz="1200" dirty="0" smtClean="0"/>
              <a:t> </a:t>
            </a:r>
            <a:r>
              <a:rPr lang="en-US" sz="1200" dirty="0" err="1" smtClean="0"/>
              <a:t>угроз</a:t>
            </a:r>
            <a:r>
              <a:rPr lang="en-US" sz="1200" dirty="0" smtClean="0"/>
              <a:t>, </a:t>
            </a:r>
            <a:r>
              <a:rPr lang="en-US" sz="1200" dirty="0" err="1" smtClean="0"/>
              <a:t>возникающих</a:t>
            </a:r>
            <a:r>
              <a:rPr lang="en-US" sz="1200" dirty="0" smtClean="0"/>
              <a:t> в </a:t>
            </a:r>
            <a:r>
              <a:rPr lang="en-US" sz="1200" dirty="0" err="1" smtClean="0"/>
              <a:t>результате</a:t>
            </a:r>
            <a:r>
              <a:rPr lang="en-US" sz="1200" dirty="0" smtClean="0"/>
              <a:t> </a:t>
            </a:r>
            <a:r>
              <a:rPr lang="en-US" sz="1200" dirty="0" err="1" smtClean="0"/>
              <a:t>деятельности</a:t>
            </a:r>
            <a:r>
              <a:rPr lang="en-US" sz="1200" dirty="0" smtClean="0"/>
              <a:t> </a:t>
            </a:r>
            <a:r>
              <a:rPr lang="en-US" sz="1200" dirty="0" err="1" smtClean="0"/>
              <a:t>компании</a:t>
            </a:r>
            <a:r>
              <a:rPr lang="en-US" sz="1200" dirty="0" smtClean="0"/>
              <a:t>. </a:t>
            </a:r>
          </a:p>
          <a:p>
            <a:pPr defTabSz="823913">
              <a:spcBef>
                <a:spcPct val="0"/>
              </a:spcBef>
              <a:defRPr/>
            </a:pPr>
            <a:endParaRPr lang="en-US" sz="1200" dirty="0" smtClean="0"/>
          </a:p>
          <a:p>
            <a:pPr marL="114300" indent="-114300" defTabSz="823913">
              <a:spcBef>
                <a:spcPct val="0"/>
              </a:spcBef>
              <a:buFont typeface="Wingdings" panose="05000000000000000000" pitchFamily="2" charset="2"/>
              <a:buNone/>
              <a:defRPr/>
            </a:pPr>
            <a:endParaRPr lang="en-US" sz="1200" kern="0" dirty="0" smtClean="0"/>
          </a:p>
          <a:p>
            <a:pPr marL="114300" indent="-114300" defTabSz="823913">
              <a:spcBef>
                <a:spcPct val="0"/>
              </a:spcBef>
              <a:buFont typeface="Wingdings" panose="05000000000000000000" pitchFamily="2" charset="2"/>
              <a:buNone/>
              <a:defRPr/>
            </a:pPr>
            <a:r>
              <a:rPr lang="en-US" sz="1200" b="1" u="sng" kern="0" dirty="0" err="1" smtClean="0"/>
              <a:t>Решение</a:t>
            </a:r>
            <a:endParaRPr lang="en-US" sz="1200" b="1" u="sng" kern="0" dirty="0" smtClean="0"/>
          </a:p>
          <a:p>
            <a:pPr marL="114300" indent="-114300" defTabSz="823913">
              <a:spcBef>
                <a:spcPct val="0"/>
              </a:spcBef>
              <a:buFont typeface="Wingdings" panose="05000000000000000000" pitchFamily="2" charset="2"/>
              <a:buNone/>
              <a:defRPr/>
            </a:pPr>
            <a:endParaRPr lang="en-US" sz="1200" b="1" kern="0" dirty="0" smtClean="0"/>
          </a:p>
          <a:p>
            <a:pPr marL="114300" indent="-114300" defTabSz="823913">
              <a:spcBef>
                <a:spcPct val="0"/>
              </a:spcBef>
              <a:defRPr/>
            </a:pPr>
            <a:r>
              <a:rPr lang="en-US" sz="1200" dirty="0" err="1" smtClean="0"/>
              <a:t>Представьте</a:t>
            </a:r>
            <a:r>
              <a:rPr lang="en-US" sz="1200" dirty="0" smtClean="0"/>
              <a:t> </a:t>
            </a:r>
            <a:r>
              <a:rPr lang="en-US" sz="1200" dirty="0" err="1" smtClean="0"/>
              <a:t>себе</a:t>
            </a:r>
            <a:r>
              <a:rPr lang="en-US" sz="1200" dirty="0" smtClean="0"/>
              <a:t>, </a:t>
            </a:r>
            <a:r>
              <a:rPr lang="en-US" sz="1200" dirty="0" err="1" smtClean="0"/>
              <a:t>что</a:t>
            </a:r>
            <a:r>
              <a:rPr lang="en-US" sz="1200" dirty="0" smtClean="0"/>
              <a:t> </a:t>
            </a:r>
            <a:r>
              <a:rPr lang="en-US" sz="1200" dirty="0" err="1" smtClean="0"/>
              <a:t>вы</a:t>
            </a:r>
            <a:r>
              <a:rPr lang="en-US" sz="1200" dirty="0" smtClean="0"/>
              <a:t> </a:t>
            </a:r>
            <a:r>
              <a:rPr lang="en-US" sz="1200" dirty="0" err="1" smtClean="0"/>
              <a:t>находитесь</a:t>
            </a:r>
            <a:r>
              <a:rPr lang="en-US" sz="1200" dirty="0" smtClean="0"/>
              <a:t> </a:t>
            </a:r>
            <a:r>
              <a:rPr lang="en-US" sz="1200" dirty="0" err="1" smtClean="0"/>
              <a:t>на</a:t>
            </a:r>
            <a:r>
              <a:rPr lang="en-US" sz="1200" dirty="0" smtClean="0"/>
              <a:t> </a:t>
            </a:r>
            <a:r>
              <a:rPr lang="en-US" sz="1200" dirty="0" err="1" smtClean="0"/>
              <a:t>нефтедобывающей</a:t>
            </a:r>
            <a:r>
              <a:rPr lang="en-US" sz="1200" dirty="0" smtClean="0"/>
              <a:t> </a:t>
            </a:r>
            <a:r>
              <a:rPr lang="en-US" sz="1200" dirty="0" err="1" smtClean="0"/>
              <a:t>платформе</a:t>
            </a:r>
            <a:r>
              <a:rPr lang="en-US" sz="1200" dirty="0" smtClean="0"/>
              <a:t> </a:t>
            </a:r>
            <a:r>
              <a:rPr lang="en-US" sz="1200" dirty="0" err="1" smtClean="0"/>
              <a:t>посреди</a:t>
            </a:r>
            <a:r>
              <a:rPr lang="en-US" sz="1200" dirty="0" smtClean="0"/>
              <a:t> </a:t>
            </a:r>
            <a:r>
              <a:rPr lang="en-US" sz="1200" dirty="0" err="1" smtClean="0"/>
              <a:t>замерзшего</a:t>
            </a:r>
            <a:r>
              <a:rPr lang="en-US" sz="1200" dirty="0" smtClean="0"/>
              <a:t> </a:t>
            </a:r>
            <a:r>
              <a:rPr lang="en-US" sz="1200" dirty="0" err="1" smtClean="0"/>
              <a:t>моря</a:t>
            </a:r>
            <a:r>
              <a:rPr lang="en-US" sz="1200" dirty="0" smtClean="0"/>
              <a:t> в </a:t>
            </a:r>
            <a:r>
              <a:rPr lang="en-US" sz="1200" dirty="0" err="1" smtClean="0"/>
              <a:t>Арктике</a:t>
            </a:r>
            <a:r>
              <a:rPr lang="en-US" sz="1200" dirty="0" smtClean="0"/>
              <a:t>, и </a:t>
            </a:r>
            <a:r>
              <a:rPr lang="en-US" sz="1200" dirty="0" err="1" smtClean="0"/>
              <a:t>слышите</a:t>
            </a:r>
            <a:r>
              <a:rPr lang="en-US" sz="1200" dirty="0" smtClean="0"/>
              <a:t> </a:t>
            </a:r>
            <a:r>
              <a:rPr lang="en-US" sz="1200" dirty="0" err="1" smtClean="0"/>
              <a:t>сигнал</a:t>
            </a:r>
            <a:r>
              <a:rPr lang="en-US" sz="1200" dirty="0" smtClean="0"/>
              <a:t>, </a:t>
            </a:r>
            <a:r>
              <a:rPr lang="en-US" sz="1200" dirty="0" err="1" smtClean="0"/>
              <a:t>предупреждающий</a:t>
            </a:r>
            <a:r>
              <a:rPr lang="en-US" sz="1200" dirty="0" smtClean="0"/>
              <a:t> о </a:t>
            </a:r>
            <a:r>
              <a:rPr lang="en-US" sz="1200" dirty="0" err="1" smtClean="0"/>
              <a:t>приближении</a:t>
            </a:r>
            <a:r>
              <a:rPr lang="en-US" sz="1200" dirty="0" smtClean="0"/>
              <a:t> </a:t>
            </a:r>
            <a:r>
              <a:rPr lang="en-US" sz="1200" dirty="0" err="1" smtClean="0"/>
              <a:t>огромной</a:t>
            </a:r>
            <a:r>
              <a:rPr lang="en-US" sz="1200" dirty="0" smtClean="0"/>
              <a:t> </a:t>
            </a:r>
            <a:r>
              <a:rPr lang="en-US" sz="1200" dirty="0" err="1" smtClean="0"/>
              <a:t>глыбы</a:t>
            </a:r>
            <a:r>
              <a:rPr lang="en-US" sz="1200" dirty="0" smtClean="0"/>
              <a:t> </a:t>
            </a:r>
            <a:r>
              <a:rPr lang="en-US" sz="1200" dirty="0" err="1" smtClean="0"/>
              <a:t>плавучего</a:t>
            </a:r>
            <a:r>
              <a:rPr lang="en-US" sz="1200" dirty="0" smtClean="0"/>
              <a:t> </a:t>
            </a:r>
            <a:r>
              <a:rPr lang="en-US" sz="1200" dirty="0" err="1" smtClean="0"/>
              <a:t>льда</a:t>
            </a:r>
            <a:r>
              <a:rPr lang="en-US" sz="1200" dirty="0" smtClean="0"/>
              <a:t>. </a:t>
            </a:r>
            <a:r>
              <a:rPr lang="en-US" sz="1200" dirty="0" err="1" smtClean="0"/>
              <a:t>Сотрудникам</a:t>
            </a:r>
            <a:r>
              <a:rPr lang="en-US" sz="1200" dirty="0" smtClean="0"/>
              <a:t> </a:t>
            </a:r>
            <a:r>
              <a:rPr lang="en-US" sz="1200" dirty="0" err="1" smtClean="0"/>
              <a:t>энергетических</a:t>
            </a:r>
            <a:r>
              <a:rPr lang="en-US" sz="1200" dirty="0" smtClean="0"/>
              <a:t> </a:t>
            </a:r>
            <a:r>
              <a:rPr lang="en-US" sz="1200" dirty="0" err="1" smtClean="0"/>
              <a:t>компаний</a:t>
            </a:r>
            <a:r>
              <a:rPr lang="en-US" sz="1200" dirty="0" smtClean="0"/>
              <a:t> </a:t>
            </a:r>
            <a:r>
              <a:rPr lang="en-US" sz="1200" dirty="0" err="1" smtClean="0"/>
              <a:t>такая</a:t>
            </a:r>
            <a:r>
              <a:rPr lang="en-US" sz="1200" dirty="0" smtClean="0"/>
              <a:t> </a:t>
            </a:r>
            <a:r>
              <a:rPr lang="en-US" sz="1200" dirty="0" err="1" smtClean="0"/>
              <a:t>ситуация</a:t>
            </a:r>
            <a:r>
              <a:rPr lang="en-US" sz="1200" dirty="0" smtClean="0"/>
              <a:t> </a:t>
            </a:r>
            <a:r>
              <a:rPr lang="en-US" sz="1200" dirty="0" err="1" smtClean="0"/>
              <a:t>знакома</a:t>
            </a:r>
            <a:r>
              <a:rPr lang="en-US" sz="1200" dirty="0" smtClean="0"/>
              <a:t> </a:t>
            </a:r>
            <a:r>
              <a:rPr lang="en-US" sz="1200" dirty="0" err="1" smtClean="0"/>
              <a:t>не</a:t>
            </a:r>
            <a:r>
              <a:rPr lang="en-US" sz="1200" dirty="0" smtClean="0"/>
              <a:t> </a:t>
            </a:r>
            <a:r>
              <a:rPr lang="en-US" sz="1200" dirty="0" err="1" smtClean="0"/>
              <a:t>понаслышке</a:t>
            </a:r>
            <a:r>
              <a:rPr lang="en-US" sz="1200" dirty="0" smtClean="0"/>
              <a:t>; для </a:t>
            </a:r>
            <a:r>
              <a:rPr lang="en-US" sz="1200" dirty="0" err="1" smtClean="0"/>
              <a:t>них</a:t>
            </a:r>
            <a:r>
              <a:rPr lang="en-US" sz="1200" dirty="0" smtClean="0"/>
              <a:t> </a:t>
            </a:r>
            <a:r>
              <a:rPr lang="en-US" sz="1200" dirty="0" err="1" smtClean="0"/>
              <a:t>это</a:t>
            </a:r>
            <a:r>
              <a:rPr lang="en-US" sz="1200" dirty="0" smtClean="0"/>
              <a:t> </a:t>
            </a:r>
            <a:r>
              <a:rPr lang="en-US" sz="1200" dirty="0" err="1" smtClean="0"/>
              <a:t>реальный</a:t>
            </a:r>
            <a:r>
              <a:rPr lang="en-US" sz="1200" dirty="0" smtClean="0"/>
              <a:t>, </a:t>
            </a:r>
            <a:r>
              <a:rPr lang="en-US" sz="1200" dirty="0" err="1" smtClean="0"/>
              <a:t>хотя</a:t>
            </a:r>
            <a:r>
              <a:rPr lang="en-US" sz="1200" dirty="0" smtClean="0"/>
              <a:t> </a:t>
            </a:r>
            <a:r>
              <a:rPr lang="en-US" sz="1200" dirty="0" err="1" smtClean="0"/>
              <a:t>от</a:t>
            </a:r>
            <a:r>
              <a:rPr lang="en-US" sz="1200" dirty="0" smtClean="0"/>
              <a:t> </a:t>
            </a:r>
            <a:r>
              <a:rPr lang="en-US" sz="1200" dirty="0" err="1" smtClean="0"/>
              <a:t>этого</a:t>
            </a:r>
            <a:r>
              <a:rPr lang="en-US" sz="1200" dirty="0" smtClean="0"/>
              <a:t> </a:t>
            </a:r>
            <a:r>
              <a:rPr lang="en-US" sz="1200" dirty="0" err="1" smtClean="0"/>
              <a:t>не</a:t>
            </a:r>
            <a:r>
              <a:rPr lang="en-US" sz="1200" dirty="0" smtClean="0"/>
              <a:t> </a:t>
            </a:r>
            <a:r>
              <a:rPr lang="en-US" sz="1200" dirty="0" err="1" smtClean="0"/>
              <a:t>менее</a:t>
            </a:r>
            <a:r>
              <a:rPr lang="en-US" sz="1200" dirty="0" smtClean="0"/>
              <a:t> </a:t>
            </a:r>
            <a:r>
              <a:rPr lang="en-US" sz="1200" dirty="0" err="1" smtClean="0"/>
              <a:t>пугающий</a:t>
            </a:r>
            <a:r>
              <a:rPr lang="en-US" sz="1200" dirty="0" smtClean="0"/>
              <a:t> </a:t>
            </a:r>
            <a:r>
              <a:rPr lang="en-US" sz="1200" dirty="0" err="1" smtClean="0"/>
              <a:t>сценарий</a:t>
            </a:r>
            <a:r>
              <a:rPr lang="en-US" sz="1200" dirty="0" smtClean="0"/>
              <a:t>. </a:t>
            </a:r>
            <a:r>
              <a:rPr lang="en-US" sz="1200" dirty="0" err="1" smtClean="0"/>
              <a:t>Крупнейший</a:t>
            </a:r>
            <a:r>
              <a:rPr lang="en-US" sz="1200" dirty="0" smtClean="0"/>
              <a:t> </a:t>
            </a:r>
            <a:r>
              <a:rPr lang="en-US" sz="1200" dirty="0" err="1" smtClean="0"/>
              <a:t>поставщик</a:t>
            </a:r>
            <a:r>
              <a:rPr lang="en-US" sz="1200" dirty="0" smtClean="0"/>
              <a:t> </a:t>
            </a:r>
            <a:r>
              <a:rPr lang="en-US" sz="1200" dirty="0" err="1" smtClean="0"/>
              <a:t>энергоносителей</a:t>
            </a:r>
            <a:r>
              <a:rPr lang="en-US" sz="1200" dirty="0" smtClean="0"/>
              <a:t> </a:t>
            </a:r>
            <a:r>
              <a:rPr lang="en-US" sz="1200" dirty="0" err="1" smtClean="0"/>
              <a:t>стремится</a:t>
            </a:r>
            <a:r>
              <a:rPr lang="en-US" sz="1200" dirty="0" smtClean="0"/>
              <a:t> </a:t>
            </a:r>
            <a:r>
              <a:rPr lang="en-US" sz="1200" dirty="0" err="1" smtClean="0"/>
              <a:t>свести</a:t>
            </a:r>
            <a:r>
              <a:rPr lang="en-US" sz="1200" dirty="0" smtClean="0"/>
              <a:t> к </a:t>
            </a:r>
            <a:r>
              <a:rPr lang="en-US" sz="1200" dirty="0" err="1" smtClean="0"/>
              <a:t>минимуму</a:t>
            </a:r>
            <a:r>
              <a:rPr lang="en-US" sz="1200" dirty="0" smtClean="0"/>
              <a:t> </a:t>
            </a:r>
            <a:r>
              <a:rPr lang="en-US" sz="1200" dirty="0" err="1" smtClean="0"/>
              <a:t>риски</a:t>
            </a:r>
            <a:r>
              <a:rPr lang="en-US" sz="1200" dirty="0" smtClean="0"/>
              <a:t>, </a:t>
            </a:r>
            <a:r>
              <a:rPr lang="en-US" sz="1200" dirty="0" err="1" smtClean="0"/>
              <a:t>связанные</a:t>
            </a:r>
            <a:r>
              <a:rPr lang="en-US" sz="1200" dirty="0" smtClean="0"/>
              <a:t> </a:t>
            </a:r>
            <a:r>
              <a:rPr lang="en-US" sz="1200" dirty="0" err="1" smtClean="0"/>
              <a:t>со</a:t>
            </a:r>
            <a:r>
              <a:rPr lang="en-US" sz="1200" dirty="0" smtClean="0"/>
              <a:t> </a:t>
            </a:r>
            <a:r>
              <a:rPr lang="en-US" sz="1200" dirty="0" err="1" smtClean="0"/>
              <a:t>столкновениями</a:t>
            </a:r>
            <a:r>
              <a:rPr lang="en-US" sz="1200" dirty="0" smtClean="0"/>
              <a:t> с </a:t>
            </a:r>
            <a:r>
              <a:rPr lang="en-US" sz="1200" dirty="0" err="1" smtClean="0"/>
              <a:t>дрейфующими</a:t>
            </a:r>
            <a:r>
              <a:rPr lang="en-US" sz="1200" dirty="0" smtClean="0"/>
              <a:t> </a:t>
            </a:r>
            <a:r>
              <a:rPr lang="en-US" sz="1200" dirty="0" err="1" smtClean="0"/>
              <a:t>льдами</a:t>
            </a:r>
            <a:r>
              <a:rPr lang="en-US" sz="1200" dirty="0" smtClean="0"/>
              <a:t>, и </a:t>
            </a:r>
            <a:r>
              <a:rPr lang="en-US" sz="1200" dirty="0" err="1" smtClean="0"/>
              <a:t>риски</a:t>
            </a:r>
            <a:r>
              <a:rPr lang="en-US" sz="1200" dirty="0" smtClean="0"/>
              <a:t> </a:t>
            </a:r>
            <a:r>
              <a:rPr lang="en-US" sz="1200" dirty="0" err="1" smtClean="0"/>
              <a:t>разрушения</a:t>
            </a:r>
            <a:r>
              <a:rPr lang="en-US" sz="1200" dirty="0" smtClean="0"/>
              <a:t>, </a:t>
            </a:r>
            <a:r>
              <a:rPr lang="en-US" sz="1200" dirty="0" err="1" smtClean="0"/>
              <a:t>применяя</a:t>
            </a:r>
            <a:r>
              <a:rPr lang="en-US" sz="1200" dirty="0" smtClean="0"/>
              <a:t> для </a:t>
            </a:r>
            <a:r>
              <a:rPr lang="en-US" sz="1200" dirty="0" err="1" smtClean="0"/>
              <a:t>этого</a:t>
            </a:r>
            <a:r>
              <a:rPr lang="en-US" sz="1200" dirty="0" smtClean="0"/>
              <a:t> </a:t>
            </a:r>
            <a:r>
              <a:rPr lang="en-US" sz="1200" dirty="0" err="1" smtClean="0"/>
              <a:t>суперсовременное</a:t>
            </a:r>
            <a:r>
              <a:rPr lang="en-US" sz="1200" dirty="0" smtClean="0"/>
              <a:t> </a:t>
            </a:r>
            <a:r>
              <a:rPr lang="en-US" sz="1200" dirty="0" err="1" smtClean="0"/>
              <a:t>решение</a:t>
            </a:r>
            <a:r>
              <a:rPr lang="en-US" sz="1200" dirty="0" smtClean="0"/>
              <a:t> для </a:t>
            </a:r>
            <a:r>
              <a:rPr lang="en-US" sz="1200" dirty="0" err="1" smtClean="0"/>
              <a:t>отслеживания</a:t>
            </a:r>
            <a:r>
              <a:rPr lang="en-US" sz="1200" dirty="0" smtClean="0"/>
              <a:t> </a:t>
            </a:r>
            <a:r>
              <a:rPr lang="en-US" sz="1200" dirty="0" err="1" smtClean="0"/>
              <a:t>перемещения</a:t>
            </a:r>
            <a:r>
              <a:rPr lang="en-US" sz="1200" dirty="0" smtClean="0"/>
              <a:t> </a:t>
            </a:r>
            <a:r>
              <a:rPr lang="en-US" sz="1200" dirty="0" err="1" smtClean="0"/>
              <a:t>плавучих</a:t>
            </a:r>
            <a:r>
              <a:rPr lang="en-US" sz="1200" dirty="0" smtClean="0"/>
              <a:t> </a:t>
            </a:r>
            <a:r>
              <a:rPr lang="en-US" sz="1200" dirty="0" err="1" smtClean="0"/>
              <a:t>льдов</a:t>
            </a:r>
            <a:r>
              <a:rPr lang="en-US" sz="1200" dirty="0" smtClean="0"/>
              <a:t>, </a:t>
            </a:r>
            <a:r>
              <a:rPr lang="en-US" sz="1200" dirty="0" err="1" smtClean="0"/>
              <a:t>которое</a:t>
            </a:r>
            <a:r>
              <a:rPr lang="en-US" sz="1200" dirty="0" smtClean="0"/>
              <a:t> </a:t>
            </a:r>
            <a:r>
              <a:rPr lang="en-US" sz="1200" dirty="0" err="1" smtClean="0"/>
              <a:t>непрерывно</a:t>
            </a:r>
            <a:r>
              <a:rPr lang="en-US" sz="1200" dirty="0" smtClean="0"/>
              <a:t> и </a:t>
            </a:r>
            <a:r>
              <a:rPr lang="en-US" sz="1200" dirty="0" err="1" smtClean="0"/>
              <a:t>оперативно</a:t>
            </a:r>
            <a:r>
              <a:rPr lang="en-US" sz="1200" dirty="0" smtClean="0"/>
              <a:t> </a:t>
            </a:r>
            <a:r>
              <a:rPr lang="en-US" sz="1200" dirty="0" err="1" smtClean="0"/>
              <a:t>выявляет</a:t>
            </a:r>
            <a:r>
              <a:rPr lang="en-US" sz="1200" dirty="0" smtClean="0"/>
              <a:t> и </a:t>
            </a:r>
            <a:r>
              <a:rPr lang="en-US" sz="1200" dirty="0" err="1" smtClean="0"/>
              <a:t>контролирует</a:t>
            </a:r>
            <a:r>
              <a:rPr lang="en-US" sz="1200" dirty="0" smtClean="0"/>
              <a:t> </a:t>
            </a:r>
            <a:r>
              <a:rPr lang="en-US" sz="1200" dirty="0" err="1" smtClean="0"/>
              <a:t>дрейф</a:t>
            </a:r>
            <a:r>
              <a:rPr lang="en-US" sz="1200" dirty="0" smtClean="0"/>
              <a:t> </a:t>
            </a:r>
            <a:r>
              <a:rPr lang="en-US" sz="1200" dirty="0" err="1" smtClean="0"/>
              <a:t>льдин</a:t>
            </a:r>
            <a:r>
              <a:rPr lang="en-US" sz="1200" dirty="0" smtClean="0"/>
              <a:t> </a:t>
            </a:r>
            <a:r>
              <a:rPr lang="en-US" sz="1200" dirty="0" err="1" smtClean="0"/>
              <a:t>даже</a:t>
            </a:r>
            <a:r>
              <a:rPr lang="en-US" sz="1200" dirty="0" smtClean="0"/>
              <a:t> </a:t>
            </a:r>
            <a:r>
              <a:rPr lang="en-US" sz="1200" dirty="0" err="1" smtClean="0"/>
              <a:t>при</a:t>
            </a:r>
            <a:r>
              <a:rPr lang="en-US" sz="1200" dirty="0" smtClean="0"/>
              <a:t> </a:t>
            </a:r>
            <a:r>
              <a:rPr lang="en-US" sz="1200" dirty="0" err="1" smtClean="0"/>
              <a:t>сильной</a:t>
            </a:r>
            <a:r>
              <a:rPr lang="en-US" sz="1200" dirty="0" smtClean="0"/>
              <a:t> </a:t>
            </a:r>
            <a:r>
              <a:rPr lang="en-US" sz="1200" dirty="0" err="1" smtClean="0"/>
              <a:t>облачности</a:t>
            </a:r>
            <a:r>
              <a:rPr lang="en-US" sz="1200" dirty="0" smtClean="0"/>
              <a:t> и в </a:t>
            </a:r>
            <a:r>
              <a:rPr lang="en-US" sz="1200" dirty="0" err="1" smtClean="0"/>
              <a:t>темное</a:t>
            </a:r>
            <a:r>
              <a:rPr lang="en-US" sz="1200" dirty="0" smtClean="0"/>
              <a:t> </a:t>
            </a:r>
            <a:r>
              <a:rPr lang="en-US" sz="1200" dirty="0" err="1" smtClean="0"/>
              <a:t>время</a:t>
            </a:r>
            <a:r>
              <a:rPr lang="en-US" sz="1200" dirty="0" smtClean="0"/>
              <a:t> </a:t>
            </a:r>
            <a:r>
              <a:rPr lang="en-US" sz="1200" dirty="0" err="1" smtClean="0"/>
              <a:t>суток</a:t>
            </a:r>
            <a:r>
              <a:rPr lang="en-US" sz="1200" dirty="0" smtClean="0"/>
              <a:t>. </a:t>
            </a:r>
            <a:r>
              <a:rPr lang="en-US" sz="1200" dirty="0" err="1" smtClean="0"/>
              <a:t>Используя</a:t>
            </a:r>
            <a:r>
              <a:rPr lang="en-US" sz="1200" dirty="0" smtClean="0"/>
              <a:t> </a:t>
            </a:r>
            <a:r>
              <a:rPr lang="en-US" sz="1200" dirty="0" err="1" smtClean="0"/>
              <a:t>спутниковые</a:t>
            </a:r>
            <a:r>
              <a:rPr lang="en-US" sz="1200" dirty="0" smtClean="0"/>
              <a:t> </a:t>
            </a:r>
            <a:r>
              <a:rPr lang="en-US" sz="1200" dirty="0" err="1" smtClean="0"/>
              <a:t>снимки</a:t>
            </a:r>
            <a:r>
              <a:rPr lang="en-US" sz="1200" dirty="0" smtClean="0"/>
              <a:t> </a:t>
            </a:r>
            <a:r>
              <a:rPr lang="en-US" sz="1200" dirty="0" err="1" smtClean="0"/>
              <a:t>высокого</a:t>
            </a:r>
            <a:r>
              <a:rPr lang="en-US" sz="1200" dirty="0" smtClean="0"/>
              <a:t> </a:t>
            </a:r>
            <a:r>
              <a:rPr lang="en-US" sz="1200" dirty="0" err="1" smtClean="0"/>
              <a:t>разрешения</a:t>
            </a:r>
            <a:r>
              <a:rPr lang="en-US" sz="1200" dirty="0" smtClean="0"/>
              <a:t>, </a:t>
            </a:r>
            <a:r>
              <a:rPr lang="en-US" sz="1200" dirty="0" err="1" smtClean="0"/>
              <a:t>охватывающие</a:t>
            </a:r>
            <a:r>
              <a:rPr lang="en-US" sz="1200" dirty="0" smtClean="0"/>
              <a:t> </a:t>
            </a:r>
            <a:r>
              <a:rPr lang="en-US" sz="1200" dirty="0" err="1" smtClean="0"/>
              <a:t>большие</a:t>
            </a:r>
            <a:r>
              <a:rPr lang="en-US" sz="1200" dirty="0" smtClean="0"/>
              <a:t> </a:t>
            </a:r>
            <a:r>
              <a:rPr lang="en-US" sz="1200" dirty="0" err="1" smtClean="0"/>
              <a:t>площади</a:t>
            </a:r>
            <a:r>
              <a:rPr lang="en-US" sz="1200" dirty="0" smtClean="0"/>
              <a:t>, </a:t>
            </a:r>
            <a:r>
              <a:rPr lang="en-US" sz="1200" dirty="0" err="1" smtClean="0"/>
              <a:t>данное</a:t>
            </a:r>
            <a:r>
              <a:rPr lang="en-US" sz="1200" dirty="0" smtClean="0"/>
              <a:t> </a:t>
            </a:r>
            <a:r>
              <a:rPr lang="en-US" sz="1200" dirty="0" err="1" smtClean="0"/>
              <a:t>решение</a:t>
            </a:r>
            <a:r>
              <a:rPr lang="en-US" sz="1200" dirty="0" smtClean="0"/>
              <a:t>, с </a:t>
            </a:r>
            <a:r>
              <a:rPr lang="en-US" sz="1200" dirty="0" err="1" smtClean="0"/>
              <a:t>помощью</a:t>
            </a:r>
            <a:r>
              <a:rPr lang="en-US" sz="1200" dirty="0" smtClean="0"/>
              <a:t> </a:t>
            </a:r>
            <a:r>
              <a:rPr lang="en-US" sz="1200" dirty="0" err="1" smtClean="0"/>
              <a:t>целого</a:t>
            </a:r>
            <a:r>
              <a:rPr lang="en-US" sz="1200" dirty="0" smtClean="0"/>
              <a:t> </a:t>
            </a:r>
            <a:r>
              <a:rPr lang="en-US" sz="1200" dirty="0" err="1" smtClean="0"/>
              <a:t>ряда</a:t>
            </a:r>
            <a:r>
              <a:rPr lang="en-US" sz="1200" dirty="0" smtClean="0"/>
              <a:t> </a:t>
            </a:r>
            <a:r>
              <a:rPr lang="en-US" sz="1200" dirty="0" err="1" smtClean="0"/>
              <a:t>сложнейших</a:t>
            </a:r>
            <a:r>
              <a:rPr lang="en-US" sz="1200" dirty="0" smtClean="0"/>
              <a:t> </a:t>
            </a:r>
            <a:r>
              <a:rPr lang="en-US" sz="1200" dirty="0" err="1" smtClean="0"/>
              <a:t>алгоритмов</a:t>
            </a:r>
            <a:r>
              <a:rPr lang="en-US" sz="1200" dirty="0" smtClean="0"/>
              <a:t>, </a:t>
            </a:r>
            <a:r>
              <a:rPr lang="en-US" sz="1200" dirty="0" err="1" smtClean="0"/>
              <a:t>проводит</a:t>
            </a:r>
            <a:r>
              <a:rPr lang="en-US" sz="1200" dirty="0" smtClean="0"/>
              <a:t> </a:t>
            </a:r>
            <a:r>
              <a:rPr lang="en-US" sz="1200" dirty="0" err="1" smtClean="0"/>
              <a:t>тщательный</a:t>
            </a:r>
            <a:r>
              <a:rPr lang="en-US" sz="1200" dirty="0" smtClean="0"/>
              <a:t> </a:t>
            </a:r>
            <a:r>
              <a:rPr lang="en-US" sz="1200" dirty="0" err="1" smtClean="0"/>
              <a:t>анализ</a:t>
            </a:r>
            <a:r>
              <a:rPr lang="en-US" sz="1200" dirty="0" smtClean="0"/>
              <a:t> и </a:t>
            </a:r>
            <a:r>
              <a:rPr lang="en-US" sz="1200" dirty="0" err="1" smtClean="0"/>
              <a:t>выявляет</a:t>
            </a:r>
            <a:r>
              <a:rPr lang="en-US" sz="1200" dirty="0" smtClean="0"/>
              <a:t> </a:t>
            </a:r>
            <a:r>
              <a:rPr lang="en-US" sz="1200" dirty="0" err="1" smtClean="0"/>
              <a:t>элементы</a:t>
            </a:r>
            <a:r>
              <a:rPr lang="en-US" sz="1200" dirty="0" smtClean="0"/>
              <a:t>, </a:t>
            </a:r>
            <a:r>
              <a:rPr lang="en-US" sz="1200" dirty="0" err="1" smtClean="0"/>
              <a:t>которые</a:t>
            </a:r>
            <a:r>
              <a:rPr lang="en-US" sz="1200" dirty="0" smtClean="0"/>
              <a:t> </a:t>
            </a:r>
            <a:r>
              <a:rPr lang="en-US" sz="1200" dirty="0" err="1" smtClean="0"/>
              <a:t>могут</a:t>
            </a:r>
            <a:r>
              <a:rPr lang="en-US" sz="1200" dirty="0" smtClean="0"/>
              <a:t> </a:t>
            </a:r>
            <a:r>
              <a:rPr lang="en-US" sz="1200" dirty="0" err="1" smtClean="0"/>
              <a:t>соответствовать</a:t>
            </a:r>
            <a:r>
              <a:rPr lang="en-US" sz="1200" dirty="0" smtClean="0"/>
              <a:t> </a:t>
            </a:r>
            <a:r>
              <a:rPr lang="en-US" sz="1200" dirty="0" err="1" smtClean="0"/>
              <a:t>отдельным</a:t>
            </a:r>
            <a:r>
              <a:rPr lang="en-US" sz="1200" dirty="0" smtClean="0"/>
              <a:t> </a:t>
            </a:r>
            <a:r>
              <a:rPr lang="en-US" sz="1200" dirty="0" err="1" smtClean="0"/>
              <a:t>ледяным</a:t>
            </a:r>
            <a:r>
              <a:rPr lang="en-US" sz="1200" dirty="0" smtClean="0"/>
              <a:t> </a:t>
            </a:r>
            <a:r>
              <a:rPr lang="en-US" sz="1200" dirty="0" err="1" smtClean="0"/>
              <a:t>плавучим</a:t>
            </a:r>
            <a:r>
              <a:rPr lang="en-US" sz="1200" dirty="0" smtClean="0"/>
              <a:t> </a:t>
            </a:r>
            <a:r>
              <a:rPr lang="en-US" sz="1200" dirty="0" err="1" smtClean="0"/>
              <a:t>глыбам</a:t>
            </a:r>
            <a:r>
              <a:rPr lang="en-US" sz="1200" dirty="0" smtClean="0"/>
              <a:t>. </a:t>
            </a:r>
            <a:r>
              <a:rPr lang="en-US" sz="1200" dirty="0" err="1" smtClean="0"/>
              <a:t>Затем</a:t>
            </a:r>
            <a:r>
              <a:rPr lang="en-US" sz="1200" dirty="0" smtClean="0"/>
              <a:t>, </a:t>
            </a:r>
            <a:r>
              <a:rPr lang="en-US" sz="1200" dirty="0" err="1" smtClean="0"/>
              <a:t>путем</a:t>
            </a:r>
            <a:r>
              <a:rPr lang="en-US" sz="1200" dirty="0" smtClean="0"/>
              <a:t> </a:t>
            </a:r>
            <a:r>
              <a:rPr lang="en-US" sz="1200" dirty="0" err="1" smtClean="0"/>
              <a:t>применения</a:t>
            </a:r>
            <a:r>
              <a:rPr lang="en-US" sz="1200" dirty="0" smtClean="0"/>
              <a:t> </a:t>
            </a:r>
            <a:r>
              <a:rPr lang="en-US" sz="1200" dirty="0" err="1" smtClean="0"/>
              <a:t>имитационных</a:t>
            </a:r>
            <a:r>
              <a:rPr lang="en-US" sz="1200" dirty="0" smtClean="0"/>
              <a:t> </a:t>
            </a:r>
            <a:r>
              <a:rPr lang="en-US" sz="1200" dirty="0" err="1" smtClean="0"/>
              <a:t>моделей</a:t>
            </a:r>
            <a:r>
              <a:rPr lang="en-US" sz="1200" dirty="0" smtClean="0"/>
              <a:t>, </a:t>
            </a:r>
            <a:r>
              <a:rPr lang="en-US" sz="1200" dirty="0" err="1" smtClean="0"/>
              <a:t>гидрометеорологических</a:t>
            </a:r>
            <a:r>
              <a:rPr lang="en-US" sz="1200" dirty="0" smtClean="0"/>
              <a:t> </a:t>
            </a:r>
            <a:r>
              <a:rPr lang="en-US" sz="1200" dirty="0" err="1" smtClean="0"/>
              <a:t>данных</a:t>
            </a:r>
            <a:r>
              <a:rPr lang="en-US" sz="1200" dirty="0" smtClean="0"/>
              <a:t>, </a:t>
            </a:r>
            <a:r>
              <a:rPr lang="en-US" sz="1200" dirty="0" err="1" smtClean="0"/>
              <a:t>методов</a:t>
            </a:r>
            <a:r>
              <a:rPr lang="en-US" sz="1200" dirty="0" smtClean="0"/>
              <a:t> </a:t>
            </a:r>
            <a:r>
              <a:rPr lang="en-US" sz="1200" dirty="0" err="1" smtClean="0"/>
              <a:t>углубленного</a:t>
            </a:r>
            <a:r>
              <a:rPr lang="en-US" sz="1200" dirty="0" smtClean="0"/>
              <a:t> </a:t>
            </a:r>
            <a:r>
              <a:rPr lang="en-US" sz="1200" dirty="0" err="1" smtClean="0"/>
              <a:t>анализа</a:t>
            </a:r>
            <a:r>
              <a:rPr lang="en-US" sz="1200" dirty="0" smtClean="0"/>
              <a:t> и </a:t>
            </a:r>
            <a:r>
              <a:rPr lang="en-US" sz="1200" dirty="0" err="1" smtClean="0"/>
              <a:t>алгоритмов</a:t>
            </a:r>
            <a:r>
              <a:rPr lang="en-US" sz="1200" dirty="0" smtClean="0"/>
              <a:t> </a:t>
            </a:r>
            <a:r>
              <a:rPr lang="en-US" sz="1200" dirty="0" err="1" smtClean="0"/>
              <a:t>свободного</a:t>
            </a:r>
            <a:r>
              <a:rPr lang="en-US" sz="1200" dirty="0" smtClean="0"/>
              <a:t> </a:t>
            </a:r>
            <a:r>
              <a:rPr lang="en-US" sz="1200" dirty="0" err="1" smtClean="0"/>
              <a:t>дрейфа</a:t>
            </a:r>
            <a:r>
              <a:rPr lang="en-US" sz="1200" dirty="0" smtClean="0"/>
              <a:t>, </a:t>
            </a:r>
            <a:r>
              <a:rPr lang="en-US" sz="1200" dirty="0" err="1" smtClean="0"/>
              <a:t>специалисты</a:t>
            </a:r>
            <a:r>
              <a:rPr lang="en-US" sz="1200" dirty="0" smtClean="0"/>
              <a:t> </a:t>
            </a:r>
            <a:r>
              <a:rPr lang="en-US" sz="1200" dirty="0" err="1" smtClean="0"/>
              <a:t>проводят</a:t>
            </a:r>
            <a:r>
              <a:rPr lang="en-US" sz="1200" dirty="0" smtClean="0"/>
              <a:t> </a:t>
            </a:r>
            <a:r>
              <a:rPr lang="en-US" sz="1200" dirty="0" err="1" smtClean="0"/>
              <a:t>дальнейшее</a:t>
            </a:r>
            <a:r>
              <a:rPr lang="en-US" sz="1200" dirty="0" smtClean="0"/>
              <a:t> </a:t>
            </a:r>
            <a:r>
              <a:rPr lang="en-US" sz="1200" dirty="0" err="1" smtClean="0"/>
              <a:t>исследование</a:t>
            </a:r>
            <a:r>
              <a:rPr lang="en-US" sz="1200" dirty="0" smtClean="0"/>
              <a:t> </a:t>
            </a:r>
            <a:r>
              <a:rPr lang="en-US" sz="1200" dirty="0" err="1" smtClean="0"/>
              <a:t>скорости</a:t>
            </a:r>
            <a:r>
              <a:rPr lang="en-US" sz="1200" dirty="0" smtClean="0"/>
              <a:t> </a:t>
            </a:r>
            <a:r>
              <a:rPr lang="en-US" sz="1200" dirty="0" err="1" smtClean="0"/>
              <a:t>плавучих</a:t>
            </a:r>
            <a:r>
              <a:rPr lang="en-US" sz="1200" dirty="0" smtClean="0"/>
              <a:t> </a:t>
            </a:r>
            <a:r>
              <a:rPr lang="en-US" sz="1200" dirty="0" err="1" smtClean="0"/>
              <a:t>льдов</a:t>
            </a:r>
            <a:r>
              <a:rPr lang="en-US" sz="1200" dirty="0" smtClean="0"/>
              <a:t>, </a:t>
            </a:r>
            <a:r>
              <a:rPr lang="en-US" sz="1200" dirty="0" err="1" smtClean="0"/>
              <a:t>их</a:t>
            </a:r>
            <a:r>
              <a:rPr lang="en-US" sz="1200" dirty="0" smtClean="0"/>
              <a:t> </a:t>
            </a:r>
            <a:r>
              <a:rPr lang="en-US" sz="1200" dirty="0" err="1" smtClean="0"/>
              <a:t>размеров</a:t>
            </a:r>
            <a:r>
              <a:rPr lang="en-US" sz="1200" dirty="0" smtClean="0"/>
              <a:t> и </a:t>
            </a:r>
            <a:r>
              <a:rPr lang="en-US" sz="1200" dirty="0" err="1" smtClean="0"/>
              <a:t>предполагаемой</a:t>
            </a:r>
            <a:r>
              <a:rPr lang="en-US" sz="1200" dirty="0" smtClean="0"/>
              <a:t> </a:t>
            </a:r>
            <a:r>
              <a:rPr lang="en-US" sz="1200" dirty="0" err="1" smtClean="0"/>
              <a:t>траектории</a:t>
            </a:r>
            <a:r>
              <a:rPr lang="en-US" sz="1200" dirty="0" smtClean="0"/>
              <a:t>. В </a:t>
            </a:r>
            <a:r>
              <a:rPr lang="en-US" sz="1200" dirty="0" err="1" smtClean="0"/>
              <a:t>случае</a:t>
            </a:r>
            <a:r>
              <a:rPr lang="en-US" sz="1200" dirty="0" smtClean="0"/>
              <a:t>, </a:t>
            </a:r>
            <a:r>
              <a:rPr lang="en-US" sz="1200" dirty="0" err="1" smtClean="0"/>
              <a:t>если</a:t>
            </a:r>
            <a:r>
              <a:rPr lang="en-US" sz="1200" dirty="0" smtClean="0"/>
              <a:t> </a:t>
            </a:r>
            <a:r>
              <a:rPr lang="en-US" sz="1200" dirty="0" err="1" smtClean="0"/>
              <a:t>плавучие</a:t>
            </a:r>
            <a:r>
              <a:rPr lang="en-US" sz="1200" dirty="0" smtClean="0"/>
              <a:t> </a:t>
            </a:r>
            <a:r>
              <a:rPr lang="en-US" sz="1200" dirty="0" err="1" smtClean="0"/>
              <a:t>льды</a:t>
            </a:r>
            <a:r>
              <a:rPr lang="en-US" sz="1200" dirty="0" smtClean="0"/>
              <a:t> </a:t>
            </a:r>
            <a:r>
              <a:rPr lang="en-US" sz="1200" dirty="0" err="1" smtClean="0"/>
              <a:t>представляют</a:t>
            </a:r>
            <a:r>
              <a:rPr lang="en-US" sz="1200" dirty="0" smtClean="0"/>
              <a:t> </a:t>
            </a:r>
            <a:r>
              <a:rPr lang="en-US" sz="1200" dirty="0" err="1" smtClean="0"/>
              <a:t>собой</a:t>
            </a:r>
            <a:r>
              <a:rPr lang="en-US" sz="1200" dirty="0" smtClean="0"/>
              <a:t> </a:t>
            </a:r>
            <a:r>
              <a:rPr lang="en-US" sz="1200" dirty="0" err="1" smtClean="0"/>
              <a:t>угрозу</a:t>
            </a:r>
            <a:r>
              <a:rPr lang="en-US" sz="1200" dirty="0" smtClean="0"/>
              <a:t>, </a:t>
            </a:r>
            <a:r>
              <a:rPr lang="en-US" sz="1200" dirty="0" err="1" smtClean="0"/>
              <a:t>компания</a:t>
            </a:r>
            <a:r>
              <a:rPr lang="en-US" sz="1200" dirty="0" smtClean="0"/>
              <a:t> </a:t>
            </a:r>
            <a:r>
              <a:rPr lang="en-US" sz="1200" dirty="0" err="1" smtClean="0"/>
              <a:t>может</a:t>
            </a:r>
            <a:r>
              <a:rPr lang="en-US" sz="1200" dirty="0" smtClean="0"/>
              <a:t> </a:t>
            </a:r>
            <a:r>
              <a:rPr lang="en-US" sz="1200" dirty="0" err="1" smtClean="0"/>
              <a:t>быстро</a:t>
            </a:r>
            <a:r>
              <a:rPr lang="en-US" sz="1200" dirty="0" smtClean="0"/>
              <a:t>, в </a:t>
            </a:r>
            <a:r>
              <a:rPr lang="en-US" sz="1200" dirty="0" err="1" smtClean="0"/>
              <a:t>целях</a:t>
            </a:r>
            <a:r>
              <a:rPr lang="en-US" sz="1200" dirty="0" smtClean="0"/>
              <a:t> </a:t>
            </a:r>
            <a:r>
              <a:rPr lang="en-US" sz="1200" dirty="0" err="1" smtClean="0"/>
              <a:t>предотвращения</a:t>
            </a:r>
            <a:r>
              <a:rPr lang="en-US" sz="1200" dirty="0" smtClean="0"/>
              <a:t> </a:t>
            </a:r>
            <a:r>
              <a:rPr lang="en-US" sz="1200" dirty="0" err="1" smtClean="0"/>
              <a:t>нежелательного</a:t>
            </a:r>
            <a:r>
              <a:rPr lang="en-US" sz="1200" dirty="0" smtClean="0"/>
              <a:t> </a:t>
            </a:r>
            <a:r>
              <a:rPr lang="en-US" sz="1200" dirty="0" err="1" smtClean="0"/>
              <a:t>развития</a:t>
            </a:r>
            <a:r>
              <a:rPr lang="en-US" sz="1200" dirty="0" smtClean="0"/>
              <a:t> </a:t>
            </a:r>
            <a:r>
              <a:rPr lang="en-US" sz="1200" dirty="0" err="1" smtClean="0"/>
              <a:t>ситуации</a:t>
            </a:r>
            <a:r>
              <a:rPr lang="en-US" sz="1200" dirty="0" smtClean="0"/>
              <a:t>, </a:t>
            </a:r>
            <a:r>
              <a:rPr lang="en-US" sz="1200" dirty="0" err="1" smtClean="0"/>
              <a:t>предупредить</a:t>
            </a:r>
            <a:r>
              <a:rPr lang="en-US" sz="1200" dirty="0" smtClean="0"/>
              <a:t> </a:t>
            </a:r>
            <a:r>
              <a:rPr lang="en-US" sz="1200" dirty="0" err="1" smtClean="0"/>
              <a:t>персонал</a:t>
            </a:r>
            <a:r>
              <a:rPr lang="en-US" sz="1200" dirty="0" smtClean="0"/>
              <a:t>, </a:t>
            </a:r>
            <a:r>
              <a:rPr lang="en-US" sz="1200" dirty="0" err="1" smtClean="0"/>
              <a:t>работающий</a:t>
            </a:r>
            <a:r>
              <a:rPr lang="en-US" sz="1200" dirty="0" smtClean="0"/>
              <a:t> </a:t>
            </a:r>
            <a:r>
              <a:rPr lang="en-US" sz="1200" dirty="0" err="1" smtClean="0"/>
              <a:t>на</a:t>
            </a:r>
            <a:r>
              <a:rPr lang="en-US" sz="1200" dirty="0" smtClean="0"/>
              <a:t> </a:t>
            </a:r>
            <a:r>
              <a:rPr lang="en-US" sz="1200" dirty="0" err="1" smtClean="0"/>
              <a:t>платформе</a:t>
            </a:r>
            <a:r>
              <a:rPr lang="en-US" sz="1200" dirty="0" smtClean="0"/>
              <a:t> и </a:t>
            </a:r>
            <a:r>
              <a:rPr lang="en-US" sz="1200" dirty="0" err="1" smtClean="0"/>
              <a:t>отвечающий</a:t>
            </a:r>
            <a:r>
              <a:rPr lang="en-US" sz="1200" dirty="0" smtClean="0"/>
              <a:t> </a:t>
            </a:r>
            <a:r>
              <a:rPr lang="en-US" sz="1200" dirty="0" err="1" smtClean="0"/>
              <a:t>за</a:t>
            </a:r>
            <a:r>
              <a:rPr lang="en-US" sz="1200" dirty="0" smtClean="0"/>
              <a:t> </a:t>
            </a:r>
            <a:r>
              <a:rPr lang="en-US" sz="1200" dirty="0" err="1" smtClean="0"/>
              <a:t>контроль</a:t>
            </a:r>
            <a:r>
              <a:rPr lang="en-US" sz="1200" dirty="0" smtClean="0"/>
              <a:t> </a:t>
            </a:r>
            <a:r>
              <a:rPr lang="en-US" sz="1200" dirty="0" err="1" smtClean="0"/>
              <a:t>над</a:t>
            </a:r>
            <a:r>
              <a:rPr lang="en-US" sz="1200" dirty="0" smtClean="0"/>
              <a:t> </a:t>
            </a:r>
            <a:r>
              <a:rPr lang="en-US" sz="1200" dirty="0" err="1" smtClean="0"/>
              <a:t>ледовой</a:t>
            </a:r>
            <a:r>
              <a:rPr lang="en-US" sz="1200" dirty="0" smtClean="0"/>
              <a:t> </a:t>
            </a:r>
            <a:r>
              <a:rPr lang="en-US" sz="1200" dirty="0" err="1" smtClean="0"/>
              <a:t>обстановкой</a:t>
            </a:r>
            <a:r>
              <a:rPr lang="en-US" sz="1200" dirty="0" smtClean="0"/>
              <a:t>. </a:t>
            </a:r>
            <a:r>
              <a:rPr lang="en-US" sz="1200" dirty="0" err="1" smtClean="0"/>
              <a:t>Предотвращая</a:t>
            </a:r>
            <a:r>
              <a:rPr lang="en-US" sz="1200" dirty="0" smtClean="0"/>
              <a:t> </a:t>
            </a:r>
            <a:r>
              <a:rPr lang="en-US" sz="1200" dirty="0" err="1" smtClean="0"/>
              <a:t>потенциальные</a:t>
            </a:r>
            <a:r>
              <a:rPr lang="en-US" sz="1200" dirty="0" smtClean="0"/>
              <a:t> </a:t>
            </a:r>
            <a:r>
              <a:rPr lang="en-US" sz="1200" dirty="0" err="1" smtClean="0"/>
              <a:t>столкновения</a:t>
            </a:r>
            <a:r>
              <a:rPr lang="en-US" sz="1200" dirty="0" smtClean="0"/>
              <a:t> и </a:t>
            </a:r>
            <a:r>
              <a:rPr lang="en-US" sz="1200" dirty="0" err="1" smtClean="0"/>
              <a:t>защищая</a:t>
            </a:r>
            <a:r>
              <a:rPr lang="en-US" sz="1200" dirty="0" smtClean="0"/>
              <a:t> </a:t>
            </a:r>
            <a:r>
              <a:rPr lang="en-US" sz="1200" dirty="0" err="1" smtClean="0"/>
              <a:t>существующие</a:t>
            </a:r>
            <a:r>
              <a:rPr lang="en-US" sz="1200" dirty="0" smtClean="0"/>
              <a:t> </a:t>
            </a:r>
            <a:r>
              <a:rPr lang="en-US" sz="1200" dirty="0" err="1" smtClean="0"/>
              <a:t>вышки</a:t>
            </a:r>
            <a:r>
              <a:rPr lang="en-US" sz="1200" dirty="0" smtClean="0"/>
              <a:t>, </a:t>
            </a:r>
            <a:r>
              <a:rPr lang="en-US" sz="1200" dirty="0" err="1" smtClean="0"/>
              <a:t>компании</a:t>
            </a:r>
            <a:r>
              <a:rPr lang="en-US" sz="1200" dirty="0" smtClean="0"/>
              <a:t> </a:t>
            </a:r>
            <a:r>
              <a:rPr lang="en-US" sz="1200" dirty="0" err="1" smtClean="0"/>
              <a:t>удается</a:t>
            </a:r>
            <a:r>
              <a:rPr lang="en-US" sz="1200" dirty="0" smtClean="0"/>
              <a:t> </a:t>
            </a:r>
            <a:r>
              <a:rPr lang="en-US" sz="1200" dirty="0" err="1" smtClean="0"/>
              <a:t>избежать</a:t>
            </a:r>
            <a:r>
              <a:rPr lang="en-US" sz="1200" dirty="0" smtClean="0"/>
              <a:t> </a:t>
            </a:r>
            <a:r>
              <a:rPr lang="en-US" sz="1200" dirty="0" err="1" smtClean="0"/>
              <a:t>дополнительных</a:t>
            </a:r>
            <a:r>
              <a:rPr lang="en-US" sz="1200" dirty="0" smtClean="0"/>
              <a:t> </a:t>
            </a:r>
            <a:r>
              <a:rPr lang="en-US" sz="1200" dirty="0" err="1" smtClean="0"/>
              <a:t>затрат</a:t>
            </a:r>
            <a:r>
              <a:rPr lang="en-US" sz="1200" dirty="0" smtClean="0"/>
              <a:t>, </a:t>
            </a:r>
            <a:r>
              <a:rPr lang="en-US" sz="1200" dirty="0" err="1" smtClean="0"/>
              <a:t>связанных</a:t>
            </a:r>
            <a:r>
              <a:rPr lang="en-US" sz="1200" dirty="0" smtClean="0"/>
              <a:t> с </a:t>
            </a:r>
            <a:r>
              <a:rPr lang="en-US" sz="1200" dirty="0" err="1" smtClean="0"/>
              <a:t>эвакуацией</a:t>
            </a:r>
            <a:r>
              <a:rPr lang="en-US" sz="1200" dirty="0" smtClean="0"/>
              <a:t> </a:t>
            </a:r>
            <a:r>
              <a:rPr lang="en-US" sz="1200" dirty="0" err="1" smtClean="0"/>
              <a:t>персонала</a:t>
            </a:r>
            <a:r>
              <a:rPr lang="en-US" sz="1200" dirty="0" smtClean="0"/>
              <a:t> и </a:t>
            </a:r>
            <a:r>
              <a:rPr lang="en-US" sz="1200" dirty="0" err="1" smtClean="0"/>
              <a:t>бурением</a:t>
            </a:r>
            <a:r>
              <a:rPr lang="en-US" sz="1200" dirty="0" smtClean="0"/>
              <a:t> </a:t>
            </a:r>
            <a:r>
              <a:rPr lang="en-US" sz="1200" dirty="0" err="1" smtClean="0"/>
              <a:t>новых</a:t>
            </a:r>
            <a:r>
              <a:rPr lang="en-US" sz="1200" dirty="0" smtClean="0"/>
              <a:t> </a:t>
            </a:r>
            <a:r>
              <a:rPr lang="en-US" sz="1200" dirty="0" err="1" smtClean="0"/>
              <a:t>скважин</a:t>
            </a:r>
            <a:r>
              <a:rPr lang="en-US" sz="1200" dirty="0" smtClean="0"/>
              <a:t>.</a:t>
            </a:r>
          </a:p>
          <a:p>
            <a:pPr marL="114300" indent="-114300" defTabSz="823913">
              <a:spcBef>
                <a:spcPct val="0"/>
              </a:spcBef>
              <a:defRPr/>
            </a:pPr>
            <a:endParaRPr lang="en-US" sz="1200" dirty="0" smtClean="0"/>
          </a:p>
          <a:p>
            <a:pPr marL="114300" indent="-114300" defTabSz="823913">
              <a:spcBef>
                <a:spcPct val="0"/>
              </a:spcBef>
              <a:defRPr/>
            </a:pPr>
            <a:endParaRPr lang="en-US" sz="1200" dirty="0" smtClean="0"/>
          </a:p>
          <a:p>
            <a:pPr marL="114300" indent="-114300" defTabSz="823913">
              <a:spcBef>
                <a:spcPct val="0"/>
              </a:spcBef>
              <a:buNone/>
              <a:defRPr/>
            </a:pPr>
            <a:r>
              <a:rPr lang="en-US" sz="1050" b="1" u="sng" kern="0" dirty="0" err="1" smtClean="0"/>
              <a:t>Бизнес-выгоды</a:t>
            </a:r>
            <a:endParaRPr lang="en-US" sz="1050" b="1" u="sng" kern="0" dirty="0" smtClean="0"/>
          </a:p>
          <a:p>
            <a:pPr marL="114300" indent="-114300" defTabSz="823913">
              <a:spcBef>
                <a:spcPct val="0"/>
              </a:spcBef>
              <a:buNone/>
              <a:defRPr/>
            </a:pPr>
            <a:endParaRPr lang="en-US" sz="1050" b="1" kern="0" dirty="0" smtClean="0"/>
          </a:p>
          <a:p>
            <a:pPr marL="114300" lvl="1" indent="-114300" defTabSz="823913">
              <a:spcBef>
                <a:spcPct val="0"/>
              </a:spcBef>
              <a:buFont typeface="Wingdings" pitchFamily="2" charset="2"/>
              <a:buChar char="§"/>
              <a:defRPr/>
            </a:pPr>
            <a:r>
              <a:rPr lang="en-US" sz="1050" dirty="0" err="1" smtClean="0"/>
              <a:t>Предположительно</a:t>
            </a:r>
            <a:r>
              <a:rPr lang="en-US" sz="1050" dirty="0" smtClean="0"/>
              <a:t>, </a:t>
            </a:r>
            <a:r>
              <a:rPr lang="en-US" sz="1050" dirty="0" err="1" smtClean="0"/>
              <a:t>экономия</a:t>
            </a:r>
            <a:r>
              <a:rPr lang="en-US" sz="1050" dirty="0" smtClean="0"/>
              <a:t> </a:t>
            </a:r>
            <a:r>
              <a:rPr lang="en-US" sz="1050" dirty="0" err="1" smtClean="0"/>
              <a:t>составит</a:t>
            </a:r>
            <a:r>
              <a:rPr lang="en-US" sz="1050" dirty="0" smtClean="0"/>
              <a:t> </a:t>
            </a:r>
            <a:r>
              <a:rPr lang="en-US" sz="1050" dirty="0" err="1" smtClean="0"/>
              <a:t>около</a:t>
            </a:r>
            <a:r>
              <a:rPr lang="en-US" sz="1050" dirty="0" smtClean="0"/>
              <a:t> 300 </a:t>
            </a:r>
            <a:r>
              <a:rPr lang="en-US" sz="1050" dirty="0" err="1" smtClean="0"/>
              <a:t>млн</a:t>
            </a:r>
            <a:r>
              <a:rPr lang="en-US" sz="1050" dirty="0" smtClean="0"/>
              <a:t>. </a:t>
            </a:r>
            <a:r>
              <a:rPr lang="en-US" sz="1050" dirty="0" err="1" smtClean="0"/>
              <a:t>долларов</a:t>
            </a:r>
            <a:r>
              <a:rPr lang="en-US" sz="1050" dirty="0" smtClean="0"/>
              <a:t> в </a:t>
            </a:r>
            <a:r>
              <a:rPr lang="en-US" sz="1050" dirty="0" err="1" smtClean="0"/>
              <a:t>сезон</a:t>
            </a:r>
            <a:r>
              <a:rPr lang="en-US" sz="1050" dirty="0" smtClean="0"/>
              <a:t>, </a:t>
            </a:r>
            <a:r>
              <a:rPr lang="en-US" sz="1050" dirty="0" err="1" smtClean="0"/>
              <a:t>благодаря</a:t>
            </a:r>
            <a:r>
              <a:rPr lang="en-US" sz="1050" dirty="0" smtClean="0"/>
              <a:t> </a:t>
            </a:r>
            <a:r>
              <a:rPr lang="en-US" sz="1050" dirty="0" err="1" smtClean="0"/>
              <a:t>сокращению</a:t>
            </a:r>
            <a:r>
              <a:rPr lang="en-US" sz="1050" dirty="0" smtClean="0"/>
              <a:t> </a:t>
            </a:r>
            <a:r>
              <a:rPr lang="en-US" sz="1050" dirty="0" err="1" smtClean="0"/>
              <a:t>затрат</a:t>
            </a:r>
            <a:r>
              <a:rPr lang="en-US" sz="1050" dirty="0" smtClean="0"/>
              <a:t>, </a:t>
            </a:r>
            <a:r>
              <a:rPr lang="en-US" sz="1050" dirty="0" err="1" smtClean="0"/>
              <a:t>связанных</a:t>
            </a:r>
            <a:r>
              <a:rPr lang="en-US" sz="1050" dirty="0" smtClean="0"/>
              <a:t> с </a:t>
            </a:r>
            <a:r>
              <a:rPr lang="en-US" sz="1050" dirty="0" err="1" smtClean="0"/>
              <a:t>необходимостью</a:t>
            </a:r>
            <a:r>
              <a:rPr lang="en-US" sz="1050" dirty="0" smtClean="0"/>
              <a:t> </a:t>
            </a:r>
            <a:r>
              <a:rPr lang="en-US" sz="1050" dirty="0" err="1" smtClean="0"/>
              <a:t>бурения</a:t>
            </a:r>
            <a:r>
              <a:rPr lang="en-US" sz="1050" dirty="0" smtClean="0"/>
              <a:t> </a:t>
            </a:r>
            <a:r>
              <a:rPr lang="en-US" sz="1050" dirty="0" err="1" smtClean="0"/>
              <a:t>второй</a:t>
            </a:r>
            <a:r>
              <a:rPr lang="en-US" sz="1050" dirty="0" smtClean="0"/>
              <a:t> </a:t>
            </a:r>
            <a:r>
              <a:rPr lang="en-US" sz="1050" dirty="0" err="1" smtClean="0"/>
              <a:t>скважины</a:t>
            </a:r>
            <a:r>
              <a:rPr lang="en-US" sz="1050" dirty="0" smtClean="0"/>
              <a:t> в </a:t>
            </a:r>
            <a:r>
              <a:rPr lang="en-US" sz="1050" dirty="0" err="1" smtClean="0"/>
              <a:t>случае</a:t>
            </a:r>
            <a:r>
              <a:rPr lang="en-US" sz="1050" dirty="0" smtClean="0"/>
              <a:t> </a:t>
            </a:r>
            <a:r>
              <a:rPr lang="en-US" sz="1050" dirty="0" err="1" smtClean="0"/>
              <a:t>повреждения</a:t>
            </a:r>
            <a:r>
              <a:rPr lang="en-US" sz="1050" dirty="0" smtClean="0"/>
              <a:t> </a:t>
            </a:r>
            <a:r>
              <a:rPr lang="en-US" sz="1050" dirty="0" err="1" smtClean="0"/>
              <a:t>или</a:t>
            </a:r>
            <a:r>
              <a:rPr lang="en-US" sz="1050" dirty="0" smtClean="0"/>
              <a:t> </a:t>
            </a:r>
            <a:r>
              <a:rPr lang="en-US" sz="1050" dirty="0" err="1" smtClean="0"/>
              <a:t>перемещения</a:t>
            </a:r>
            <a:r>
              <a:rPr lang="en-US" sz="1050" dirty="0" smtClean="0"/>
              <a:t> </a:t>
            </a:r>
            <a:r>
              <a:rPr lang="en-US" sz="1050" dirty="0" err="1" smtClean="0"/>
              <a:t>существующей</a:t>
            </a:r>
            <a:endParaRPr lang="en-US" sz="1050" dirty="0" smtClean="0"/>
          </a:p>
          <a:p>
            <a:pPr marL="114300" lvl="1" indent="-114300" defTabSz="823913">
              <a:spcBef>
                <a:spcPct val="0"/>
              </a:spcBef>
              <a:buFont typeface="Wingdings" pitchFamily="2" charset="2"/>
              <a:buChar char="§"/>
              <a:defRPr/>
            </a:pPr>
            <a:endParaRPr lang="en-US" sz="1050" dirty="0" smtClean="0"/>
          </a:p>
          <a:p>
            <a:pPr marL="114300" lvl="1" indent="-114300" defTabSz="823913">
              <a:spcBef>
                <a:spcPct val="0"/>
              </a:spcBef>
              <a:buFont typeface="Wingdings" pitchFamily="2" charset="2"/>
              <a:buChar char="§"/>
              <a:defRPr/>
            </a:pPr>
            <a:r>
              <a:rPr lang="en-US" sz="1050" dirty="0" err="1" smtClean="0"/>
              <a:t>По</a:t>
            </a:r>
            <a:r>
              <a:rPr lang="en-US" sz="1050" dirty="0" smtClean="0"/>
              <a:t> </a:t>
            </a:r>
            <a:r>
              <a:rPr lang="en-US" sz="1050" dirty="0" err="1" smtClean="0"/>
              <a:t>предварительным</a:t>
            </a:r>
            <a:r>
              <a:rPr lang="en-US" sz="1050" dirty="0" smtClean="0"/>
              <a:t> </a:t>
            </a:r>
            <a:r>
              <a:rPr lang="en-US" sz="1050" dirty="0" err="1" smtClean="0"/>
              <a:t>оценкам</a:t>
            </a:r>
            <a:r>
              <a:rPr lang="en-US" sz="1050" dirty="0" smtClean="0"/>
              <a:t>, </a:t>
            </a:r>
            <a:r>
              <a:rPr lang="en-US" sz="1050" dirty="0" err="1" smtClean="0"/>
              <a:t>экономия</a:t>
            </a:r>
            <a:r>
              <a:rPr lang="en-US" sz="1050" dirty="0" smtClean="0"/>
              <a:t> </a:t>
            </a:r>
            <a:r>
              <a:rPr lang="en-US" sz="1050" dirty="0" err="1" smtClean="0"/>
              <a:t>составит</a:t>
            </a:r>
            <a:r>
              <a:rPr lang="en-US" sz="1050" dirty="0" smtClean="0"/>
              <a:t> 1 </a:t>
            </a:r>
            <a:r>
              <a:rPr lang="en-US" sz="1050" dirty="0" err="1" smtClean="0"/>
              <a:t>млрд</a:t>
            </a:r>
            <a:r>
              <a:rPr lang="en-US" sz="1050" dirty="0" smtClean="0"/>
              <a:t>. </a:t>
            </a:r>
            <a:r>
              <a:rPr lang="en-US" sz="1050" dirty="0" err="1" smtClean="0"/>
              <a:t>долларов</a:t>
            </a:r>
            <a:r>
              <a:rPr lang="en-US" sz="1050" dirty="0" smtClean="0"/>
              <a:t> </a:t>
            </a:r>
            <a:r>
              <a:rPr lang="en-US" sz="1050" dirty="0" err="1" smtClean="0"/>
              <a:t>на</a:t>
            </a:r>
            <a:r>
              <a:rPr lang="en-US" sz="1050" dirty="0" smtClean="0"/>
              <a:t> </a:t>
            </a:r>
            <a:r>
              <a:rPr lang="en-US" sz="1050" dirty="0" err="1" smtClean="0"/>
              <a:t>каждую</a:t>
            </a:r>
            <a:r>
              <a:rPr lang="en-US" sz="1050" dirty="0" smtClean="0"/>
              <a:t> </a:t>
            </a:r>
            <a:r>
              <a:rPr lang="en-US" sz="1050" dirty="0" err="1" smtClean="0"/>
              <a:t>нефтедобывающую</a:t>
            </a:r>
            <a:r>
              <a:rPr lang="en-US" sz="1050" dirty="0" smtClean="0"/>
              <a:t> </a:t>
            </a:r>
            <a:r>
              <a:rPr lang="en-US" sz="1050" dirty="0" err="1" smtClean="0"/>
              <a:t>платформу</a:t>
            </a:r>
            <a:r>
              <a:rPr lang="en-US" sz="1050" dirty="0" smtClean="0"/>
              <a:t>, </a:t>
            </a:r>
            <a:r>
              <a:rPr lang="en-US" sz="1050" dirty="0" err="1" smtClean="0"/>
              <a:t>благодаря</a:t>
            </a:r>
            <a:r>
              <a:rPr lang="en-US" sz="1050" dirty="0" smtClean="0"/>
              <a:t> </a:t>
            </a:r>
            <a:r>
              <a:rPr lang="en-US" sz="1050" dirty="0" err="1" smtClean="0"/>
              <a:t>упрощению</a:t>
            </a:r>
            <a:r>
              <a:rPr lang="en-US" sz="1050" dirty="0" smtClean="0"/>
              <a:t> </a:t>
            </a:r>
            <a:r>
              <a:rPr lang="en-US" sz="1050" dirty="0" err="1" smtClean="0"/>
              <a:t>технических</a:t>
            </a:r>
            <a:r>
              <a:rPr lang="en-US" sz="1050" dirty="0" smtClean="0"/>
              <a:t> </a:t>
            </a:r>
            <a:r>
              <a:rPr lang="en-US" sz="1050" dirty="0" err="1" smtClean="0"/>
              <a:t>требований</a:t>
            </a:r>
            <a:r>
              <a:rPr lang="en-US" sz="1050" dirty="0" smtClean="0"/>
              <a:t>, </a:t>
            </a:r>
            <a:r>
              <a:rPr lang="en-US" sz="1050" dirty="0" err="1" smtClean="0"/>
              <a:t>оптимизации</a:t>
            </a:r>
            <a:r>
              <a:rPr lang="en-US" sz="1050" dirty="0" smtClean="0"/>
              <a:t> </a:t>
            </a:r>
            <a:r>
              <a:rPr lang="en-US" sz="1050" dirty="0" err="1" smtClean="0"/>
              <a:t>размещения</a:t>
            </a:r>
            <a:r>
              <a:rPr lang="en-US" sz="1050" dirty="0" smtClean="0"/>
              <a:t> </a:t>
            </a:r>
            <a:r>
              <a:rPr lang="en-US" sz="1050" dirty="0" err="1" smtClean="0"/>
              <a:t>буровых</a:t>
            </a:r>
            <a:r>
              <a:rPr lang="en-US" sz="1050" dirty="0" smtClean="0"/>
              <a:t> </a:t>
            </a:r>
            <a:r>
              <a:rPr lang="en-US" sz="1050" dirty="0" err="1" smtClean="0"/>
              <a:t>установок</a:t>
            </a:r>
            <a:r>
              <a:rPr lang="en-US" sz="1050" dirty="0" smtClean="0"/>
              <a:t> и </a:t>
            </a:r>
            <a:r>
              <a:rPr lang="en-US" sz="1050" dirty="0" err="1" smtClean="0"/>
              <a:t>контролю</a:t>
            </a:r>
            <a:r>
              <a:rPr lang="en-US" sz="1050" dirty="0" smtClean="0"/>
              <a:t> </a:t>
            </a:r>
            <a:r>
              <a:rPr lang="en-US" sz="1050" dirty="0" err="1" smtClean="0"/>
              <a:t>над</a:t>
            </a:r>
            <a:r>
              <a:rPr lang="en-US" sz="1050" dirty="0" smtClean="0"/>
              <a:t> </a:t>
            </a:r>
            <a:r>
              <a:rPr lang="en-US" sz="1050" dirty="0" err="1" smtClean="0"/>
              <a:t>ледовой</a:t>
            </a:r>
            <a:r>
              <a:rPr lang="en-US" sz="1050" dirty="0" smtClean="0"/>
              <a:t> </a:t>
            </a:r>
            <a:r>
              <a:rPr lang="en-US" sz="1050" dirty="0" err="1" smtClean="0"/>
              <a:t>обстановкой</a:t>
            </a:r>
            <a:endParaRPr lang="en-US" sz="1050" dirty="0" smtClean="0"/>
          </a:p>
          <a:p>
            <a:pPr marL="114300" lvl="1" indent="-114300" defTabSz="823913">
              <a:spcBef>
                <a:spcPct val="0"/>
              </a:spcBef>
              <a:buFont typeface="Wingdings" pitchFamily="2" charset="2"/>
              <a:buChar char="§"/>
              <a:defRPr/>
            </a:pPr>
            <a:endParaRPr lang="en-US" sz="1050" dirty="0" smtClean="0"/>
          </a:p>
          <a:p>
            <a:pPr marL="114300" lvl="1" indent="-114300" defTabSz="823913">
              <a:spcBef>
                <a:spcPct val="0"/>
              </a:spcBef>
              <a:buFont typeface="Wingdings" pitchFamily="2" charset="2"/>
              <a:buChar char="§"/>
              <a:defRPr/>
            </a:pPr>
            <a:r>
              <a:rPr lang="en-US" sz="1050" dirty="0" err="1" smtClean="0"/>
              <a:t>Возможность</a:t>
            </a:r>
            <a:r>
              <a:rPr lang="en-US" sz="1050" dirty="0" smtClean="0"/>
              <a:t> </a:t>
            </a:r>
            <a:r>
              <a:rPr lang="ru-RU" sz="1050" dirty="0" smtClean="0"/>
              <a:t>размещения</a:t>
            </a:r>
            <a:r>
              <a:rPr lang="en-US" sz="1050" dirty="0" smtClean="0"/>
              <a:t> </a:t>
            </a:r>
            <a:r>
              <a:rPr lang="ru-RU" sz="1050" dirty="0" smtClean="0"/>
              <a:t>ледоколов</a:t>
            </a:r>
            <a:r>
              <a:rPr lang="en-US" sz="1050" dirty="0" smtClean="0"/>
              <a:t> </a:t>
            </a:r>
            <a:r>
              <a:rPr lang="en-US" sz="1050" dirty="0" err="1" smtClean="0"/>
              <a:t>там</a:t>
            </a:r>
            <a:r>
              <a:rPr lang="en-US" sz="1050" dirty="0" smtClean="0"/>
              <a:t>, </a:t>
            </a:r>
            <a:r>
              <a:rPr lang="en-US" sz="1050" dirty="0" err="1" smtClean="0"/>
              <a:t>где</a:t>
            </a:r>
            <a:r>
              <a:rPr lang="en-US" sz="1050" dirty="0" smtClean="0"/>
              <a:t> </a:t>
            </a:r>
            <a:r>
              <a:rPr lang="en-US" sz="1050" dirty="0" err="1" smtClean="0"/>
              <a:t>они</a:t>
            </a:r>
            <a:r>
              <a:rPr lang="en-US" sz="1050" dirty="0" smtClean="0"/>
              <a:t> </a:t>
            </a:r>
            <a:r>
              <a:rPr lang="en-US" sz="1050" dirty="0" err="1" smtClean="0"/>
              <a:t>более</a:t>
            </a:r>
            <a:r>
              <a:rPr lang="en-US" sz="1050" dirty="0" smtClean="0"/>
              <a:t> </a:t>
            </a:r>
            <a:r>
              <a:rPr lang="en-US" sz="1050" dirty="0" err="1" smtClean="0"/>
              <a:t>всего</a:t>
            </a:r>
            <a:r>
              <a:rPr lang="en-US" sz="1050" dirty="0" smtClean="0"/>
              <a:t> </a:t>
            </a:r>
            <a:r>
              <a:rPr lang="en-US" sz="1050" dirty="0" err="1" smtClean="0"/>
              <a:t>необходимы</a:t>
            </a:r>
            <a:endParaRPr lang="en-US" sz="1200" kern="0" dirty="0" smtClean="0"/>
          </a:p>
          <a:p>
            <a:endParaRPr lang="ru-RU" dirty="0"/>
          </a:p>
        </p:txBody>
      </p:sp>
    </p:spTree>
    <p:extLst>
      <p:ext uri="{BB962C8B-B14F-4D97-AF65-F5344CB8AC3E}">
        <p14:creationId xmlns:p14="http://schemas.microsoft.com/office/powerpoint/2010/main" val="16187702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406400" y="696913"/>
            <a:ext cx="6199188" cy="3487737"/>
          </a:xfrm>
          <a:ln/>
        </p:spPr>
      </p:sp>
      <p:sp>
        <p:nvSpPr>
          <p:cNvPr id="106499" name="Slide Number Placeholder 3"/>
          <p:cNvSpPr txBox="1">
            <a:spLocks noGrp="1"/>
          </p:cNvSpPr>
          <p:nvPr/>
        </p:nvSpPr>
        <p:spPr bwMode="auto">
          <a:xfrm>
            <a:off x="3970338" y="8831263"/>
            <a:ext cx="30384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388" tIns="46194" rIns="92388" bIns="46194" anchor="b"/>
          <a:lstStyle>
            <a:lvl1pPr defTabSz="923925" eaLnBrk="0" hangingPunct="0">
              <a:defRPr sz="1600">
                <a:solidFill>
                  <a:schemeClr val="tx1"/>
                </a:solidFill>
                <a:latin typeface="Arial" panose="020B0604020202020204" pitchFamily="34" charset="0"/>
                <a:ea typeface="MS PGothic" panose="020B0600070205080204" pitchFamily="34" charset="-128"/>
              </a:defRPr>
            </a:lvl1pPr>
            <a:lvl2pPr marL="742950" indent="-285750" defTabSz="923925" eaLnBrk="0" hangingPunct="0">
              <a:defRPr sz="1600">
                <a:solidFill>
                  <a:schemeClr val="tx1"/>
                </a:solidFill>
                <a:latin typeface="Arial" panose="020B0604020202020204" pitchFamily="34" charset="0"/>
                <a:ea typeface="MS PGothic" panose="020B0600070205080204" pitchFamily="34" charset="-128"/>
              </a:defRPr>
            </a:lvl2pPr>
            <a:lvl3pPr marL="1143000" indent="-228600" defTabSz="923925" eaLnBrk="0" hangingPunct="0">
              <a:defRPr sz="1600">
                <a:solidFill>
                  <a:schemeClr val="tx1"/>
                </a:solidFill>
                <a:latin typeface="Arial" panose="020B0604020202020204" pitchFamily="34" charset="0"/>
                <a:ea typeface="MS PGothic" panose="020B0600070205080204" pitchFamily="34" charset="-128"/>
              </a:defRPr>
            </a:lvl3pPr>
            <a:lvl4pPr marL="1600200" indent="-228600" defTabSz="923925" eaLnBrk="0" hangingPunct="0">
              <a:defRPr sz="1600">
                <a:solidFill>
                  <a:schemeClr val="tx1"/>
                </a:solidFill>
                <a:latin typeface="Arial" panose="020B0604020202020204" pitchFamily="34" charset="0"/>
                <a:ea typeface="MS PGothic" panose="020B0600070205080204" pitchFamily="34" charset="-128"/>
              </a:defRPr>
            </a:lvl4pPr>
            <a:lvl5pPr marL="2057400" indent="-228600" defTabSz="923925"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defTabSz="923925"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r" eaLnBrk="1" hangingPunct="1"/>
            <a:fld id="{43DBC18A-1D67-406E-88E4-E600EE2C786E}" type="slidenum">
              <a:rPr lang="en-US" sz="1200"/>
              <a:pPr algn="r" eaLnBrk="1" hangingPunct="1"/>
              <a:t>43</a:t>
            </a:fld>
            <a:endParaRPr lang="en-US" sz="1200"/>
          </a:p>
        </p:txBody>
      </p:sp>
    </p:spTree>
    <p:extLst>
      <p:ext uri="{BB962C8B-B14F-4D97-AF65-F5344CB8AC3E}">
        <p14:creationId xmlns:p14="http://schemas.microsoft.com/office/powerpoint/2010/main" val="1831986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399F6E-D400-4778-810F-79465AC6365A}" type="slidenum">
              <a:rPr lang="en-US" altLang="en-US"/>
              <a:pPr/>
              <a:t>44</a:t>
            </a:fld>
            <a:endParaRPr lang="en-US"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687388" y="4343400"/>
            <a:ext cx="5483225" cy="4114800"/>
          </a:xfrm>
        </p:spPr>
        <p:txBody>
          <a:bodyPr/>
          <a:lstStyle/>
          <a:p>
            <a:endParaRPr lang="en-US" altLang="en-US"/>
          </a:p>
        </p:txBody>
      </p:sp>
    </p:spTree>
    <p:extLst>
      <p:ext uri="{BB962C8B-B14F-4D97-AF65-F5344CB8AC3E}">
        <p14:creationId xmlns:p14="http://schemas.microsoft.com/office/powerpoint/2010/main" val="941050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a:ln/>
        </p:spPr>
      </p:sp>
      <p:sp>
        <p:nvSpPr>
          <p:cNvPr id="63490" name="Notes Placeholder 2"/>
          <p:cNvSpPr>
            <a:spLocks noGrp="1"/>
          </p:cNvSpPr>
          <p:nvPr>
            <p:ph type="body" idx="1"/>
          </p:nvPr>
        </p:nvSpPr>
        <p:spPr>
          <a:noFill/>
          <a:ln/>
        </p:spPr>
        <p:txBody>
          <a:bodyPr/>
          <a:lstStyle/>
          <a:p>
            <a:endParaRPr lang="en-GB" smtClean="0"/>
          </a:p>
        </p:txBody>
      </p:sp>
      <p:sp>
        <p:nvSpPr>
          <p:cNvPr id="63491" name="Slide Number Placeholder 3"/>
          <p:cNvSpPr txBox="1">
            <a:spLocks noGrp="1"/>
          </p:cNvSpPr>
          <p:nvPr/>
        </p:nvSpPr>
        <p:spPr bwMode="auto">
          <a:xfrm>
            <a:off x="3856038" y="9442450"/>
            <a:ext cx="2949575" cy="496888"/>
          </a:xfrm>
          <a:prstGeom prst="rect">
            <a:avLst/>
          </a:prstGeom>
          <a:noFill/>
          <a:ln w="9525">
            <a:noFill/>
            <a:miter lim="800000"/>
            <a:headEnd/>
            <a:tailEnd/>
          </a:ln>
        </p:spPr>
        <p:txBody>
          <a:bodyPr lIns="92095" tIns="46047" rIns="92095" bIns="46047" anchor="b"/>
          <a:lstStyle/>
          <a:p>
            <a:pPr algn="r" defTabSz="923925"/>
            <a:fld id="{320C6828-537F-4684-A4CC-5784060EEDFE}" type="slidenum">
              <a:rPr lang="en-US" sz="1200" b="0">
                <a:latin typeface="Times New Roman" pitchFamily="18" charset="0"/>
              </a:rPr>
              <a:pPr algn="r" defTabSz="923925"/>
              <a:t>45</a:t>
            </a:fld>
            <a:endParaRPr lang="en-US" sz="1200" b="0">
              <a:latin typeface="Times New Roman" pitchFamily="18" charset="0"/>
            </a:endParaRPr>
          </a:p>
        </p:txBody>
      </p:sp>
    </p:spTree>
    <p:extLst>
      <p:ext uri="{BB962C8B-B14F-4D97-AF65-F5344CB8AC3E}">
        <p14:creationId xmlns:p14="http://schemas.microsoft.com/office/powerpoint/2010/main" val="445311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5</a:t>
            </a:fld>
            <a:endParaRPr lang="en-US" dirty="0"/>
          </a:p>
        </p:txBody>
      </p:sp>
    </p:spTree>
    <p:extLst>
      <p:ext uri="{BB962C8B-B14F-4D97-AF65-F5344CB8AC3E}">
        <p14:creationId xmlns:p14="http://schemas.microsoft.com/office/powerpoint/2010/main" val="728583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IBM analysis is based on information from these links</a:t>
            </a:r>
          </a:p>
          <a:p>
            <a:r>
              <a:rPr lang="en-US" dirty="0" smtClean="0"/>
              <a:t>Source: </a:t>
            </a:r>
          </a:p>
          <a:p>
            <a:r>
              <a:rPr lang="en-US" dirty="0" smtClean="0"/>
              <a:t>http://www-01.ibm.com/common/</a:t>
            </a:r>
            <a:r>
              <a:rPr lang="en-US" dirty="0" err="1" smtClean="0"/>
              <a:t>ssi</a:t>
            </a:r>
            <a:r>
              <a:rPr lang="en-US" dirty="0" smtClean="0"/>
              <a:t>/</a:t>
            </a:r>
            <a:r>
              <a:rPr lang="en-US" dirty="0" err="1" smtClean="0"/>
              <a:t>cgi</a:t>
            </a:r>
            <a:r>
              <a:rPr lang="en-US" dirty="0" smtClean="0"/>
              <a:t>-bin/</a:t>
            </a:r>
            <a:r>
              <a:rPr lang="en-US" dirty="0" err="1" smtClean="0"/>
              <a:t>ssialias?infotype</a:t>
            </a:r>
            <a:r>
              <a:rPr lang="en-US" dirty="0" smtClean="0"/>
              <a:t>=</a:t>
            </a:r>
            <a:r>
              <a:rPr lang="en-US" dirty="0" err="1" smtClean="0"/>
              <a:t>PM&amp;subtype</a:t>
            </a:r>
            <a:r>
              <a:rPr lang="en-US" dirty="0" smtClean="0"/>
              <a:t>=</a:t>
            </a:r>
            <a:r>
              <a:rPr lang="en-US" dirty="0" err="1" smtClean="0"/>
              <a:t>XB&amp;htmlfid</a:t>
            </a:r>
            <a:r>
              <a:rPr lang="en-US" dirty="0" smtClean="0"/>
              <a:t>=CHE03001USEN</a:t>
            </a:r>
          </a:p>
          <a:p>
            <a:r>
              <a:rPr lang="en-US" dirty="0" smtClean="0"/>
              <a:t>http://</a:t>
            </a:r>
            <a:r>
              <a:rPr lang="en-US" dirty="0" err="1" smtClean="0"/>
              <a:t>www.api.org</a:t>
            </a:r>
            <a:r>
              <a:rPr lang="en-US" dirty="0" smtClean="0"/>
              <a:t>/environment-health-and-safety/health-safety/global-chemical-management/~/media/Files/EHS/Process-Safety/RASA-Brochure-</a:t>
            </a:r>
            <a:r>
              <a:rPr lang="en-US" dirty="0" err="1" smtClean="0"/>
              <a:t>ForWeb</a:t>
            </a:r>
            <a:r>
              <a:rPr lang="en-US" dirty="0" smtClean="0"/>
              <a:t>-</a:t>
            </a:r>
            <a:r>
              <a:rPr lang="en-US" dirty="0" err="1" smtClean="0"/>
              <a:t>HiRes.ashx</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DCB51AD-4AF0-45E8-B84B-EC68A98FD330}" type="slidenum">
              <a:rPr lang="ko-KR" altLang="en-US" smtClean="0"/>
              <a:pPr>
                <a:defRPr/>
              </a:pPr>
              <a:t>6</a:t>
            </a:fld>
            <a:endParaRPr lang="en-US" altLang="ko-KR"/>
          </a:p>
        </p:txBody>
      </p:sp>
    </p:spTree>
    <p:extLst>
      <p:ext uri="{BB962C8B-B14F-4D97-AF65-F5344CB8AC3E}">
        <p14:creationId xmlns:p14="http://schemas.microsoft.com/office/powerpoint/2010/main" val="1659047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 </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8</a:t>
            </a:fld>
            <a:endParaRPr lang="en-US" dirty="0"/>
          </a:p>
        </p:txBody>
      </p:sp>
    </p:spTree>
    <p:extLst>
      <p:ext uri="{BB962C8B-B14F-4D97-AF65-F5344CB8AC3E}">
        <p14:creationId xmlns:p14="http://schemas.microsoft.com/office/powerpoint/2010/main" val="943619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 </a:t>
            </a:r>
            <a:endParaRPr lang="nb-NO" dirty="0"/>
          </a:p>
          <a:p>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9</a:t>
            </a:fld>
            <a:endParaRPr lang="en-US" dirty="0"/>
          </a:p>
        </p:txBody>
      </p:sp>
    </p:spTree>
    <p:extLst>
      <p:ext uri="{BB962C8B-B14F-4D97-AF65-F5344CB8AC3E}">
        <p14:creationId xmlns:p14="http://schemas.microsoft.com/office/powerpoint/2010/main" val="988576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 </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10</a:t>
            </a:fld>
            <a:endParaRPr lang="en-US" dirty="0"/>
          </a:p>
        </p:txBody>
      </p:sp>
    </p:spTree>
    <p:extLst>
      <p:ext uri="{BB962C8B-B14F-4D97-AF65-F5344CB8AC3E}">
        <p14:creationId xmlns:p14="http://schemas.microsoft.com/office/powerpoint/2010/main" val="1732870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dirty="0" smtClean="0">
                <a:solidFill>
                  <a:schemeClr val="bg1"/>
                </a:solidFill>
                <a:latin typeface="Helvetica Neue"/>
                <a:cs typeface="Arial"/>
              </a:rPr>
              <a:t>Мы предлагаем, но не ограничиваемся,  рассмотреть следующие области оценки результатов внедрения когнитивных технологий в АО НК “</a:t>
            </a:r>
            <a:r>
              <a:rPr lang="ru-RU" sz="1200" dirty="0" err="1" smtClean="0">
                <a:solidFill>
                  <a:schemeClr val="bg1"/>
                </a:solidFill>
                <a:latin typeface="Helvetica Neue"/>
                <a:cs typeface="Arial"/>
              </a:rPr>
              <a:t>КазМунайГаз</a:t>
            </a:r>
            <a:r>
              <a:rPr lang="ru-RU" sz="1200" dirty="0" smtClean="0">
                <a:solidFill>
                  <a:schemeClr val="bg1"/>
                </a:solidFill>
                <a:latin typeface="Helvetica Neue"/>
                <a:cs typeface="Arial"/>
              </a:rPr>
              <a:t>”: </a:t>
            </a:r>
            <a:endParaRPr lang="en-US" dirty="0"/>
          </a:p>
        </p:txBody>
      </p:sp>
      <p:sp>
        <p:nvSpPr>
          <p:cNvPr id="4" name="Slide Number Placeholder 3"/>
          <p:cNvSpPr>
            <a:spLocks noGrp="1"/>
          </p:cNvSpPr>
          <p:nvPr>
            <p:ph type="sldNum" sz="quarter" idx="10"/>
          </p:nvPr>
        </p:nvSpPr>
        <p:spPr/>
        <p:txBody>
          <a:bodyPr/>
          <a:lstStyle/>
          <a:p>
            <a:fld id="{05C4898A-41A8-49D6-8E48-9D853EBFDD60}" type="slidenum">
              <a:rPr lang="en-US" smtClean="0"/>
              <a:pPr/>
              <a:t>11</a:t>
            </a:fld>
            <a:endParaRPr lang="en-US" dirty="0"/>
          </a:p>
        </p:txBody>
      </p:sp>
    </p:spTree>
    <p:extLst>
      <p:ext uri="{BB962C8B-B14F-4D97-AF65-F5344CB8AC3E}">
        <p14:creationId xmlns:p14="http://schemas.microsoft.com/office/powerpoint/2010/main" val="461009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http://www.kmg.kz/assets/images/logo.png" TargetMode="External"/><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http://www.kmg.kz/assets/images/logo.png" TargetMode="External"/><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0" name="Obraz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userDrawn="1"/>
        </p:nvSpPr>
        <p:spPr bwMode="auto">
          <a:xfrm>
            <a:off x="0" y="-20415"/>
            <a:ext cx="12192000" cy="986635"/>
          </a:xfrm>
          <a:prstGeom prst="rect">
            <a:avLst/>
          </a:prstGeom>
          <a:solidFill>
            <a:schemeClr val="accent1"/>
          </a:solidFill>
          <a:ln>
            <a:noFill/>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
                <a:schemeClr val="accent2"/>
              </a:buClr>
              <a:buSzTx/>
              <a:buFont typeface="Wingdings" pitchFamily="2" charset="2"/>
              <a:buNone/>
              <a:tabLst/>
            </a:pPr>
            <a:endParaRPr kumimoji="0" lang="ru-RU" sz="2000" b="1" i="0" u="none" strike="noStrike" cap="none" normalizeH="0" baseline="0" smtClean="0">
              <a:ln>
                <a:noFill/>
              </a:ln>
              <a:solidFill>
                <a:schemeClr val="tx1"/>
              </a:solidFill>
              <a:effectLst/>
              <a:latin typeface="Arial" pitchFamily="34" charset="0"/>
              <a:cs typeface="Arial" pitchFamily="34" charset="0"/>
            </a:endParaRPr>
          </a:p>
        </p:txBody>
      </p:sp>
      <p:pic>
        <p:nvPicPr>
          <p:cNvPr id="4" name="Obraz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7385" y="121415"/>
            <a:ext cx="1055646" cy="702974"/>
          </a:xfrm>
          <a:prstGeom prst="rect">
            <a:avLst/>
          </a:prstGeom>
        </p:spPr>
      </p:pic>
      <p:sp>
        <p:nvSpPr>
          <p:cNvPr id="8" name="Pentagon 7"/>
          <p:cNvSpPr/>
          <p:nvPr userDrawn="1"/>
        </p:nvSpPr>
        <p:spPr bwMode="auto">
          <a:xfrm>
            <a:off x="0" y="4538223"/>
            <a:ext cx="6703160" cy="1593795"/>
          </a:xfrm>
          <a:prstGeom prst="homePlate">
            <a:avLst>
              <a:gd name="adj" fmla="val 69762"/>
            </a:avLst>
          </a:prstGeom>
          <a:solidFill>
            <a:schemeClr val="accent1"/>
          </a:solidFill>
          <a:ln>
            <a:noFill/>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
                <a:schemeClr val="accent2"/>
              </a:buClr>
              <a:buSzTx/>
              <a:buFont typeface="Wingdings" pitchFamily="2" charset="2"/>
              <a:buNone/>
              <a:tabLst/>
            </a:pPr>
            <a:endParaRPr kumimoji="0" lang="ru-RU" sz="2000" b="1" i="0" u="none" strike="noStrike" cap="none" normalizeH="0" baseline="0" smtClean="0">
              <a:ln>
                <a:noFill/>
              </a:ln>
              <a:solidFill>
                <a:schemeClr val="tx1"/>
              </a:solidFill>
              <a:effectLst/>
              <a:latin typeface="Arial" pitchFamily="34" charset="0"/>
              <a:cs typeface="Arial" pitchFamily="34" charset="0"/>
            </a:endParaRPr>
          </a:p>
        </p:txBody>
      </p:sp>
      <p:sp>
        <p:nvSpPr>
          <p:cNvPr id="1896450" name="Rectangle 10"/>
          <p:cNvSpPr>
            <a:spLocks noGrp="1" noChangeArrowheads="1"/>
          </p:cNvSpPr>
          <p:nvPr>
            <p:ph type="ctrTitle"/>
          </p:nvPr>
        </p:nvSpPr>
        <p:spPr>
          <a:xfrm>
            <a:off x="100295" y="4422702"/>
            <a:ext cx="5564736" cy="1593795"/>
          </a:xfrm>
          <a:prstGeom prst="rect">
            <a:avLst/>
          </a:prstGeom>
          <a:extLst/>
        </p:spPr>
        <p:txBody>
          <a:bodyPr anchor="b">
            <a:normAutofit/>
          </a:bodyPr>
          <a:lstStyle>
            <a:lvl1pPr>
              <a:defRPr sz="3600">
                <a:solidFill>
                  <a:schemeClr val="bg1"/>
                </a:solidFill>
              </a:defRPr>
            </a:lvl1pPr>
          </a:lstStyle>
          <a:p>
            <a:pPr lvl="0"/>
            <a:r>
              <a:rPr lang="en-US" altLang="en-US" noProof="0" dirty="0"/>
              <a:t>Click to edit Master title style</a:t>
            </a:r>
          </a:p>
        </p:txBody>
      </p:sp>
      <p:pic>
        <p:nvPicPr>
          <p:cNvPr id="7" name="Picture 6" descr="http://www.kmg.kz/assets/images/logo.png"/>
          <p:cNvPicPr>
            <a:picLocks noChangeAspect="1" noChangeArrowheads="1"/>
          </p:cNvPicPr>
          <p:nvPr userDrawn="1"/>
        </p:nvPicPr>
        <p:blipFill>
          <a:blip r:embed="rId4" r:link="rId5">
            <a:extLst>
              <a:ext uri="{28A0092B-C50C-407E-A947-70E740481C1C}">
                <a14:useLocalDpi xmlns:a14="http://schemas.microsoft.com/office/drawing/2010/main" val="0"/>
              </a:ext>
            </a:extLst>
          </a:blip>
          <a:srcRect/>
          <a:stretch>
            <a:fillRect/>
          </a:stretch>
        </p:blipFill>
        <p:spPr bwMode="auto">
          <a:xfrm>
            <a:off x="8336689" y="5362161"/>
            <a:ext cx="3122934" cy="75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0968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11268" name="Rectangle 51"/>
          <p:cNvSpPr>
            <a:spLocks noChangeArrowheads="1"/>
          </p:cNvSpPr>
          <p:nvPr/>
        </p:nvSpPr>
        <p:spPr bwMode="auto">
          <a:xfrm>
            <a:off x="2072217" y="6575425"/>
            <a:ext cx="7924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endParaRPr lang="en-US" altLang="en-US" sz="800">
              <a:ea typeface="Arial Unicode MS" pitchFamily="34" charset="-128"/>
              <a:cs typeface="Arial Unicode MS" pitchFamily="34" charset="-128"/>
            </a:endParaRPr>
          </a:p>
        </p:txBody>
      </p:sp>
      <p:sp>
        <p:nvSpPr>
          <p:cNvPr id="11269" name="Rectangle 51"/>
          <p:cNvSpPr>
            <a:spLocks noChangeArrowheads="1"/>
          </p:cNvSpPr>
          <p:nvPr/>
        </p:nvSpPr>
        <p:spPr bwMode="auto">
          <a:xfrm>
            <a:off x="2072217" y="6575425"/>
            <a:ext cx="7924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lgn="ctr"/>
            <a:endParaRPr lang="en-US" altLang="en-US" sz="800">
              <a:ea typeface="Arial Unicode MS" pitchFamily="34" charset="-128"/>
              <a:cs typeface="Arial Unicode MS" pitchFamily="34" charset="-128"/>
            </a:endParaRPr>
          </a:p>
        </p:txBody>
      </p:sp>
      <p:pic>
        <p:nvPicPr>
          <p:cNvPr id="11270" name="Picture 31" descr="5300_IBMpos_black_PPT_bkgd"/>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24584" y="301625"/>
            <a:ext cx="141393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180"/>
          <p:cNvPicPr>
            <a:picLocks noChangeAspect="1" noChangeArrowheads="1"/>
          </p:cNvPicPr>
          <p:nvPr/>
        </p:nvPicPr>
        <p:blipFill>
          <a:blip r:embed="rId3" cstate="print">
            <a:extLst>
              <a:ext uri="{28A0092B-C50C-407E-A947-70E740481C1C}">
                <a14:useLocalDpi xmlns:a14="http://schemas.microsoft.com/office/drawing/2010/main" val="0"/>
              </a:ext>
            </a:extLst>
          </a:blip>
          <a:srcRect t="14320" r="18674" b="10716"/>
          <a:stretch>
            <a:fillRect/>
          </a:stretch>
        </p:blipFill>
        <p:spPr bwMode="auto">
          <a:xfrm>
            <a:off x="366185" y="3789364"/>
            <a:ext cx="11459633"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72" name="Group 167"/>
          <p:cNvGrpSpPr>
            <a:grpSpLocks/>
          </p:cNvGrpSpPr>
          <p:nvPr/>
        </p:nvGrpSpPr>
        <p:grpSpPr bwMode="auto">
          <a:xfrm>
            <a:off x="366185" y="3789364"/>
            <a:ext cx="11459633" cy="2416175"/>
            <a:chOff x="160" y="2308"/>
            <a:chExt cx="5437" cy="1399"/>
          </a:xfrm>
        </p:grpSpPr>
        <p:sp>
          <p:nvSpPr>
            <p:cNvPr id="11273" name="Rectangle 168"/>
            <p:cNvSpPr>
              <a:spLocks noChangeArrowheads="1"/>
            </p:cNvSpPr>
            <p:nvPr/>
          </p:nvSpPr>
          <p:spPr bwMode="auto">
            <a:xfrm>
              <a:off x="160" y="2308"/>
              <a:ext cx="858" cy="288"/>
            </a:xfrm>
            <a:prstGeom prst="rect">
              <a:avLst/>
            </a:prstGeom>
            <a:solidFill>
              <a:srgbClr val="EAEAEA">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endParaRPr lang="de-DE" altLang="en-US" sz="1600">
                <a:ea typeface="MS PGothic" pitchFamily="34" charset="-128"/>
              </a:endParaRPr>
            </a:p>
          </p:txBody>
        </p:sp>
        <p:sp>
          <p:nvSpPr>
            <p:cNvPr id="11274" name="Rectangle 169"/>
            <p:cNvSpPr>
              <a:spLocks noChangeArrowheads="1"/>
            </p:cNvSpPr>
            <p:nvPr/>
          </p:nvSpPr>
          <p:spPr bwMode="auto">
            <a:xfrm>
              <a:off x="160" y="2862"/>
              <a:ext cx="858" cy="289"/>
            </a:xfrm>
            <a:prstGeom prst="rect">
              <a:avLst/>
            </a:prstGeom>
            <a:solidFill>
              <a:srgbClr val="EAEAEA">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endParaRPr lang="de-DE" altLang="en-US" sz="1600">
                <a:ea typeface="MS PGothic" pitchFamily="34" charset="-128"/>
              </a:endParaRPr>
            </a:p>
          </p:txBody>
        </p:sp>
        <p:sp>
          <p:nvSpPr>
            <p:cNvPr id="11275" name="Rectangle 170"/>
            <p:cNvSpPr>
              <a:spLocks noChangeArrowheads="1"/>
            </p:cNvSpPr>
            <p:nvPr/>
          </p:nvSpPr>
          <p:spPr bwMode="auto">
            <a:xfrm>
              <a:off x="160" y="3419"/>
              <a:ext cx="269" cy="288"/>
            </a:xfrm>
            <a:prstGeom prst="rect">
              <a:avLst/>
            </a:prstGeom>
            <a:solidFill>
              <a:srgbClr val="EAEAEA">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endParaRPr lang="de-DE" altLang="en-US" sz="1600">
                <a:ea typeface="MS PGothic" pitchFamily="34" charset="-128"/>
              </a:endParaRPr>
            </a:p>
          </p:txBody>
        </p:sp>
        <p:sp>
          <p:nvSpPr>
            <p:cNvPr id="11276" name="Rectangle 171"/>
            <p:cNvSpPr>
              <a:spLocks noChangeArrowheads="1"/>
            </p:cNvSpPr>
            <p:nvPr/>
          </p:nvSpPr>
          <p:spPr bwMode="auto">
            <a:xfrm>
              <a:off x="4739" y="2308"/>
              <a:ext cx="858" cy="288"/>
            </a:xfrm>
            <a:prstGeom prst="rect">
              <a:avLst/>
            </a:prstGeom>
            <a:solidFill>
              <a:srgbClr val="EAEAEA">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endParaRPr lang="de-DE" altLang="en-US" sz="1600">
                <a:ea typeface="MS PGothic" pitchFamily="34" charset="-128"/>
              </a:endParaRPr>
            </a:p>
          </p:txBody>
        </p:sp>
        <p:sp>
          <p:nvSpPr>
            <p:cNvPr id="11277" name="Rectangle 172"/>
            <p:cNvSpPr>
              <a:spLocks noChangeArrowheads="1"/>
            </p:cNvSpPr>
            <p:nvPr/>
          </p:nvSpPr>
          <p:spPr bwMode="auto">
            <a:xfrm>
              <a:off x="4739" y="2862"/>
              <a:ext cx="858" cy="289"/>
            </a:xfrm>
            <a:prstGeom prst="rect">
              <a:avLst/>
            </a:prstGeom>
            <a:solidFill>
              <a:srgbClr val="EAEAEA">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endParaRPr lang="de-DE" altLang="en-US" sz="1600">
                <a:ea typeface="MS PGothic" pitchFamily="34" charset="-128"/>
              </a:endParaRPr>
            </a:p>
          </p:txBody>
        </p:sp>
        <p:sp>
          <p:nvSpPr>
            <p:cNvPr id="11278" name="Rectangle 173"/>
            <p:cNvSpPr>
              <a:spLocks noChangeArrowheads="1"/>
            </p:cNvSpPr>
            <p:nvPr/>
          </p:nvSpPr>
          <p:spPr bwMode="auto">
            <a:xfrm>
              <a:off x="5328" y="3419"/>
              <a:ext cx="269" cy="288"/>
            </a:xfrm>
            <a:prstGeom prst="rect">
              <a:avLst/>
            </a:prstGeom>
            <a:solidFill>
              <a:srgbClr val="EAEAEA">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endParaRPr lang="de-DE" altLang="en-US" sz="1600">
                <a:ea typeface="MS PGothic" pitchFamily="34" charset="-128"/>
              </a:endParaRPr>
            </a:p>
          </p:txBody>
        </p:sp>
        <p:sp>
          <p:nvSpPr>
            <p:cNvPr id="11279" name="Freeform 174"/>
            <p:cNvSpPr>
              <a:spLocks/>
            </p:cNvSpPr>
            <p:nvPr/>
          </p:nvSpPr>
          <p:spPr bwMode="auto">
            <a:xfrm>
              <a:off x="1305" y="2308"/>
              <a:ext cx="2862" cy="288"/>
            </a:xfrm>
            <a:custGeom>
              <a:avLst/>
              <a:gdLst>
                <a:gd name="T0" fmla="*/ 0 w 2880"/>
                <a:gd name="T1" fmla="*/ 0 h 288"/>
                <a:gd name="T2" fmla="*/ 0 w 2880"/>
                <a:gd name="T3" fmla="*/ 288 h 288"/>
                <a:gd name="T4" fmla="*/ 2773 w 2880"/>
                <a:gd name="T5" fmla="*/ 288 h 288"/>
                <a:gd name="T6" fmla="*/ 2733 w 2880"/>
                <a:gd name="T7" fmla="*/ 256 h 288"/>
                <a:gd name="T8" fmla="*/ 2562 w 2880"/>
                <a:gd name="T9" fmla="*/ 134 h 288"/>
                <a:gd name="T10" fmla="*/ 2340 w 2880"/>
                <a:gd name="T11" fmla="*/ 46 h 288"/>
                <a:gd name="T12" fmla="*/ 2147 w 2880"/>
                <a:gd name="T13" fmla="*/ 10 h 288"/>
                <a:gd name="T14" fmla="*/ 2034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EAEAEA">
                <a:alpha val="6705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GB" sz="2000"/>
            </a:p>
          </p:txBody>
        </p:sp>
        <p:sp>
          <p:nvSpPr>
            <p:cNvPr id="11280" name="Freeform 175"/>
            <p:cNvSpPr>
              <a:spLocks/>
            </p:cNvSpPr>
            <p:nvPr/>
          </p:nvSpPr>
          <p:spPr bwMode="auto">
            <a:xfrm>
              <a:off x="1305" y="2862"/>
              <a:ext cx="3174" cy="290"/>
            </a:xfrm>
            <a:custGeom>
              <a:avLst/>
              <a:gdLst>
                <a:gd name="T0" fmla="*/ 0 w 3194"/>
                <a:gd name="T1" fmla="*/ 0 h 290"/>
                <a:gd name="T2" fmla="*/ 0 w 3194"/>
                <a:gd name="T3" fmla="*/ 288 h 290"/>
                <a:gd name="T4" fmla="*/ 3076 w 3194"/>
                <a:gd name="T5" fmla="*/ 290 h 290"/>
                <a:gd name="T6" fmla="*/ 3070 w 3194"/>
                <a:gd name="T7" fmla="*/ 256 h 290"/>
                <a:gd name="T8" fmla="*/ 3043 w 3194"/>
                <a:gd name="T9" fmla="*/ 146 h 290"/>
                <a:gd name="T10" fmla="*/ 3003 w 3194"/>
                <a:gd name="T11" fmla="*/ 34 h 290"/>
                <a:gd name="T12" fmla="*/ 2988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EAEAEA">
                <a:alpha val="6705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GB" sz="2000"/>
            </a:p>
          </p:txBody>
        </p:sp>
        <p:sp>
          <p:nvSpPr>
            <p:cNvPr id="11281" name="Freeform 176"/>
            <p:cNvSpPr>
              <a:spLocks/>
            </p:cNvSpPr>
            <p:nvPr/>
          </p:nvSpPr>
          <p:spPr bwMode="auto">
            <a:xfrm>
              <a:off x="3595" y="3417"/>
              <a:ext cx="917" cy="290"/>
            </a:xfrm>
            <a:custGeom>
              <a:avLst/>
              <a:gdLst>
                <a:gd name="T0" fmla="*/ 0 w 3194"/>
                <a:gd name="T1" fmla="*/ 290 h 290"/>
                <a:gd name="T2" fmla="*/ 0 w 3194"/>
                <a:gd name="T3" fmla="*/ 2 h 290"/>
                <a:gd name="T4" fmla="*/ 2 w 3194"/>
                <a:gd name="T5" fmla="*/ 0 h 290"/>
                <a:gd name="T6" fmla="*/ 2 w 3194"/>
                <a:gd name="T7" fmla="*/ 156 h 290"/>
                <a:gd name="T8" fmla="*/ 2 w 3194"/>
                <a:gd name="T9" fmla="*/ 254 h 290"/>
                <a:gd name="T10" fmla="*/ 2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EAEAEA">
                <a:alpha val="67058"/>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GB" sz="2000"/>
            </a:p>
          </p:txBody>
        </p:sp>
        <p:sp>
          <p:nvSpPr>
            <p:cNvPr id="11282" name="Rectangle 177"/>
            <p:cNvSpPr>
              <a:spLocks noChangeArrowheads="1"/>
            </p:cNvSpPr>
            <p:nvPr/>
          </p:nvSpPr>
          <p:spPr bwMode="auto">
            <a:xfrm>
              <a:off x="1877" y="3419"/>
              <a:ext cx="858" cy="288"/>
            </a:xfrm>
            <a:prstGeom prst="rect">
              <a:avLst/>
            </a:prstGeom>
            <a:solidFill>
              <a:srgbClr val="EAEAEA">
                <a:alpha val="6705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endParaRPr lang="de-DE" altLang="en-US" sz="1600">
                <a:ea typeface="MS PGothic" pitchFamily="34" charset="-128"/>
              </a:endParaRPr>
            </a:p>
          </p:txBody>
        </p:sp>
      </p:grpSp>
      <p:sp>
        <p:nvSpPr>
          <p:cNvPr id="11283" name="Rectangle 19"/>
          <p:cNvSpPr>
            <a:spLocks noGrp="1" noChangeArrowheads="1"/>
          </p:cNvSpPr>
          <p:nvPr>
            <p:ph type="ctrTitle" sz="quarter"/>
          </p:nvPr>
        </p:nvSpPr>
        <p:spPr>
          <a:xfrm>
            <a:off x="349251" y="1552575"/>
            <a:ext cx="11521016" cy="9858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2800" b="1"/>
            </a:lvl1pPr>
          </a:lstStyle>
          <a:p>
            <a:pPr lvl="0"/>
            <a:r>
              <a:rPr lang="en-US" altLang="en-US" noProof="0" smtClean="0"/>
              <a:t>Click to edit Master title style</a:t>
            </a:r>
          </a:p>
        </p:txBody>
      </p:sp>
      <p:sp>
        <p:nvSpPr>
          <p:cNvPr id="11284" name="Rectangle 20"/>
          <p:cNvSpPr>
            <a:spLocks noGrp="1" noChangeArrowheads="1"/>
          </p:cNvSpPr>
          <p:nvPr>
            <p:ph type="subTitle" sz="quarter" idx="1"/>
          </p:nvPr>
        </p:nvSpPr>
        <p:spPr>
          <a:xfrm>
            <a:off x="349251" y="2627313"/>
            <a:ext cx="8534400" cy="9064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buFont typeface="Wingdings" pitchFamily="2" charset="2"/>
              <a:buNone/>
              <a:defRPr sz="1400"/>
            </a:lvl1pPr>
          </a:lstStyle>
          <a:p>
            <a:pPr lvl="0"/>
            <a:r>
              <a:rPr lang="en-US" altLang="en-US" noProof="0" smtClean="0"/>
              <a:t>Click to edit Master subtitle style</a:t>
            </a:r>
          </a:p>
        </p:txBody>
      </p:sp>
      <p:sp>
        <p:nvSpPr>
          <p:cNvPr id="9" name="Rectangle 8"/>
          <p:cNvSpPr>
            <a:spLocks noChangeArrowheads="1"/>
          </p:cNvSpPr>
          <p:nvPr/>
        </p:nvSpPr>
        <p:spPr bwMode="auto">
          <a:xfrm>
            <a:off x="0" y="0"/>
            <a:ext cx="12192000" cy="46038"/>
          </a:xfrm>
          <a:prstGeom prst="rect">
            <a:avLst/>
          </a:prstGeom>
          <a:solidFill>
            <a:schemeClr val="tx2">
              <a:lumMod val="60000"/>
              <a:lumOff val="40000"/>
            </a:schemeClr>
          </a:solidFill>
          <a:ln>
            <a:noFill/>
          </a:ln>
        </p:spPr>
        <p:txBody>
          <a:bodyPr anchor="ctr"/>
          <a:lstStyle/>
          <a:p>
            <a:pPr algn="ctr">
              <a:defRPr/>
            </a:pPr>
            <a:endParaRPr lang="en-GB" sz="2000">
              <a:solidFill>
                <a:schemeClr val="lt1"/>
              </a:solidFill>
              <a:latin typeface="+mn-lt"/>
              <a:cs typeface="+mn-cs"/>
            </a:endParaRPr>
          </a:p>
        </p:txBody>
      </p:sp>
      <p:sp>
        <p:nvSpPr>
          <p:cNvPr id="10" name="Rectangle 9"/>
          <p:cNvSpPr>
            <a:spLocks noChangeArrowheads="1"/>
          </p:cNvSpPr>
          <p:nvPr/>
        </p:nvSpPr>
        <p:spPr bwMode="auto">
          <a:xfrm>
            <a:off x="0" y="6759576"/>
            <a:ext cx="12192000" cy="98425"/>
          </a:xfrm>
          <a:prstGeom prst="rect">
            <a:avLst/>
          </a:prstGeom>
          <a:solidFill>
            <a:schemeClr val="tx2">
              <a:lumMod val="60000"/>
              <a:lumOff val="40000"/>
            </a:schemeClr>
          </a:solidFill>
          <a:ln>
            <a:noFill/>
          </a:ln>
        </p:spPr>
        <p:txBody>
          <a:bodyPr anchor="ctr"/>
          <a:lstStyle/>
          <a:p>
            <a:pPr algn="ctr">
              <a:defRPr/>
            </a:pPr>
            <a:endParaRPr lang="en-GB" sz="2000">
              <a:solidFill>
                <a:schemeClr val="lt1"/>
              </a:solidFill>
              <a:latin typeface="+mn-lt"/>
              <a:cs typeface="+mn-cs"/>
            </a:endParaRPr>
          </a:p>
        </p:txBody>
      </p:sp>
      <p:sp>
        <p:nvSpPr>
          <p:cNvPr id="11289" name="Rectangle 50"/>
          <p:cNvSpPr>
            <a:spLocks noChangeArrowheads="1"/>
          </p:cNvSpPr>
          <p:nvPr/>
        </p:nvSpPr>
        <p:spPr bwMode="black">
          <a:xfrm>
            <a:off x="218018" y="6546850"/>
            <a:ext cx="488949"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fld id="{F20FB433-49C2-4684-B370-8CC5647C8E74}" type="slidenum">
              <a:rPr lang="en-US" altLang="en-US" sz="1000">
                <a:ea typeface="Arial Unicode MS" pitchFamily="34" charset="-128"/>
                <a:cs typeface="Arial Unicode MS" pitchFamily="34" charset="-128"/>
              </a:rPr>
              <a:pPr/>
              <a:t>‹#›</a:t>
            </a:fld>
            <a:endParaRPr lang="en-US" altLang="en-US" sz="1000">
              <a:ea typeface="Arial Unicode MS" pitchFamily="34" charset="-128"/>
              <a:cs typeface="Arial Unicode MS" pitchFamily="34" charset="-128"/>
            </a:endParaRPr>
          </a:p>
        </p:txBody>
      </p:sp>
    </p:spTree>
    <p:extLst>
      <p:ext uri="{BB962C8B-B14F-4D97-AF65-F5344CB8AC3E}">
        <p14:creationId xmlns:p14="http://schemas.microsoft.com/office/powerpoint/2010/main" val="57631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476251" y="290514"/>
            <a:ext cx="10042893" cy="738187"/>
          </a:xfrm>
          <a:prstGeom prst="rect">
            <a:avLst/>
          </a:prstGeom>
          <a:noFill/>
          <a:ln w="9525">
            <a:noFill/>
            <a:miter lim="800000"/>
            <a:headEnd/>
            <a:tailEnd/>
          </a:ln>
        </p:spPr>
        <p:txBody>
          <a:bodyPr/>
          <a:lstStyle>
            <a:lvl1pPr>
              <a:defRPr>
                <a:solidFill>
                  <a:schemeClr val="accent4">
                    <a:lumMod val="50000"/>
                  </a:schemeClr>
                </a:solidFill>
              </a:defRPr>
            </a:lvl1pPr>
          </a:lstStyle>
          <a:p>
            <a:pPr lvl="0"/>
            <a:r>
              <a:rPr lang="en-US" dirty="0" smtClean="0"/>
              <a:t>Click to edit Master title style</a:t>
            </a:r>
          </a:p>
        </p:txBody>
      </p:sp>
      <p:sp>
        <p:nvSpPr>
          <p:cNvPr id="13" name="Text Placeholder 12"/>
          <p:cNvSpPr>
            <a:spLocks noGrp="1"/>
          </p:cNvSpPr>
          <p:nvPr>
            <p:ph type="body" sz="quarter" idx="13"/>
          </p:nvPr>
        </p:nvSpPr>
        <p:spPr>
          <a:xfrm>
            <a:off x="637118" y="1743075"/>
            <a:ext cx="5573183" cy="4179888"/>
          </a:xfrm>
        </p:spPr>
        <p:txBody>
          <a:bodyPr/>
          <a:lstStyle>
            <a:lvl1pPr>
              <a:buClr>
                <a:schemeClr val="accent6">
                  <a:lumMod val="50000"/>
                </a:schemeClr>
              </a:buClr>
              <a:defRPr sz="1800">
                <a:solidFill>
                  <a:schemeClr val="accent4">
                    <a:lumMod val="50000"/>
                  </a:schemeClr>
                </a:solidFill>
              </a:defRPr>
            </a:lvl1pPr>
            <a:lvl2pPr>
              <a:buClr>
                <a:schemeClr val="accent6">
                  <a:lumMod val="50000"/>
                </a:schemeClr>
              </a:buClr>
              <a:defRPr sz="1600">
                <a:solidFill>
                  <a:schemeClr val="accent4">
                    <a:lumMod val="50000"/>
                  </a:schemeClr>
                </a:solidFill>
              </a:defRPr>
            </a:lvl2pPr>
            <a:lvl3pPr>
              <a:buClr>
                <a:schemeClr val="accent6">
                  <a:lumMod val="50000"/>
                </a:schemeClr>
              </a:buClr>
              <a:defRPr sz="1400">
                <a:solidFill>
                  <a:schemeClr val="accent4">
                    <a:lumMod val="50000"/>
                  </a:schemeClr>
                </a:solidFill>
              </a:defRPr>
            </a:lvl3pPr>
            <a:lvl4pPr>
              <a:buClr>
                <a:schemeClr val="accent6">
                  <a:lumMod val="50000"/>
                </a:schemeClr>
              </a:buClr>
              <a:defRPr sz="1400">
                <a:solidFill>
                  <a:schemeClr val="accent4">
                    <a:lumMod val="50000"/>
                  </a:schemeClr>
                </a:solidFill>
              </a:defRPr>
            </a:lvl4pPr>
            <a:lvl5pPr>
              <a:buClr>
                <a:schemeClr val="accent6">
                  <a:lumMod val="50000"/>
                </a:schemeClr>
              </a:buClr>
              <a:defRPr sz="1400">
                <a:solidFill>
                  <a:schemeClr val="accent4">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ext Placeholder 14"/>
          <p:cNvSpPr>
            <a:spLocks noGrp="1"/>
          </p:cNvSpPr>
          <p:nvPr>
            <p:ph type="body" sz="quarter" idx="14"/>
          </p:nvPr>
        </p:nvSpPr>
        <p:spPr>
          <a:xfrm>
            <a:off x="467387" y="1"/>
            <a:ext cx="8902700" cy="265113"/>
          </a:xfrm>
        </p:spPr>
        <p:txBody>
          <a:bodyPr/>
          <a:lstStyle>
            <a:lvl1pPr>
              <a:defRPr sz="1200" b="0">
                <a:solidFill>
                  <a:schemeClr val="accent4">
                    <a:lumMod val="60000"/>
                    <a:lumOff val="40000"/>
                  </a:schemeClr>
                </a:solidFill>
              </a:defRPr>
            </a:lvl1pPr>
          </a:lstStyle>
          <a:p>
            <a:pPr lvl="0"/>
            <a:r>
              <a:rPr lang="en-US" dirty="0" smtClean="0"/>
              <a:t>Click to edit Master text styles</a:t>
            </a:r>
          </a:p>
        </p:txBody>
      </p:sp>
      <p:sp>
        <p:nvSpPr>
          <p:cNvPr id="5" name="Slide Number Placeholder 5"/>
          <p:cNvSpPr>
            <a:spLocks noGrp="1"/>
          </p:cNvSpPr>
          <p:nvPr>
            <p:ph type="sldNum" sz="quarter" idx="15"/>
          </p:nvPr>
        </p:nvSpPr>
        <p:spPr>
          <a:xfrm>
            <a:off x="486834" y="6537325"/>
            <a:ext cx="488951" cy="184150"/>
          </a:xfrm>
          <a:prstGeom prst="rect">
            <a:avLst/>
          </a:prstGeom>
        </p:spPr>
        <p:txBody>
          <a:bodyPr/>
          <a:lstStyle>
            <a:lvl1pPr>
              <a:defRPr sz="800"/>
            </a:lvl1pPr>
          </a:lstStyle>
          <a:p>
            <a:fld id="{60F90F7C-0746-4743-932B-863673AC183C}" type="slidenum">
              <a:rPr lang="en-US"/>
              <a:pPr/>
              <a:t>‹#›</a:t>
            </a:fld>
            <a:endParaRPr lang="en-US"/>
          </a:p>
        </p:txBody>
      </p:sp>
    </p:spTree>
    <p:extLst>
      <p:ext uri="{BB962C8B-B14F-4D97-AF65-F5344CB8AC3E}">
        <p14:creationId xmlns:p14="http://schemas.microsoft.com/office/powerpoint/2010/main" val="605498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20" name="Obraz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Obraz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53280" y="137666"/>
            <a:ext cx="1055646" cy="702974"/>
          </a:xfrm>
          <a:prstGeom prst="rect">
            <a:avLst/>
          </a:prstGeom>
        </p:spPr>
      </p:pic>
      <p:sp>
        <p:nvSpPr>
          <p:cNvPr id="2" name="Pentagon 1"/>
          <p:cNvSpPr/>
          <p:nvPr userDrawn="1"/>
        </p:nvSpPr>
        <p:spPr bwMode="auto">
          <a:xfrm>
            <a:off x="0" y="2897735"/>
            <a:ext cx="7310320" cy="1821480"/>
          </a:xfrm>
          <a:prstGeom prst="homePlate">
            <a:avLst>
              <a:gd name="adj" fmla="val 68965"/>
            </a:avLst>
          </a:prstGeom>
          <a:solidFill>
            <a:schemeClr val="accent1"/>
          </a:solidFill>
          <a:ln>
            <a:noFill/>
          </a:ln>
          <a:effectLs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
                <a:schemeClr val="accent2"/>
              </a:buClr>
              <a:buSzTx/>
              <a:buFont typeface="Wingdings" pitchFamily="2" charset="2"/>
              <a:buNone/>
              <a:tabLst/>
            </a:pPr>
            <a:endParaRPr kumimoji="0" lang="ru-RU" sz="2000" b="1" i="0" u="none" strike="noStrike" cap="none" normalizeH="0" baseline="0" smtClean="0">
              <a:ln>
                <a:noFill/>
              </a:ln>
              <a:solidFill>
                <a:schemeClr val="tx1"/>
              </a:solidFill>
              <a:effectLst/>
              <a:latin typeface="Arial" pitchFamily="34" charset="0"/>
              <a:cs typeface="Arial" pitchFamily="34" charset="0"/>
            </a:endParaRPr>
          </a:p>
        </p:txBody>
      </p:sp>
      <p:sp>
        <p:nvSpPr>
          <p:cNvPr id="1896450" name="Rectangle 10"/>
          <p:cNvSpPr>
            <a:spLocks noGrp="1" noChangeArrowheads="1"/>
          </p:cNvSpPr>
          <p:nvPr>
            <p:ph type="ctrTitle" hasCustomPrompt="1"/>
          </p:nvPr>
        </p:nvSpPr>
        <p:spPr>
          <a:xfrm>
            <a:off x="176190" y="2973630"/>
            <a:ext cx="5995705" cy="1669690"/>
          </a:xfrm>
          <a:prstGeom prst="rect">
            <a:avLst/>
          </a:prstGeom>
          <a:extLst/>
        </p:spPr>
        <p:txBody>
          <a:bodyPr anchor="ctr">
            <a:normAutofit/>
          </a:bodyPr>
          <a:lstStyle>
            <a:lvl1pPr>
              <a:defRPr sz="3600">
                <a:solidFill>
                  <a:schemeClr val="bg1"/>
                </a:solidFill>
              </a:defRPr>
            </a:lvl1pPr>
          </a:lstStyle>
          <a:p>
            <a:pPr lvl="0"/>
            <a:r>
              <a:rPr lang="en-US" altLang="en-US" noProof="0" dirty="0"/>
              <a:t>Click to edit Master title style</a:t>
            </a:r>
          </a:p>
        </p:txBody>
      </p:sp>
      <p:pic>
        <p:nvPicPr>
          <p:cNvPr id="6" name="Picture 5" descr="http://www.kmg.kz/assets/images/logo.png"/>
          <p:cNvPicPr>
            <a:picLocks noChangeAspect="1" noChangeArrowheads="1"/>
          </p:cNvPicPr>
          <p:nvPr userDrawn="1"/>
        </p:nvPicPr>
        <p:blipFill>
          <a:blip r:embed="rId4" r:link="rId5">
            <a:extLst>
              <a:ext uri="{28A0092B-C50C-407E-A947-70E740481C1C}">
                <a14:useLocalDpi xmlns:a14="http://schemas.microsoft.com/office/drawing/2010/main" val="0"/>
              </a:ext>
            </a:extLst>
          </a:blip>
          <a:srcRect/>
          <a:stretch>
            <a:fillRect/>
          </a:stretch>
        </p:blipFill>
        <p:spPr bwMode="auto">
          <a:xfrm>
            <a:off x="327980" y="293407"/>
            <a:ext cx="3122934" cy="75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14652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ymbol zastępczy tytułu 3"/>
          <p:cNvSpPr>
            <a:spLocks noGrp="1"/>
          </p:cNvSpPr>
          <p:nvPr>
            <p:ph type="title"/>
          </p:nvPr>
        </p:nvSpPr>
        <p:spPr>
          <a:xfrm>
            <a:off x="1921775" y="-3100"/>
            <a:ext cx="8955610" cy="948267"/>
          </a:xfrm>
          <a:prstGeom prst="rect">
            <a:avLst/>
          </a:prstGeom>
        </p:spPr>
        <p:txBody>
          <a:bodyPr vert="horz" lIns="91440" tIns="45720" rIns="91440" bIns="45720" rtlCol="0" anchor="ctr">
            <a:normAutofit/>
          </a:bodyPr>
          <a:lstStyle/>
          <a:p>
            <a:r>
              <a:rPr lang="pl-PL" dirty="0"/>
              <a:t>Kliknij, aby edytować styl</a:t>
            </a:r>
          </a:p>
        </p:txBody>
      </p:sp>
      <p:sp>
        <p:nvSpPr>
          <p:cNvPr id="2" name="Symbol zastępczy numeru slajdu 1"/>
          <p:cNvSpPr>
            <a:spLocks noGrp="1"/>
          </p:cNvSpPr>
          <p:nvPr>
            <p:ph type="sldNum" sz="quarter" idx="10"/>
          </p:nvPr>
        </p:nvSpPr>
        <p:spPr/>
        <p:txBody>
          <a:bodyPr/>
          <a:lstStyle/>
          <a:p>
            <a:fld id="{5E6AB6DA-0DE7-4195-B38B-4766985CEDC5}" type="slidenum">
              <a:rPr lang="pl-PL" smtClean="0"/>
              <a:pPr/>
              <a:t>‹#›</a:t>
            </a:fld>
            <a:endParaRPr lang="pl-PL"/>
          </a:p>
        </p:txBody>
      </p:sp>
    </p:spTree>
    <p:extLst>
      <p:ext uri="{BB962C8B-B14F-4D97-AF65-F5344CB8AC3E}">
        <p14:creationId xmlns:p14="http://schemas.microsoft.com/office/powerpoint/2010/main" val="8974417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ymbol zastępczy tytułu 3"/>
          <p:cNvSpPr>
            <a:spLocks noGrp="1"/>
          </p:cNvSpPr>
          <p:nvPr>
            <p:ph type="title"/>
          </p:nvPr>
        </p:nvSpPr>
        <p:spPr>
          <a:xfrm>
            <a:off x="403875" y="0"/>
            <a:ext cx="10625300" cy="948267"/>
          </a:xfrm>
          <a:prstGeom prst="rect">
            <a:avLst/>
          </a:prstGeom>
        </p:spPr>
        <p:txBody>
          <a:bodyPr vert="horz" lIns="91440" tIns="45720" rIns="91440" bIns="45720" rtlCol="0" anchor="ctr">
            <a:normAutofit/>
          </a:bodyPr>
          <a:lstStyle/>
          <a:p>
            <a:r>
              <a:rPr lang="pl-PL" dirty="0"/>
              <a:t>Kliknij, aby edytować styl</a:t>
            </a:r>
          </a:p>
        </p:txBody>
      </p:sp>
    </p:spTree>
    <p:extLst>
      <p:ext uri="{BB962C8B-B14F-4D97-AF65-F5344CB8AC3E}">
        <p14:creationId xmlns:p14="http://schemas.microsoft.com/office/powerpoint/2010/main" val="165269978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ymbol zastępczy numeru slajdu 1"/>
          <p:cNvSpPr>
            <a:spLocks noGrp="1"/>
          </p:cNvSpPr>
          <p:nvPr>
            <p:ph type="sldNum" sz="quarter" idx="10"/>
          </p:nvPr>
        </p:nvSpPr>
        <p:spPr/>
        <p:txBody>
          <a:bodyPr/>
          <a:lstStyle/>
          <a:p>
            <a:fld id="{5E6AB6DA-0DE7-4195-B38B-4766985CEDC5}" type="slidenum">
              <a:rPr lang="pl-PL" smtClean="0"/>
              <a:pPr/>
              <a:t>‹#›</a:t>
            </a:fld>
            <a:endParaRPr lang="pl-PL"/>
          </a:p>
        </p:txBody>
      </p:sp>
    </p:spTree>
    <p:extLst>
      <p:ext uri="{BB962C8B-B14F-4D97-AF65-F5344CB8AC3E}">
        <p14:creationId xmlns:p14="http://schemas.microsoft.com/office/powerpoint/2010/main" val="14038379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 one column format">
    <p:spTree>
      <p:nvGrpSpPr>
        <p:cNvPr id="1" name=""/>
        <p:cNvGrpSpPr/>
        <p:nvPr/>
      </p:nvGrpSpPr>
      <p:grpSpPr>
        <a:xfrm>
          <a:off x="0" y="0"/>
          <a:ext cx="0" cy="0"/>
          <a:chOff x="0" y="0"/>
          <a:chExt cx="0" cy="0"/>
        </a:xfrm>
      </p:grpSpPr>
      <p:sp>
        <p:nvSpPr>
          <p:cNvPr id="13" name="Title 12"/>
          <p:cNvSpPr>
            <a:spLocks noGrp="1"/>
          </p:cNvSpPr>
          <p:nvPr>
            <p:ph type="title"/>
          </p:nvPr>
        </p:nvSpPr>
        <p:spPr>
          <a:xfrm>
            <a:off x="483024" y="365760"/>
            <a:ext cx="10855537" cy="1036320"/>
          </a:xfrm>
          <a:prstGeom prst="rect">
            <a:avLst/>
          </a:prstGeom>
        </p:spPr>
        <p:txBody>
          <a:bodyPr lIns="0" tIns="0" rIns="0" bIns="0"/>
          <a:lstStyle>
            <a:lvl1pPr>
              <a:defRPr sz="3467">
                <a:solidFill>
                  <a:schemeClr val="tx1"/>
                </a:solidFill>
                <a:latin typeface="Arial"/>
                <a:cs typeface="Arial"/>
              </a:defRPr>
            </a:lvl1pPr>
          </a:lstStyle>
          <a:p>
            <a:r>
              <a:rPr lang="en-US" dirty="0"/>
              <a:t>Click to edit Master title style</a:t>
            </a:r>
          </a:p>
        </p:txBody>
      </p:sp>
      <p:sp>
        <p:nvSpPr>
          <p:cNvPr id="15" name="Text Placeholder 14"/>
          <p:cNvSpPr>
            <a:spLocks noGrp="1"/>
          </p:cNvSpPr>
          <p:nvPr>
            <p:ph type="body" sz="quarter" idx="10"/>
          </p:nvPr>
        </p:nvSpPr>
        <p:spPr>
          <a:xfrm>
            <a:off x="483024" y="1828800"/>
            <a:ext cx="10855537" cy="4221481"/>
          </a:xfrm>
          <a:prstGeom prst="rect">
            <a:avLst/>
          </a:prstGeom>
        </p:spPr>
        <p:txBody>
          <a:bodyPr lIns="0" tIns="0" rIns="0" bIns="0"/>
          <a:lstStyle>
            <a:lvl1pPr algn="l">
              <a:spcBef>
                <a:spcPts val="1200"/>
              </a:spcBef>
              <a:defRPr sz="1867">
                <a:solidFill>
                  <a:schemeClr val="bg2"/>
                </a:solidFill>
                <a:latin typeface="+mn-lt"/>
              </a:defRPr>
            </a:lvl1pPr>
            <a:lvl2pPr marL="609585" indent="-304792" algn="l">
              <a:defRPr sz="1867">
                <a:solidFill>
                  <a:schemeClr val="bg2"/>
                </a:solidFill>
                <a:latin typeface="+mn-lt"/>
              </a:defRPr>
            </a:lvl2pPr>
            <a:lvl3pPr marL="914377" indent="-304792" algn="l">
              <a:defRPr sz="1867">
                <a:solidFill>
                  <a:schemeClr val="bg2"/>
                </a:solidFill>
                <a:latin typeface="+mn-lt"/>
              </a:defRPr>
            </a:lvl3pPr>
            <a:lvl4pPr>
              <a:defRPr>
                <a:latin typeface="+mn-lt"/>
              </a:defRPr>
            </a:lvl4pPr>
          </a:lstStyle>
          <a:p>
            <a:pPr lvl="0"/>
            <a:r>
              <a:rPr lang="en-US" dirty="0"/>
              <a:t>Click to edit Master text styles</a:t>
            </a:r>
          </a:p>
          <a:p>
            <a:pPr lvl="1"/>
            <a:r>
              <a:rPr lang="en-US" dirty="0"/>
              <a:t>Second level</a:t>
            </a:r>
          </a:p>
          <a:p>
            <a:pPr lvl="2"/>
            <a:r>
              <a:rPr lang="en-US" dirty="0"/>
              <a:t>Third level</a:t>
            </a:r>
          </a:p>
          <a:p>
            <a:pPr lvl="3"/>
            <a:endParaRPr lang="en-US" dirty="0"/>
          </a:p>
        </p:txBody>
      </p:sp>
      <p:pic>
        <p:nvPicPr>
          <p:cNvPr id="4" name="Picture 26"/>
          <p:cNvPicPr>
            <a:picLocks noChangeAspect="1"/>
          </p:cNvPicPr>
          <p:nvPr userDrawn="1"/>
        </p:nvPicPr>
        <p:blipFill>
          <a:blip r:embed="rId2" cstate="print"/>
          <a:srcRect/>
          <a:stretch>
            <a:fillRect/>
          </a:stretch>
        </p:blipFill>
        <p:spPr bwMode="auto">
          <a:xfrm>
            <a:off x="11731360" y="6114395"/>
            <a:ext cx="217224" cy="536412"/>
          </a:xfrm>
          <a:prstGeom prst="rect">
            <a:avLst/>
          </a:prstGeom>
          <a:noFill/>
          <a:ln w="9525">
            <a:noFill/>
            <a:miter lim="800000"/>
            <a:headEnd/>
            <a:tailEnd/>
          </a:ln>
        </p:spPr>
      </p:pic>
      <p:sp>
        <p:nvSpPr>
          <p:cNvPr id="5" name="Date Placeholder 5"/>
          <p:cNvSpPr txBox="1">
            <a:spLocks/>
          </p:cNvSpPr>
          <p:nvPr userDrawn="1"/>
        </p:nvSpPr>
        <p:spPr>
          <a:xfrm>
            <a:off x="992716" y="6540740"/>
            <a:ext cx="3082573" cy="220133"/>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1067" dirty="0">
                <a:solidFill>
                  <a:schemeClr val="bg1">
                    <a:lumMod val="75000"/>
                    <a:lumOff val="25000"/>
                  </a:schemeClr>
                </a:solidFill>
              </a:rPr>
              <a:t>©2017 IBM - IBM </a:t>
            </a:r>
            <a:r>
              <a:rPr lang="en-US" sz="1067" dirty="0" smtClean="0">
                <a:solidFill>
                  <a:schemeClr val="bg1">
                    <a:lumMod val="75000"/>
                    <a:lumOff val="25000"/>
                  </a:schemeClr>
                </a:solidFill>
              </a:rPr>
              <a:t>and</a:t>
            </a:r>
            <a:r>
              <a:rPr lang="ru-RU" sz="1067" baseline="0" dirty="0" smtClean="0">
                <a:solidFill>
                  <a:schemeClr val="bg1">
                    <a:lumMod val="75000"/>
                    <a:lumOff val="25000"/>
                  </a:schemeClr>
                </a:solidFill>
              </a:rPr>
              <a:t>  </a:t>
            </a:r>
            <a:r>
              <a:rPr lang="en-US" sz="1067" baseline="0" dirty="0" smtClean="0">
                <a:solidFill>
                  <a:schemeClr val="bg1">
                    <a:lumMod val="75000"/>
                    <a:lumOff val="25000"/>
                  </a:schemeClr>
                </a:solidFill>
              </a:rPr>
              <a:t>KMG </a:t>
            </a:r>
            <a:r>
              <a:rPr lang="en-US" sz="1067" dirty="0" smtClean="0">
                <a:solidFill>
                  <a:schemeClr val="bg1">
                    <a:lumMod val="75000"/>
                    <a:lumOff val="25000"/>
                  </a:schemeClr>
                </a:solidFill>
              </a:rPr>
              <a:t>confidential</a:t>
            </a:r>
            <a:endParaRPr lang="en-US" sz="1067" dirty="0">
              <a:solidFill>
                <a:schemeClr val="bg1">
                  <a:lumMod val="75000"/>
                  <a:lumOff val="25000"/>
                </a:schemeClr>
              </a:solidFill>
            </a:endParaRPr>
          </a:p>
        </p:txBody>
      </p:sp>
      <p:sp>
        <p:nvSpPr>
          <p:cNvPr id="7" name="Slide Number Placeholder 4"/>
          <p:cNvSpPr txBox="1">
            <a:spLocks/>
          </p:cNvSpPr>
          <p:nvPr userDrawn="1"/>
        </p:nvSpPr>
        <p:spPr>
          <a:xfrm>
            <a:off x="478367" y="6540740"/>
            <a:ext cx="444500" cy="220133"/>
          </a:xfrm>
          <a:prstGeom prst="rect">
            <a:avLst/>
          </a:prstGeom>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defRPr/>
            </a:pPr>
            <a:fld id="{6F3FBB7E-5352-465D-A911-B38C18C499AC}" type="slidenum">
              <a:rPr lang="en-US" sz="1067" smtClean="0">
                <a:solidFill>
                  <a:schemeClr val="bg1">
                    <a:lumMod val="75000"/>
                    <a:lumOff val="25000"/>
                  </a:schemeClr>
                </a:solidFill>
              </a:rPr>
              <a:pPr eaLnBrk="1" hangingPunct="1">
                <a:defRPr/>
              </a:pPr>
              <a:t>‹#›</a:t>
            </a:fld>
            <a:endParaRPr lang="en-US" sz="1067" dirty="0">
              <a:solidFill>
                <a:schemeClr val="bg1">
                  <a:lumMod val="75000"/>
                  <a:lumOff val="25000"/>
                </a:schemeClr>
              </a:solidFill>
            </a:endParaRPr>
          </a:p>
        </p:txBody>
      </p:sp>
      <p:sp>
        <p:nvSpPr>
          <p:cNvPr id="8" name="TextBox 44"/>
          <p:cNvSpPr txBox="1">
            <a:spLocks noChangeArrowheads="1"/>
          </p:cNvSpPr>
          <p:nvPr userDrawn="1"/>
        </p:nvSpPr>
        <p:spPr bwMode="auto">
          <a:xfrm>
            <a:off x="4389120" y="6537960"/>
            <a:ext cx="3413760" cy="164212"/>
          </a:xfrm>
          <a:prstGeom prst="rect">
            <a:avLst/>
          </a:prstGeom>
          <a:noFill/>
          <a:ln>
            <a:noFill/>
          </a:ln>
          <a:extLst/>
        </p:spPr>
        <p:txBody>
          <a:bodyPr wrap="square"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r>
              <a:rPr lang="en-US" sz="1067" dirty="0">
                <a:solidFill>
                  <a:srgbClr val="FF0000"/>
                </a:solidFill>
                <a:ea typeface="+mn-ea"/>
                <a:cs typeface="Arial" pitchFamily="34" charset="0"/>
              </a:rPr>
              <a:t>  </a:t>
            </a:r>
          </a:p>
        </p:txBody>
      </p:sp>
      <p:sp>
        <p:nvSpPr>
          <p:cNvPr id="9" name="Symbol zastępczy numeru slajdu 1"/>
          <p:cNvSpPr>
            <a:spLocks noGrp="1"/>
          </p:cNvSpPr>
          <p:nvPr>
            <p:ph type="sldNum" sz="quarter" idx="11"/>
          </p:nvPr>
        </p:nvSpPr>
        <p:spPr>
          <a:xfrm>
            <a:off x="11323320" y="6390519"/>
            <a:ext cx="365125" cy="365125"/>
          </a:xfrm>
        </p:spPr>
        <p:txBody>
          <a:bodyPr/>
          <a:lstStyle/>
          <a:p>
            <a:fld id="{5E6AB6DA-0DE7-4195-B38B-4766985CEDC5}" type="slidenum">
              <a:rPr lang="pl-PL" smtClean="0"/>
              <a:pPr/>
              <a:t>‹#›</a:t>
            </a:fld>
            <a:endParaRPr lang="pl-PL"/>
          </a:p>
        </p:txBody>
      </p:sp>
    </p:spTree>
    <p:extLst>
      <p:ext uri="{BB962C8B-B14F-4D97-AF65-F5344CB8AC3E}">
        <p14:creationId xmlns:p14="http://schemas.microsoft.com/office/powerpoint/2010/main" val="15549481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506795" y="1749307"/>
            <a:ext cx="11178413" cy="1384995"/>
          </a:xfrm>
        </p:spPr>
        <p:txBody>
          <a:bodyPr/>
          <a:lstStyle>
            <a:lvl1pPr>
              <a:defRPr>
                <a:latin typeface="+mn-lt"/>
                <a:cs typeface="Arial" pitchFamily="34" charset="0"/>
              </a:defRPr>
            </a:lvl1pPr>
            <a:lvl2pPr>
              <a:defRPr>
                <a:latin typeface="+mn-lt"/>
                <a:cs typeface="Arial" pitchFamily="34" charset="0"/>
              </a:defRPr>
            </a:lvl2pPr>
            <a:lvl3pPr>
              <a:defRPr>
                <a:latin typeface="+mn-lt"/>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ymbol zastępczy numeru slajdu 1"/>
          <p:cNvSpPr>
            <a:spLocks noGrp="1"/>
          </p:cNvSpPr>
          <p:nvPr>
            <p:ph type="sldNum" sz="quarter" idx="10"/>
          </p:nvPr>
        </p:nvSpPr>
        <p:spPr>
          <a:xfrm>
            <a:off x="11323320" y="6390519"/>
            <a:ext cx="365125" cy="365125"/>
          </a:xfrm>
        </p:spPr>
        <p:txBody>
          <a:bodyPr/>
          <a:lstStyle/>
          <a:p>
            <a:fld id="{5E6AB6DA-0DE7-4195-B38B-4766985CEDC5}" type="slidenum">
              <a:rPr lang="pl-PL" smtClean="0"/>
              <a:pPr/>
              <a:t>‹#›</a:t>
            </a:fld>
            <a:endParaRPr lang="pl-PL" dirty="0"/>
          </a:p>
        </p:txBody>
      </p:sp>
    </p:spTree>
    <p:extLst>
      <p:ext uri="{BB962C8B-B14F-4D97-AF65-F5344CB8AC3E}">
        <p14:creationId xmlns:p14="http://schemas.microsoft.com/office/powerpoint/2010/main" val="105262281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nk w/page #">
    <p:spTree>
      <p:nvGrpSpPr>
        <p:cNvPr id="1" name=""/>
        <p:cNvGrpSpPr/>
        <p:nvPr/>
      </p:nvGrpSpPr>
      <p:grpSpPr>
        <a:xfrm>
          <a:off x="0" y="0"/>
          <a:ext cx="0" cy="0"/>
          <a:chOff x="0" y="0"/>
          <a:chExt cx="0" cy="0"/>
        </a:xfrm>
      </p:grpSpPr>
      <p:sp>
        <p:nvSpPr>
          <p:cNvPr id="115"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9283767"/>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Только заголовок">
    <p:spTree>
      <p:nvGrpSpPr>
        <p:cNvPr id="1" name=""/>
        <p:cNvGrpSpPr/>
        <p:nvPr/>
      </p:nvGrpSpPr>
      <p:grpSpPr>
        <a:xfrm>
          <a:off x="0" y="0"/>
          <a:ext cx="0" cy="0"/>
          <a:chOff x="0" y="0"/>
          <a:chExt cx="0" cy="0"/>
        </a:xfrm>
      </p:grpSpPr>
      <p:sp>
        <p:nvSpPr>
          <p:cNvPr id="5" name="Нижний колонтитул 4"/>
          <p:cNvSpPr>
            <a:spLocks noGrp="1"/>
          </p:cNvSpPr>
          <p:nvPr>
            <p:ph type="ftr" sz="quarter" idx="10"/>
          </p:nvPr>
        </p:nvSpPr>
        <p:spPr>
          <a:xfrm>
            <a:off x="396874" y="6500315"/>
            <a:ext cx="7392000" cy="162001"/>
          </a:xfrm>
          <a:prstGeom prst="rect">
            <a:avLst/>
          </a:prstGeom>
        </p:spPr>
        <p:txBody>
          <a:bodyPr/>
          <a:lstStyle/>
          <a:p>
            <a:endParaRPr lang="ru-RU" dirty="0">
              <a:solidFill>
                <a:srgbClr val="706F6F"/>
              </a:solidFill>
            </a:endParaRPr>
          </a:p>
        </p:txBody>
      </p:sp>
      <p:sp>
        <p:nvSpPr>
          <p:cNvPr id="2" name="Заголовок 1"/>
          <p:cNvSpPr>
            <a:spLocks noGrp="1"/>
          </p:cNvSpPr>
          <p:nvPr>
            <p:ph type="title" hasCustomPrompt="1"/>
          </p:nvPr>
        </p:nvSpPr>
        <p:spPr/>
        <p:txBody>
          <a:bodyPr/>
          <a:lstStyle>
            <a:lvl1pPr>
              <a:defRPr/>
            </a:lvl1pPr>
          </a:lstStyle>
          <a:p>
            <a:r>
              <a:rPr lang="ru-RU" dirty="0"/>
              <a:t>Заголовок</a:t>
            </a:r>
            <a:endParaRPr lang="en-US" dirty="0"/>
          </a:p>
        </p:txBody>
      </p:sp>
    </p:spTree>
    <p:extLst>
      <p:ext uri="{BB962C8B-B14F-4D97-AF65-F5344CB8AC3E}">
        <p14:creationId xmlns:p14="http://schemas.microsoft.com/office/powerpoint/2010/main" val="14144567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Text Placeholder 15"/>
          <p:cNvSpPr>
            <a:spLocks noGrp="1"/>
          </p:cNvSpPr>
          <p:nvPr>
            <p:ph type="body" idx="1"/>
          </p:nvPr>
        </p:nvSpPr>
        <p:spPr bwMode="auto">
          <a:xfrm>
            <a:off x="203200" y="1044349"/>
            <a:ext cx="11684000" cy="52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p:txBody>
      </p:sp>
      <p:sp>
        <p:nvSpPr>
          <p:cNvPr id="11" name="Text Box 38"/>
          <p:cNvSpPr txBox="1">
            <a:spLocks noChangeArrowheads="1"/>
          </p:cNvSpPr>
          <p:nvPr/>
        </p:nvSpPr>
        <p:spPr bwMode="auto">
          <a:xfrm>
            <a:off x="338667" y="6477000"/>
            <a:ext cx="245533" cy="152400"/>
          </a:xfrm>
          <a:prstGeom prst="rect">
            <a:avLst/>
          </a:prstGeom>
          <a:noFill/>
          <a:ln w="9525">
            <a:noFill/>
            <a:miter lim="800000"/>
            <a:headEnd/>
            <a:tailEnd/>
          </a:ln>
          <a:effectLst/>
        </p:spPr>
        <p:txBody>
          <a:bodyPr lIns="0" tIns="0" rIns="0" bIns="0">
            <a:spAutoFit/>
          </a:bodyPr>
          <a:lstStyle>
            <a:lvl1pPr>
              <a:defRPr sz="2000" b="1">
                <a:solidFill>
                  <a:schemeClr val="tx1"/>
                </a:solidFill>
                <a:latin typeface="Arial" panose="020B0604020202020204" pitchFamily="34" charset="0"/>
                <a:ea typeface="MS PGothic" panose="020B0600070205080204" pitchFamily="34" charset="-128"/>
              </a:defRPr>
            </a:lvl1pPr>
            <a:lvl2pPr marL="742950" indent="-285750">
              <a:defRPr sz="2000" b="1">
                <a:solidFill>
                  <a:schemeClr val="tx1"/>
                </a:solidFill>
                <a:latin typeface="Arial" panose="020B0604020202020204" pitchFamily="34" charset="0"/>
                <a:ea typeface="MS PGothic" panose="020B0600070205080204" pitchFamily="34" charset="-128"/>
              </a:defRPr>
            </a:lvl2pPr>
            <a:lvl3pPr marL="1143000" indent="-228600">
              <a:defRPr sz="2000" b="1">
                <a:solidFill>
                  <a:schemeClr val="tx1"/>
                </a:solidFill>
                <a:latin typeface="Arial" panose="020B0604020202020204" pitchFamily="34" charset="0"/>
                <a:ea typeface="MS PGothic" panose="020B0600070205080204" pitchFamily="34" charset="-128"/>
              </a:defRPr>
            </a:lvl3pPr>
            <a:lvl4pPr marL="1600200" indent="-228600">
              <a:defRPr sz="2000" b="1">
                <a:solidFill>
                  <a:schemeClr val="tx1"/>
                </a:solidFill>
                <a:latin typeface="Arial" panose="020B0604020202020204" pitchFamily="34" charset="0"/>
                <a:ea typeface="MS PGothic" panose="020B0600070205080204" pitchFamily="34" charset="-128"/>
              </a:defRPr>
            </a:lvl4pPr>
            <a:lvl5pPr marL="2057400" indent="-228600">
              <a:defRPr sz="2000" b="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b="1">
                <a:solidFill>
                  <a:schemeClr val="tx1"/>
                </a:solidFill>
                <a:latin typeface="Arial" panose="020B0604020202020204" pitchFamily="34" charset="0"/>
                <a:ea typeface="MS PGothic" panose="020B0600070205080204" pitchFamily="34" charset="-128"/>
              </a:defRPr>
            </a:lvl9pPr>
          </a:lstStyle>
          <a:p>
            <a:pPr eaLnBrk="1" hangingPunct="1">
              <a:defRPr/>
            </a:pPr>
            <a:fld id="{50AAF1B8-16E3-4431-B4CE-E316F9BB1662}" type="slidenum">
              <a:rPr kumimoji="1" lang="en-US" altLang="ja-JP" sz="1000" b="0" smtClean="0">
                <a:solidFill>
                  <a:srgbClr val="FFFFFF"/>
                </a:solidFill>
                <a:ea typeface="New MingLiu"/>
                <a:cs typeface="New MingLiu"/>
              </a:rPr>
              <a:pPr eaLnBrk="1" hangingPunct="1">
                <a:defRPr/>
              </a:pPr>
              <a:t>‹#›</a:t>
            </a:fld>
            <a:endParaRPr kumimoji="1" lang="en-US" altLang="ja-JP" sz="1000" b="0">
              <a:solidFill>
                <a:srgbClr val="FFFFFF"/>
              </a:solidFill>
              <a:ea typeface="New MingLiu"/>
              <a:cs typeface="New MingLiu"/>
            </a:endParaRPr>
          </a:p>
        </p:txBody>
      </p:sp>
      <p:sp>
        <p:nvSpPr>
          <p:cNvPr id="15" name="Rectangle 6"/>
          <p:cNvSpPr>
            <a:spLocks noChangeArrowheads="1"/>
          </p:cNvSpPr>
          <p:nvPr/>
        </p:nvSpPr>
        <p:spPr bwMode="black">
          <a:xfrm>
            <a:off x="9874251" y="6457951"/>
            <a:ext cx="2084916" cy="214313"/>
          </a:xfrm>
          <a:prstGeom prst="rect">
            <a:avLst/>
          </a:prstGeom>
          <a:noFill/>
          <a:ln w="9525">
            <a:noFill/>
            <a:miter lim="800000"/>
            <a:headEnd/>
            <a:tailEnd/>
          </a:ln>
          <a:effectLst/>
        </p:spPr>
        <p:txBody>
          <a:bodyPr lIns="92075" tIns="46038" rIns="92075" bIns="46038">
            <a:spAutoFit/>
          </a:bodyPr>
          <a:lstStyle>
            <a:lvl1pPr algn="l">
              <a:spcBef>
                <a:spcPct val="0"/>
              </a:spcBef>
              <a:defRPr>
                <a:solidFill>
                  <a:schemeClr val="tx1"/>
                </a:solidFill>
                <a:latin typeface="Arial" pitchFamily="34" charset="0"/>
                <a:cs typeface="Arial" pitchFamily="34" charset="0"/>
              </a:defRPr>
            </a:lvl1pPr>
            <a:lvl2pPr marL="37931725" indent="-37474525" algn="l">
              <a:spcBef>
                <a:spcPct val="0"/>
              </a:spcBef>
              <a:defRPr>
                <a:solidFill>
                  <a:schemeClr val="tx1"/>
                </a:solidFill>
                <a:latin typeface="Arial" pitchFamily="34" charset="0"/>
                <a:cs typeface="Arial" pitchFamily="34" charset="0"/>
              </a:defRPr>
            </a:lvl2pPr>
            <a:lvl3pPr>
              <a:spcBef>
                <a:spcPct val="0"/>
              </a:spcBef>
              <a:defRPr>
                <a:solidFill>
                  <a:schemeClr val="tx1"/>
                </a:solidFill>
                <a:latin typeface="Arial" pitchFamily="34" charset="0"/>
                <a:cs typeface="Arial" pitchFamily="34" charset="0"/>
              </a:defRPr>
            </a:lvl3pPr>
            <a:lvl4pPr>
              <a:spcBef>
                <a:spcPct val="0"/>
              </a:spcBef>
              <a:defRPr>
                <a:solidFill>
                  <a:schemeClr val="tx1"/>
                </a:solidFill>
                <a:latin typeface="Arial" pitchFamily="34" charset="0"/>
                <a:cs typeface="Arial" pitchFamily="34" charset="0"/>
              </a:defRPr>
            </a:lvl4pPr>
            <a:lvl5pPr>
              <a:spcBef>
                <a:spcPct val="0"/>
              </a:spcBef>
              <a:defRPr>
                <a:solidFill>
                  <a:schemeClr val="tx1"/>
                </a:solidFill>
                <a:latin typeface="Arial" pitchFamily="34" charset="0"/>
                <a:cs typeface="Arial" pitchFamily="34" charset="0"/>
              </a:defRPr>
            </a:lvl5pPr>
            <a:lvl6pPr marL="457200" fontAlgn="base">
              <a:spcBef>
                <a:spcPct val="0"/>
              </a:spcBef>
              <a:spcAft>
                <a:spcPct val="0"/>
              </a:spcAft>
              <a:defRPr>
                <a:solidFill>
                  <a:schemeClr val="tx1"/>
                </a:solidFill>
                <a:latin typeface="Arial" pitchFamily="34" charset="0"/>
                <a:cs typeface="Arial" pitchFamily="34" charset="0"/>
              </a:defRPr>
            </a:lvl6pPr>
            <a:lvl7pPr marL="914400" fontAlgn="base">
              <a:spcBef>
                <a:spcPct val="0"/>
              </a:spcBef>
              <a:spcAft>
                <a:spcPct val="0"/>
              </a:spcAft>
              <a:defRPr>
                <a:solidFill>
                  <a:schemeClr val="tx1"/>
                </a:solidFill>
                <a:latin typeface="Arial" pitchFamily="34" charset="0"/>
                <a:cs typeface="Arial" pitchFamily="34" charset="0"/>
              </a:defRPr>
            </a:lvl7pPr>
            <a:lvl8pPr marL="1371600" fontAlgn="base">
              <a:spcBef>
                <a:spcPct val="0"/>
              </a:spcBef>
              <a:spcAft>
                <a:spcPct val="0"/>
              </a:spcAft>
              <a:defRPr>
                <a:solidFill>
                  <a:schemeClr val="tx1"/>
                </a:solidFill>
                <a:latin typeface="Arial" pitchFamily="34" charset="0"/>
                <a:cs typeface="Arial" pitchFamily="34" charset="0"/>
              </a:defRPr>
            </a:lvl8pPr>
            <a:lvl9pPr marL="1828800" fontAlgn="base">
              <a:spcBef>
                <a:spcPct val="0"/>
              </a:spcBef>
              <a:spcAft>
                <a:spcPct val="0"/>
              </a:spcAft>
              <a:defRPr>
                <a:solidFill>
                  <a:schemeClr val="tx1"/>
                </a:solidFill>
                <a:latin typeface="Arial" pitchFamily="34" charset="0"/>
                <a:cs typeface="Arial" pitchFamily="34" charset="0"/>
              </a:defRPr>
            </a:lvl9pPr>
          </a:lstStyle>
          <a:p>
            <a:pPr algn="r">
              <a:defRPr/>
            </a:pPr>
            <a:r>
              <a:rPr kumimoji="1" lang="en-US" altLang="en-US" sz="800" b="0">
                <a:solidFill>
                  <a:schemeClr val="bg1"/>
                </a:solidFill>
                <a:ea typeface="New MingLiu" charset="-120"/>
              </a:rPr>
              <a:t>© 2009 IBM Corporation</a:t>
            </a:r>
          </a:p>
        </p:txBody>
      </p:sp>
      <p:cxnSp>
        <p:nvCxnSpPr>
          <p:cNvPr id="1031" name="Straight Connector 14"/>
          <p:cNvCxnSpPr>
            <a:cxnSpLocks noChangeShapeType="1"/>
          </p:cNvCxnSpPr>
          <p:nvPr/>
        </p:nvCxnSpPr>
        <p:spPr bwMode="auto">
          <a:xfrm>
            <a:off x="338667" y="6419850"/>
            <a:ext cx="114935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cxnSp>
      <p:sp>
        <p:nvSpPr>
          <p:cNvPr id="3" name="Rectangle 6"/>
          <p:cNvSpPr>
            <a:spLocks noChangeArrowheads="1"/>
          </p:cNvSpPr>
          <p:nvPr/>
        </p:nvSpPr>
        <p:spPr bwMode="black">
          <a:xfrm>
            <a:off x="9086852" y="6583362"/>
            <a:ext cx="2084916" cy="277641"/>
          </a:xfrm>
          <a:prstGeom prst="rect">
            <a:avLst/>
          </a:prstGeom>
          <a:noFill/>
          <a:ln w="9525">
            <a:noFill/>
            <a:miter lim="800000"/>
            <a:headEnd/>
            <a:tailEnd/>
          </a:ln>
          <a:effectLst/>
        </p:spPr>
        <p:txBody>
          <a:bodyPr lIns="92075" tIns="46038" rIns="92075" bIns="46038">
            <a:spAutoFit/>
          </a:bodyPr>
          <a:lstStyle>
            <a:lvl1pPr algn="l">
              <a:spcBef>
                <a:spcPct val="0"/>
              </a:spcBef>
              <a:defRPr>
                <a:solidFill>
                  <a:schemeClr val="tx1"/>
                </a:solidFill>
                <a:latin typeface="Arial" pitchFamily="34" charset="0"/>
                <a:cs typeface="Arial" pitchFamily="34" charset="0"/>
              </a:defRPr>
            </a:lvl1pPr>
            <a:lvl2pPr marL="37931725" indent="-37474525" algn="l">
              <a:spcBef>
                <a:spcPct val="0"/>
              </a:spcBef>
              <a:defRPr>
                <a:solidFill>
                  <a:schemeClr val="tx1"/>
                </a:solidFill>
                <a:latin typeface="Arial" pitchFamily="34" charset="0"/>
                <a:cs typeface="Arial" pitchFamily="34" charset="0"/>
              </a:defRPr>
            </a:lvl2pPr>
            <a:lvl3pPr>
              <a:spcBef>
                <a:spcPct val="0"/>
              </a:spcBef>
              <a:defRPr>
                <a:solidFill>
                  <a:schemeClr val="tx1"/>
                </a:solidFill>
                <a:latin typeface="Arial" pitchFamily="34" charset="0"/>
                <a:cs typeface="Arial" pitchFamily="34" charset="0"/>
              </a:defRPr>
            </a:lvl3pPr>
            <a:lvl4pPr>
              <a:spcBef>
                <a:spcPct val="0"/>
              </a:spcBef>
              <a:defRPr>
                <a:solidFill>
                  <a:schemeClr val="tx1"/>
                </a:solidFill>
                <a:latin typeface="Arial" pitchFamily="34" charset="0"/>
                <a:cs typeface="Arial" pitchFamily="34" charset="0"/>
              </a:defRPr>
            </a:lvl4pPr>
            <a:lvl5pPr>
              <a:spcBef>
                <a:spcPct val="0"/>
              </a:spcBef>
              <a:defRPr>
                <a:solidFill>
                  <a:schemeClr val="tx1"/>
                </a:solidFill>
                <a:latin typeface="Arial" pitchFamily="34" charset="0"/>
                <a:cs typeface="Arial" pitchFamily="34" charset="0"/>
              </a:defRPr>
            </a:lvl5pPr>
            <a:lvl6pPr marL="457200" fontAlgn="base">
              <a:spcBef>
                <a:spcPct val="0"/>
              </a:spcBef>
              <a:spcAft>
                <a:spcPct val="0"/>
              </a:spcAft>
              <a:defRPr>
                <a:solidFill>
                  <a:schemeClr val="tx1"/>
                </a:solidFill>
                <a:latin typeface="Arial" pitchFamily="34" charset="0"/>
                <a:cs typeface="Arial" pitchFamily="34" charset="0"/>
              </a:defRPr>
            </a:lvl6pPr>
            <a:lvl7pPr marL="914400" fontAlgn="base">
              <a:spcBef>
                <a:spcPct val="0"/>
              </a:spcBef>
              <a:spcAft>
                <a:spcPct val="0"/>
              </a:spcAft>
              <a:defRPr>
                <a:solidFill>
                  <a:schemeClr val="tx1"/>
                </a:solidFill>
                <a:latin typeface="Arial" pitchFamily="34" charset="0"/>
                <a:cs typeface="Arial" pitchFamily="34" charset="0"/>
              </a:defRPr>
            </a:lvl7pPr>
            <a:lvl8pPr marL="1371600" fontAlgn="base">
              <a:spcBef>
                <a:spcPct val="0"/>
              </a:spcBef>
              <a:spcAft>
                <a:spcPct val="0"/>
              </a:spcAft>
              <a:defRPr>
                <a:solidFill>
                  <a:schemeClr val="tx1"/>
                </a:solidFill>
                <a:latin typeface="Arial" pitchFamily="34" charset="0"/>
                <a:cs typeface="Arial" pitchFamily="34" charset="0"/>
              </a:defRPr>
            </a:lvl8pPr>
            <a:lvl9pPr marL="1828800" fontAlgn="base">
              <a:spcBef>
                <a:spcPct val="0"/>
              </a:spcBef>
              <a:spcAft>
                <a:spcPct val="0"/>
              </a:spcAft>
              <a:defRPr>
                <a:solidFill>
                  <a:schemeClr val="tx1"/>
                </a:solidFill>
                <a:latin typeface="Arial" pitchFamily="34" charset="0"/>
                <a:cs typeface="Arial" pitchFamily="34" charset="0"/>
              </a:defRPr>
            </a:lvl9pPr>
          </a:lstStyle>
          <a:p>
            <a:pPr algn="r">
              <a:defRPr/>
            </a:pPr>
            <a:r>
              <a:rPr kumimoji="1" lang="en-US" altLang="en-US" sz="1200" b="0" dirty="0">
                <a:latin typeface="+mj-lt"/>
                <a:ea typeface="New MingLiu" charset="-120"/>
              </a:rPr>
              <a:t>© 2017 IBM Corporation</a:t>
            </a:r>
          </a:p>
        </p:txBody>
      </p:sp>
      <p:sp>
        <p:nvSpPr>
          <p:cNvPr id="3085" name="Text Box 13"/>
          <p:cNvSpPr txBox="1">
            <a:spLocks noChangeArrowheads="1"/>
          </p:cNvSpPr>
          <p:nvPr/>
        </p:nvSpPr>
        <p:spPr bwMode="auto">
          <a:xfrm>
            <a:off x="203200" y="6583362"/>
            <a:ext cx="8026400" cy="274638"/>
          </a:xfrm>
          <a:prstGeom prst="rect">
            <a:avLst/>
          </a:prstGeom>
          <a:noFill/>
          <a:ln>
            <a:noFill/>
          </a:ln>
          <a:effectLst/>
          <a:extLst/>
        </p:spPr>
        <p:txBody>
          <a:bodyPr>
            <a:spAutoFit/>
          </a:bodyP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algn="ctr" eaLnBrk="0" fontAlgn="base" hangingPunct="0">
              <a:spcBef>
                <a:spcPct val="50000"/>
              </a:spcBef>
              <a:spcAft>
                <a:spcPct val="0"/>
              </a:spcAft>
              <a:buClr>
                <a:schemeClr val="accent2"/>
              </a:buClr>
              <a:buFont typeface="Wingdings" pitchFamily="2" charset="2"/>
              <a:defRPr sz="2000" b="1">
                <a:solidFill>
                  <a:schemeClr val="tx1"/>
                </a:solidFill>
                <a:latin typeface="Arial" pitchFamily="34" charset="0"/>
                <a:cs typeface="Arial" pitchFamily="34" charset="0"/>
              </a:defRPr>
            </a:lvl6pPr>
            <a:lvl7pPr marL="2971800" indent="-228600" algn="ctr" eaLnBrk="0" fontAlgn="base" hangingPunct="0">
              <a:spcBef>
                <a:spcPct val="50000"/>
              </a:spcBef>
              <a:spcAft>
                <a:spcPct val="0"/>
              </a:spcAft>
              <a:buClr>
                <a:schemeClr val="accent2"/>
              </a:buClr>
              <a:buFont typeface="Wingdings" pitchFamily="2" charset="2"/>
              <a:defRPr sz="2000" b="1">
                <a:solidFill>
                  <a:schemeClr val="tx1"/>
                </a:solidFill>
                <a:latin typeface="Arial" pitchFamily="34" charset="0"/>
                <a:cs typeface="Arial" pitchFamily="34" charset="0"/>
              </a:defRPr>
            </a:lvl7pPr>
            <a:lvl8pPr marL="3429000" indent="-228600" algn="ctr" eaLnBrk="0" fontAlgn="base" hangingPunct="0">
              <a:spcBef>
                <a:spcPct val="50000"/>
              </a:spcBef>
              <a:spcAft>
                <a:spcPct val="0"/>
              </a:spcAft>
              <a:buClr>
                <a:schemeClr val="accent2"/>
              </a:buClr>
              <a:buFont typeface="Wingdings" pitchFamily="2" charset="2"/>
              <a:defRPr sz="2000" b="1">
                <a:solidFill>
                  <a:schemeClr val="tx1"/>
                </a:solidFill>
                <a:latin typeface="Arial" pitchFamily="34" charset="0"/>
                <a:cs typeface="Arial" pitchFamily="34" charset="0"/>
              </a:defRPr>
            </a:lvl8pPr>
            <a:lvl9pPr marL="3886200" indent="-228600" algn="ctr" eaLnBrk="0" fontAlgn="base" hangingPunct="0">
              <a:spcBef>
                <a:spcPct val="50000"/>
              </a:spcBef>
              <a:spcAft>
                <a:spcPct val="0"/>
              </a:spcAft>
              <a:buClr>
                <a:schemeClr val="accent2"/>
              </a:buClr>
              <a:buFont typeface="Wingdings" pitchFamily="2" charset="2"/>
              <a:defRPr sz="2000" b="1">
                <a:solidFill>
                  <a:schemeClr val="tx1"/>
                </a:solidFill>
                <a:latin typeface="Arial" pitchFamily="34" charset="0"/>
                <a:cs typeface="Arial" pitchFamily="34" charset="0"/>
              </a:defRPr>
            </a:lvl9pPr>
          </a:lstStyle>
          <a:p>
            <a:pPr eaLnBrk="1" hangingPunct="1">
              <a:spcBef>
                <a:spcPct val="50000"/>
              </a:spcBef>
              <a:buFont typeface="Arial" panose="020B0604020202020204" pitchFamily="34" charset="0"/>
              <a:buNone/>
              <a:defRPr/>
            </a:pPr>
            <a:r>
              <a:rPr kumimoji="1" lang="ru-RU" altLang="en-US" sz="1200" b="0" dirty="0" smtClean="0">
                <a:latin typeface="+mj-lt"/>
                <a:ea typeface="New MingLiu" charset="-120"/>
              </a:rPr>
              <a:t>Цифровые</a:t>
            </a:r>
            <a:r>
              <a:rPr kumimoji="1" lang="ru-RU" altLang="en-US" sz="1200" b="0" baseline="0" dirty="0" smtClean="0">
                <a:latin typeface="+mj-lt"/>
                <a:ea typeface="New MingLiu" charset="-120"/>
              </a:rPr>
              <a:t> </a:t>
            </a:r>
            <a:r>
              <a:rPr kumimoji="1" lang="ru-RU" altLang="en-US" sz="1200" b="0" dirty="0" smtClean="0">
                <a:latin typeface="+mj-lt"/>
                <a:ea typeface="New MingLiu" charset="-120"/>
              </a:rPr>
              <a:t>технологии </a:t>
            </a:r>
            <a:r>
              <a:rPr kumimoji="1" lang="en-US" altLang="en-US" sz="1200" b="0" dirty="0">
                <a:latin typeface="+mj-lt"/>
                <a:ea typeface="New MingLiu" charset="-120"/>
              </a:rPr>
              <a:t>IBM</a:t>
            </a:r>
            <a:r>
              <a:rPr kumimoji="1" lang="ru-RU" altLang="en-US" sz="1200" b="0" dirty="0">
                <a:latin typeface="+mj-lt"/>
                <a:ea typeface="New MingLiu" charset="-120"/>
              </a:rPr>
              <a:t> в Нефтегазовой индустрии</a:t>
            </a:r>
            <a:endParaRPr kumimoji="1" lang="en-US" altLang="en-US" sz="1200" b="0" dirty="0">
              <a:latin typeface="+mj-lt"/>
              <a:ea typeface="New MingLiu" charset="-120"/>
            </a:endParaRPr>
          </a:p>
        </p:txBody>
      </p:sp>
      <p:cxnSp>
        <p:nvCxnSpPr>
          <p:cNvPr id="14" name="Łącznik prosty 13"/>
          <p:cNvCxnSpPr>
            <a:cxnSpLocks/>
          </p:cNvCxnSpPr>
          <p:nvPr userDrawn="1"/>
        </p:nvCxnSpPr>
        <p:spPr>
          <a:xfrm>
            <a:off x="1087561" y="948267"/>
            <a:ext cx="11104439" cy="0"/>
          </a:xfrm>
          <a:prstGeom prst="line">
            <a:avLst/>
          </a:prstGeom>
          <a:ln w="28575" cap="rnd">
            <a:solidFill>
              <a:srgbClr val="DB2B36"/>
            </a:solidFill>
            <a:prstDash val="sysDot"/>
          </a:ln>
        </p:spPr>
        <p:style>
          <a:lnRef idx="1">
            <a:schemeClr val="accent1"/>
          </a:lnRef>
          <a:fillRef idx="0">
            <a:schemeClr val="accent1"/>
          </a:fillRef>
          <a:effectRef idx="0">
            <a:schemeClr val="accent1"/>
          </a:effectRef>
          <a:fontRef idx="minor">
            <a:schemeClr val="tx1"/>
          </a:fontRef>
        </p:style>
      </p:cxnSp>
      <p:sp>
        <p:nvSpPr>
          <p:cNvPr id="18" name="Owal 17"/>
          <p:cNvSpPr/>
          <p:nvPr userDrawn="1"/>
        </p:nvSpPr>
        <p:spPr>
          <a:xfrm>
            <a:off x="11323320" y="6390519"/>
            <a:ext cx="365125" cy="365125"/>
          </a:xfrm>
          <a:prstGeom prst="ellipse">
            <a:avLst/>
          </a:prstGeom>
          <a:solidFill>
            <a:schemeClr val="bg1"/>
          </a:solidFill>
          <a:ln>
            <a:solidFill>
              <a:srgbClr val="DB2B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Symbol zastępczy tytułu 3"/>
          <p:cNvSpPr>
            <a:spLocks noGrp="1"/>
          </p:cNvSpPr>
          <p:nvPr>
            <p:ph type="title"/>
          </p:nvPr>
        </p:nvSpPr>
        <p:spPr>
          <a:xfrm>
            <a:off x="582589" y="-10280"/>
            <a:ext cx="8888913" cy="948267"/>
          </a:xfrm>
          <a:prstGeom prst="rect">
            <a:avLst/>
          </a:prstGeom>
        </p:spPr>
        <p:txBody>
          <a:bodyPr vert="horz" lIns="91440" tIns="45720" rIns="91440" bIns="45720" rtlCol="0" anchor="ctr">
            <a:normAutofit/>
          </a:bodyPr>
          <a:lstStyle/>
          <a:p>
            <a:r>
              <a:rPr lang="pl-PL" dirty="0"/>
              <a:t>Kliknij, aby edytować styl</a:t>
            </a:r>
          </a:p>
        </p:txBody>
      </p:sp>
      <p:cxnSp>
        <p:nvCxnSpPr>
          <p:cNvPr id="24" name="Łącznik prosty 23"/>
          <p:cNvCxnSpPr>
            <a:cxnSpLocks/>
            <a:endCxn id="18" idx="2"/>
          </p:cNvCxnSpPr>
          <p:nvPr userDrawn="1"/>
        </p:nvCxnSpPr>
        <p:spPr>
          <a:xfrm>
            <a:off x="0" y="6573081"/>
            <a:ext cx="11323320" cy="1"/>
          </a:xfrm>
          <a:prstGeom prst="line">
            <a:avLst/>
          </a:prstGeom>
          <a:ln w="28575" cap="rnd">
            <a:solidFill>
              <a:srgbClr val="DB2B36"/>
            </a:solidFill>
            <a:prstDash val="sysDot"/>
          </a:ln>
        </p:spPr>
        <p:style>
          <a:lnRef idx="1">
            <a:schemeClr val="accent1"/>
          </a:lnRef>
          <a:fillRef idx="0">
            <a:schemeClr val="accent1"/>
          </a:fillRef>
          <a:effectRef idx="0">
            <a:schemeClr val="accent1"/>
          </a:effectRef>
          <a:fontRef idx="minor">
            <a:schemeClr val="tx1"/>
          </a:fontRef>
        </p:style>
      </p:cxnSp>
      <p:sp>
        <p:nvSpPr>
          <p:cNvPr id="8" name="Symbol zastępczy numeru slajdu 7"/>
          <p:cNvSpPr>
            <a:spLocks noGrp="1"/>
          </p:cNvSpPr>
          <p:nvPr>
            <p:ph type="sldNum" sz="quarter" idx="4"/>
          </p:nvPr>
        </p:nvSpPr>
        <p:spPr>
          <a:xfrm>
            <a:off x="11323320" y="6390519"/>
            <a:ext cx="365125" cy="365125"/>
          </a:xfrm>
          <a:prstGeom prst="rect">
            <a:avLst/>
          </a:prstGeom>
        </p:spPr>
        <p:txBody>
          <a:bodyPr vert="horz" lIns="91440" tIns="45720" rIns="91440" bIns="45720" rtlCol="0" anchor="ctr"/>
          <a:lstStyle>
            <a:lvl1pPr algn="ctr">
              <a:defRPr sz="1000" b="0">
                <a:solidFill>
                  <a:schemeClr val="tx1">
                    <a:tint val="75000"/>
                  </a:schemeClr>
                </a:solidFill>
                <a:latin typeface="+mj-lt"/>
              </a:defRPr>
            </a:lvl1pPr>
          </a:lstStyle>
          <a:p>
            <a:fld id="{5E6AB6DA-0DE7-4195-B38B-4766985CEDC5}" type="slidenum">
              <a:rPr lang="pl-PL" smtClean="0"/>
              <a:pPr/>
              <a:t>‹#›</a:t>
            </a:fld>
            <a:endParaRPr lang="pl-PL"/>
          </a:p>
        </p:txBody>
      </p:sp>
    </p:spTree>
  </p:cSld>
  <p:clrMap bg1="lt1" tx1="dk1" bg2="lt2" tx2="dk2" accent1="accent1" accent2="accent2" accent3="accent3" accent4="accent4" accent5="accent5" accent6="accent6" hlink="hlink" folHlink="folHlink"/>
  <p:sldLayoutIdLst>
    <p:sldLayoutId id="2147503125" r:id="rId1"/>
    <p:sldLayoutId id="2147503131" r:id="rId2"/>
    <p:sldLayoutId id="2147503120" r:id="rId3"/>
    <p:sldLayoutId id="2147503121" r:id="rId4"/>
    <p:sldLayoutId id="2147503122" r:id="rId5"/>
    <p:sldLayoutId id="2147503134" r:id="rId6"/>
    <p:sldLayoutId id="2147503136" r:id="rId7"/>
    <p:sldLayoutId id="2147503137" r:id="rId8"/>
    <p:sldLayoutId id="2147503145" r:id="rId9"/>
    <p:sldLayoutId id="2147503146" r:id="rId10"/>
    <p:sldLayoutId id="2147503147" r:id="rId11"/>
  </p:sldLayoutIdLst>
  <p:transition/>
  <p:timing>
    <p:tnLst>
      <p:par>
        <p:cTn id="1" dur="indefinite" restart="never" nodeType="tmRoot"/>
      </p:par>
    </p:tnLst>
  </p:timing>
  <p:hf hdr="0" ftr="0" dt="0"/>
  <p:txStyles>
    <p:titleStyle>
      <a:lvl1pPr algn="l" rtl="0" eaLnBrk="0" fontAlgn="base" hangingPunct="0">
        <a:spcBef>
          <a:spcPct val="0"/>
        </a:spcBef>
        <a:spcAft>
          <a:spcPct val="0"/>
        </a:spcAft>
        <a:defRPr kumimoji="1" sz="2000">
          <a:solidFill>
            <a:schemeClr val="tx1"/>
          </a:solidFill>
          <a:latin typeface="+mj-lt"/>
          <a:ea typeface="MS PGothic" panose="020B0600070205080204" pitchFamily="34" charset="-128"/>
          <a:cs typeface="+mj-cs"/>
        </a:defRPr>
      </a:lvl1pPr>
      <a:lvl2pPr algn="l" rtl="0" eaLnBrk="0" fontAlgn="base" hangingPunct="0">
        <a:spcBef>
          <a:spcPct val="0"/>
        </a:spcBef>
        <a:spcAft>
          <a:spcPct val="0"/>
        </a:spcAft>
        <a:defRPr kumimoji="1" sz="2000">
          <a:solidFill>
            <a:schemeClr val="accent1"/>
          </a:solidFill>
          <a:latin typeface="Arial" pitchFamily="34" charset="0"/>
          <a:ea typeface="MS PGothic" panose="020B0600070205080204" pitchFamily="34" charset="-128"/>
          <a:cs typeface="Arial" pitchFamily="34" charset="0"/>
        </a:defRPr>
      </a:lvl2pPr>
      <a:lvl3pPr algn="l" rtl="0" eaLnBrk="0" fontAlgn="base" hangingPunct="0">
        <a:spcBef>
          <a:spcPct val="0"/>
        </a:spcBef>
        <a:spcAft>
          <a:spcPct val="0"/>
        </a:spcAft>
        <a:defRPr kumimoji="1" sz="2000">
          <a:solidFill>
            <a:schemeClr val="accent1"/>
          </a:solidFill>
          <a:latin typeface="Arial" pitchFamily="34" charset="0"/>
          <a:ea typeface="MS PGothic" panose="020B0600070205080204" pitchFamily="34" charset="-128"/>
          <a:cs typeface="Arial" pitchFamily="34" charset="0"/>
        </a:defRPr>
      </a:lvl3pPr>
      <a:lvl4pPr algn="l" rtl="0" eaLnBrk="0" fontAlgn="base" hangingPunct="0">
        <a:spcBef>
          <a:spcPct val="0"/>
        </a:spcBef>
        <a:spcAft>
          <a:spcPct val="0"/>
        </a:spcAft>
        <a:defRPr kumimoji="1" sz="2000">
          <a:solidFill>
            <a:schemeClr val="accent1"/>
          </a:solidFill>
          <a:latin typeface="Arial" pitchFamily="34" charset="0"/>
          <a:ea typeface="MS PGothic" panose="020B0600070205080204" pitchFamily="34" charset="-128"/>
          <a:cs typeface="Arial" pitchFamily="34" charset="0"/>
        </a:defRPr>
      </a:lvl4pPr>
      <a:lvl5pPr algn="l" rtl="0" eaLnBrk="0" fontAlgn="base" hangingPunct="0">
        <a:spcBef>
          <a:spcPct val="0"/>
        </a:spcBef>
        <a:spcAft>
          <a:spcPct val="0"/>
        </a:spcAft>
        <a:defRPr kumimoji="1" sz="2000">
          <a:solidFill>
            <a:schemeClr val="accent1"/>
          </a:solidFill>
          <a:latin typeface="Arial" pitchFamily="34" charset="0"/>
          <a:ea typeface="MS PGothic" panose="020B0600070205080204" pitchFamily="34" charset="-128"/>
          <a:cs typeface="Arial" pitchFamily="34" charset="0"/>
        </a:defRPr>
      </a:lvl5pPr>
      <a:lvl6pPr marL="457200" algn="l" rtl="0" fontAlgn="base">
        <a:spcBef>
          <a:spcPct val="0"/>
        </a:spcBef>
        <a:spcAft>
          <a:spcPct val="0"/>
        </a:spcAft>
        <a:defRPr kumimoji="1" sz="2000">
          <a:solidFill>
            <a:schemeClr val="accent1"/>
          </a:solidFill>
          <a:latin typeface="Arial" pitchFamily="34" charset="0"/>
          <a:ea typeface="MS PGothic" pitchFamily="34" charset="-128"/>
          <a:cs typeface="Arial" pitchFamily="34" charset="0"/>
        </a:defRPr>
      </a:lvl6pPr>
      <a:lvl7pPr marL="914400" algn="l" rtl="0" fontAlgn="base">
        <a:spcBef>
          <a:spcPct val="0"/>
        </a:spcBef>
        <a:spcAft>
          <a:spcPct val="0"/>
        </a:spcAft>
        <a:defRPr kumimoji="1" sz="2000">
          <a:solidFill>
            <a:schemeClr val="accent1"/>
          </a:solidFill>
          <a:latin typeface="Arial" pitchFamily="34" charset="0"/>
          <a:ea typeface="MS PGothic" pitchFamily="34" charset="-128"/>
          <a:cs typeface="Arial" pitchFamily="34" charset="0"/>
        </a:defRPr>
      </a:lvl7pPr>
      <a:lvl8pPr marL="1371600" algn="l" rtl="0" fontAlgn="base">
        <a:spcBef>
          <a:spcPct val="0"/>
        </a:spcBef>
        <a:spcAft>
          <a:spcPct val="0"/>
        </a:spcAft>
        <a:defRPr kumimoji="1" sz="2000">
          <a:solidFill>
            <a:schemeClr val="accent1"/>
          </a:solidFill>
          <a:latin typeface="Arial" pitchFamily="34" charset="0"/>
          <a:ea typeface="MS PGothic" pitchFamily="34" charset="-128"/>
          <a:cs typeface="Arial" pitchFamily="34" charset="0"/>
        </a:defRPr>
      </a:lvl8pPr>
      <a:lvl9pPr marL="1828800" algn="l" rtl="0" fontAlgn="base">
        <a:spcBef>
          <a:spcPct val="0"/>
        </a:spcBef>
        <a:spcAft>
          <a:spcPct val="0"/>
        </a:spcAft>
        <a:defRPr kumimoji="1" sz="2000">
          <a:solidFill>
            <a:schemeClr val="accent1"/>
          </a:solidFill>
          <a:latin typeface="Arial" pitchFamily="34" charset="0"/>
          <a:ea typeface="MS PGothic" pitchFamily="34" charset="-128"/>
          <a:cs typeface="Arial" pitchFamily="34" charset="0"/>
        </a:defRPr>
      </a:lvl9pPr>
    </p:titleStyle>
    <p:bodyStyle>
      <a:lvl1pPr marL="114300" indent="-114300" algn="l" rtl="0" eaLnBrk="0" fontAlgn="base" hangingPunct="0">
        <a:spcBef>
          <a:spcPct val="20000"/>
        </a:spcBef>
        <a:spcAft>
          <a:spcPct val="0"/>
        </a:spcAft>
        <a:buFont typeface="Arial" panose="020B0604020202020204" pitchFamily="34" charset="0"/>
        <a:buChar char="•"/>
        <a:defRPr kumimoji="1" sz="1400">
          <a:solidFill>
            <a:schemeClr val="tx1"/>
          </a:solidFill>
          <a:latin typeface="+mn-lt"/>
          <a:ea typeface="MS PGothic" panose="020B0600070205080204" pitchFamily="34" charset="-128"/>
          <a:cs typeface="+mn-cs"/>
        </a:defRPr>
      </a:lvl1pPr>
      <a:lvl2pPr marL="285750" indent="171450" algn="l" rtl="0" eaLnBrk="0" fontAlgn="base" hangingPunct="0">
        <a:spcBef>
          <a:spcPct val="20000"/>
        </a:spcBef>
        <a:spcAft>
          <a:spcPct val="0"/>
        </a:spcAft>
        <a:buChar char="–"/>
        <a:defRPr kumimoji="1" sz="1400">
          <a:solidFill>
            <a:schemeClr val="tx1"/>
          </a:solidFill>
          <a:latin typeface="+mn-lt"/>
          <a:ea typeface="MS PGothic" panose="020B0600070205080204" pitchFamily="34" charset="-128"/>
          <a:cs typeface="+mn-cs"/>
        </a:defRPr>
      </a:lvl2pPr>
      <a:lvl3pPr marL="457200" indent="457200" algn="l" rtl="0" eaLnBrk="0" fontAlgn="base" hangingPunct="0">
        <a:spcBef>
          <a:spcPct val="20000"/>
        </a:spcBef>
        <a:spcAft>
          <a:spcPct val="0"/>
        </a:spcAft>
        <a:buChar char="•"/>
        <a:defRPr kumimoji="1" sz="1400">
          <a:solidFill>
            <a:schemeClr val="tx1"/>
          </a:solidFill>
          <a:latin typeface="+mn-lt"/>
          <a:ea typeface="MS PGothic" panose="020B0600070205080204" pitchFamily="34" charset="-128"/>
          <a:cs typeface="+mn-cs"/>
        </a:defRPr>
      </a:lvl3pPr>
      <a:lvl4pPr marL="685800" indent="685800" algn="l" rtl="0" eaLnBrk="0" fontAlgn="base" hangingPunct="0">
        <a:spcBef>
          <a:spcPct val="20000"/>
        </a:spcBef>
        <a:spcAft>
          <a:spcPct val="0"/>
        </a:spcAft>
        <a:buFont typeface="Arial" panose="020B0604020202020204" pitchFamily="34" charset="0"/>
        <a:buChar char="–"/>
        <a:defRPr kumimoji="1" sz="1400">
          <a:solidFill>
            <a:schemeClr val="tx1"/>
          </a:solidFill>
          <a:latin typeface="+mn-lt"/>
          <a:ea typeface="MS PGothic" panose="020B0600070205080204" pitchFamily="34" charset="-128"/>
          <a:cs typeface="+mn-cs"/>
        </a:defRPr>
      </a:lvl4pPr>
      <a:lvl5pPr marL="2171700" indent="-342900" algn="l" rtl="0" eaLnBrk="0" fontAlgn="base" hangingPunct="0">
        <a:spcBef>
          <a:spcPct val="20000"/>
        </a:spcBef>
        <a:spcAft>
          <a:spcPct val="0"/>
        </a:spcAft>
        <a:buChar char="»"/>
        <a:defRPr kumimoji="1" sz="1400">
          <a:solidFill>
            <a:schemeClr val="tx1"/>
          </a:solidFill>
          <a:latin typeface="+mn-lt"/>
          <a:ea typeface="MS PGothic" panose="020B0600070205080204" pitchFamily="34" charset="-128"/>
          <a:cs typeface="+mn-cs"/>
        </a:defRPr>
      </a:lvl5pPr>
      <a:lvl6pPr marL="2628900" indent="-342900" algn="l" rtl="0" fontAlgn="base">
        <a:spcBef>
          <a:spcPct val="20000"/>
        </a:spcBef>
        <a:spcAft>
          <a:spcPct val="0"/>
        </a:spcAft>
        <a:buChar char="»"/>
        <a:defRPr kumimoji="1" sz="1400">
          <a:solidFill>
            <a:schemeClr val="tx1"/>
          </a:solidFill>
          <a:latin typeface="+mn-lt"/>
          <a:ea typeface="+mn-ea"/>
          <a:cs typeface="+mn-cs"/>
        </a:defRPr>
      </a:lvl6pPr>
      <a:lvl7pPr marL="3086100" indent="-342900" algn="l" rtl="0" fontAlgn="base">
        <a:spcBef>
          <a:spcPct val="20000"/>
        </a:spcBef>
        <a:spcAft>
          <a:spcPct val="0"/>
        </a:spcAft>
        <a:buChar char="»"/>
        <a:defRPr kumimoji="1" sz="1400">
          <a:solidFill>
            <a:schemeClr val="tx1"/>
          </a:solidFill>
          <a:latin typeface="+mn-lt"/>
          <a:ea typeface="+mn-ea"/>
          <a:cs typeface="+mn-cs"/>
        </a:defRPr>
      </a:lvl7pPr>
      <a:lvl8pPr marL="3543300" indent="-342900" algn="l" rtl="0" fontAlgn="base">
        <a:spcBef>
          <a:spcPct val="20000"/>
        </a:spcBef>
        <a:spcAft>
          <a:spcPct val="0"/>
        </a:spcAft>
        <a:buChar char="»"/>
        <a:defRPr kumimoji="1" sz="1400">
          <a:solidFill>
            <a:schemeClr val="tx1"/>
          </a:solidFill>
          <a:latin typeface="+mn-lt"/>
          <a:ea typeface="+mn-ea"/>
          <a:cs typeface="+mn-cs"/>
        </a:defRPr>
      </a:lvl8pPr>
      <a:lvl9pPr marL="4000500" indent="-342900" algn="l" rtl="0" fontAlgn="base">
        <a:spcBef>
          <a:spcPct val="20000"/>
        </a:spcBef>
        <a:spcAft>
          <a:spcPct val="0"/>
        </a:spcAft>
        <a:buChar char="»"/>
        <a:defRPr kumimoji="1" sz="14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http://www.kmg.kz/assets/images/logo.png" TargetMode="External"/><Relationship Id="rId6"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79.tiff"/><Relationship Id="rId12" Type="http://schemas.openxmlformats.org/officeDocument/2006/relationships/image" Target="../media/image85.png"/><Relationship Id="rId13" Type="http://schemas.openxmlformats.org/officeDocument/2006/relationships/image" Target="../media/image86.pn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6.jpeg"/><Relationship Id="rId4" Type="http://schemas.openxmlformats.org/officeDocument/2006/relationships/image" Target="../media/image58.png"/><Relationship Id="rId5" Type="http://schemas.openxmlformats.org/officeDocument/2006/relationships/image" Target="../media/image55.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jpg"/><Relationship Id="rId10" Type="http://schemas.openxmlformats.org/officeDocument/2006/relationships/image" Target="../media/image8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7.png"/><Relationship Id="rId3" Type="http://schemas.openxmlformats.org/officeDocument/2006/relationships/image" Target="../media/image88.png"/></Relationships>
</file>

<file path=ppt/slides/_rels/slide13.xml.rels><?xml version="1.0" encoding="UTF-8" standalone="yes"?>
<Relationships xmlns="http://schemas.openxmlformats.org/package/2006/relationships"><Relationship Id="rId11" Type="http://schemas.openxmlformats.org/officeDocument/2006/relationships/image" Target="../media/image97.png"/><Relationship Id="rId12" Type="http://schemas.openxmlformats.org/officeDocument/2006/relationships/image" Target="../media/image98.png"/><Relationship Id="rId1" Type="http://schemas.openxmlformats.org/officeDocument/2006/relationships/slideLayout" Target="../slideLayouts/slideLayout9.xml"/><Relationship Id="rId2" Type="http://schemas.openxmlformats.org/officeDocument/2006/relationships/image" Target="../media/image89.png"/><Relationship Id="rId3" Type="http://schemas.openxmlformats.org/officeDocument/2006/relationships/image" Target="../media/image90.emf"/><Relationship Id="rId4" Type="http://schemas.openxmlformats.org/officeDocument/2006/relationships/hyperlink" Target="http://www.google.ru/url?sa=i&amp;rct=j&amp;q=&amp;esrc=s&amp;source=images&amp;cd=&amp;cad=rja&amp;uact=8&amp;ved=0ahUKEwic9Y6z1P_MAhWEKJoKHfzzBrcQjRwIBw&amp;url=http://www.forbes.com/sites/ibm/2015/11/09/how-cognitive-computing-impacts-banks-and-financial-markets/&amp;bvm=bv.123325700,d.bGs&amp;psig=AFQjCNEEA6LegVc6lDHz1LydrOjw27d2SQ&amp;ust=1464624172872042" TargetMode="External"/><Relationship Id="rId5" Type="http://schemas.openxmlformats.org/officeDocument/2006/relationships/image" Target="../media/image91.jpe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s>
</file>

<file path=ppt/slides/_rels/slide14.xml.rels><?xml version="1.0" encoding="UTF-8" standalone="yes"?>
<Relationships xmlns="http://schemas.openxmlformats.org/package/2006/relationships"><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 Type="http://schemas.openxmlformats.org/officeDocument/2006/relationships/slideLayout" Target="../slideLayouts/slideLayout9.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jpe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9" Type="http://schemas.openxmlformats.org/officeDocument/2006/relationships/image" Target="../media/image106.png"/><Relationship Id="rId10" Type="http://schemas.openxmlformats.org/officeDocument/2006/relationships/image" Target="../media/image107.png"/></Relationships>
</file>

<file path=ppt/slides/_rels/slide15.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25.png"/><Relationship Id="rId7" Type="http://schemas.openxmlformats.org/officeDocument/2006/relationships/image" Target="../media/image30.png"/><Relationship Id="rId1" Type="http://schemas.openxmlformats.org/officeDocument/2006/relationships/slideLayout" Target="../slideLayouts/slideLayout9.xml"/><Relationship Id="rId2" Type="http://schemas.openxmlformats.org/officeDocument/2006/relationships/image" Target="../media/image1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www-935.ibm.com/industries/chemicalspetroleum/index.html" TargetMode="External"/><Relationship Id="rId3" Type="http://schemas.openxmlformats.org/officeDocument/2006/relationships/image" Target="../media/image1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7.jpeg"/><Relationship Id="rId4" Type="http://schemas.openxmlformats.org/officeDocument/2006/relationships/image" Target="../media/image118.png"/><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17.jpeg"/><Relationship Id="rId4" Type="http://schemas.openxmlformats.org/officeDocument/2006/relationships/image" Target="../media/image119.jpe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7.jpeg"/><Relationship Id="rId4" Type="http://schemas.openxmlformats.org/officeDocument/2006/relationships/image" Target="../media/image120.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117.jpeg"/><Relationship Id="rId4" Type="http://schemas.openxmlformats.org/officeDocument/2006/relationships/image" Target="../media/image122.gif"/><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7.jpeg"/></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jpeg"/><Relationship Id="rId5" Type="http://schemas.openxmlformats.org/officeDocument/2006/relationships/image" Target="../media/image125.png"/><Relationship Id="rId6" Type="http://schemas.openxmlformats.org/officeDocument/2006/relationships/image" Target="../media/image126.jpeg"/><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image" Target="../media/image127.jpeg"/><Relationship Id="rId4" Type="http://schemas.openxmlformats.org/officeDocument/2006/relationships/image" Target="../media/image128.jpeg"/><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1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29.jpeg"/></Relationships>
</file>

<file path=ppt/slides/_rels/slide36.xml.rels><?xml version="1.0" encoding="UTF-8" standalone="yes"?>
<Relationships xmlns="http://schemas.openxmlformats.org/package/2006/relationships"><Relationship Id="rId3" Type="http://schemas.openxmlformats.org/officeDocument/2006/relationships/image" Target="../media/image130.jpeg"/><Relationship Id="rId4" Type="http://schemas.openxmlformats.org/officeDocument/2006/relationships/image" Target="../media/image128.jpeg"/><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3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1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17.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3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1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33.png"/></Relationships>
</file>

<file path=ppt/slides/_rels/slide46.xml.rels><?xml version="1.0" encoding="UTF-8" standalone="yes"?>
<Relationships xmlns="http://schemas.openxmlformats.org/package/2006/relationships"><Relationship Id="rId3" Type="http://schemas.openxmlformats.org/officeDocument/2006/relationships/image" Target="../media/image135.jpeg"/><Relationship Id="rId4" Type="http://schemas.openxmlformats.org/officeDocument/2006/relationships/image" Target="../media/image136.jpeg"/><Relationship Id="rId5" Type="http://schemas.openxmlformats.org/officeDocument/2006/relationships/image" Target="../media/image137.jpg"/><Relationship Id="rId6" Type="http://schemas.openxmlformats.org/officeDocument/2006/relationships/image" Target="../media/image138.png"/><Relationship Id="rId7" Type="http://schemas.openxmlformats.org/officeDocument/2006/relationships/image" Target="../media/image139.jpg"/><Relationship Id="rId8" Type="http://schemas.openxmlformats.org/officeDocument/2006/relationships/image" Target="../media/image140.png"/><Relationship Id="rId9" Type="http://schemas.openxmlformats.org/officeDocument/2006/relationships/image" Target="../media/image141.jpeg"/><Relationship Id="rId10" Type="http://schemas.openxmlformats.org/officeDocument/2006/relationships/image" Target="../media/image142.jpeg"/><Relationship Id="rId11" Type="http://schemas.openxmlformats.org/officeDocument/2006/relationships/image" Target="../media/image123.png"/><Relationship Id="rId1" Type="http://schemas.openxmlformats.org/officeDocument/2006/relationships/slideLayout" Target="../slideLayouts/slideLayout5.xml"/><Relationship Id="rId2" Type="http://schemas.openxmlformats.org/officeDocument/2006/relationships/image" Target="../media/image13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3.png"/><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hyperlink" Target="https://www.ibm.com/ibm/clientcenter/moscow/" TargetMode="External"/><Relationship Id="rId1" Type="http://schemas.openxmlformats.org/officeDocument/2006/relationships/slideLayout" Target="../slideLayouts/slideLayout8.xml"/><Relationship Id="rId2" Type="http://schemas.openxmlformats.org/officeDocument/2006/relationships/hyperlink" Target="https://www-935.ibm.com/industries/chemicalspetroleum/index.html" TargetMode="External"/></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28.png"/><Relationship Id="rId21" Type="http://schemas.openxmlformats.org/officeDocument/2006/relationships/image" Target="../media/image29.png"/><Relationship Id="rId22" Type="http://schemas.openxmlformats.org/officeDocument/2006/relationships/image" Target="../media/image30.png"/><Relationship Id="rId23" Type="http://schemas.openxmlformats.org/officeDocument/2006/relationships/image" Target="../media/image31.png"/><Relationship Id="rId24" Type="http://schemas.openxmlformats.org/officeDocument/2006/relationships/image" Target="../media/image32.png"/><Relationship Id="rId25" Type="http://schemas.openxmlformats.org/officeDocument/2006/relationships/image" Target="../media/image33.png"/><Relationship Id="rId26" Type="http://schemas.openxmlformats.org/officeDocument/2006/relationships/image" Target="../media/image34.png"/><Relationship Id="rId27" Type="http://schemas.openxmlformats.org/officeDocument/2006/relationships/image" Target="../media/image35.png"/><Relationship Id="rId28" Type="http://schemas.openxmlformats.org/officeDocument/2006/relationships/image" Target="../media/image36.png"/><Relationship Id="rId29" Type="http://schemas.openxmlformats.org/officeDocument/2006/relationships/image" Target="../media/image3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44.jpeg"/><Relationship Id="rId6" Type="http://schemas.openxmlformats.org/officeDocument/2006/relationships/image" Target="../media/image45.png"/><Relationship Id="rId1" Type="http://schemas.openxmlformats.org/officeDocument/2006/relationships/slideLayout" Target="../slideLayouts/slideLayout5.xml"/><Relationship Id="rId2" Type="http://schemas.openxmlformats.org/officeDocument/2006/relationships/image" Target="../media/image41.jpeg"/></Relationships>
</file>

<file path=ppt/slides/_rels/slide8.xml.rels><?xml version="1.0" encoding="UTF-8" standalone="yes"?>
<Relationships xmlns="http://schemas.openxmlformats.org/package/2006/relationships"><Relationship Id="rId9" Type="http://schemas.openxmlformats.org/officeDocument/2006/relationships/image" Target="../media/image52.png"/><Relationship Id="rId20" Type="http://schemas.openxmlformats.org/officeDocument/2006/relationships/image" Target="../media/image61.png"/><Relationship Id="rId21" Type="http://schemas.openxmlformats.org/officeDocument/2006/relationships/image" Target="../media/image62.png"/><Relationship Id="rId22" Type="http://schemas.openxmlformats.org/officeDocument/2006/relationships/image" Target="../media/image63.png"/><Relationship Id="rId23" Type="http://schemas.openxmlformats.org/officeDocument/2006/relationships/image" Target="../media/image64.png"/><Relationship Id="rId10" Type="http://schemas.openxmlformats.org/officeDocument/2006/relationships/image" Target="../media/image53.png"/><Relationship Id="rId11" Type="http://schemas.openxmlformats.org/officeDocument/2006/relationships/image" Target="../media/image54.png"/><Relationship Id="rId12" Type="http://schemas.openxmlformats.org/officeDocument/2006/relationships/image" Target="../media/image55.png"/><Relationship Id="rId13" Type="http://schemas.openxmlformats.org/officeDocument/2006/relationships/image" Target="../media/image56.jpeg"/><Relationship Id="rId14" Type="http://schemas.openxmlformats.org/officeDocument/2006/relationships/image" Target="../media/image57.jpeg"/><Relationship Id="rId15" Type="http://schemas.openxmlformats.org/officeDocument/2006/relationships/image" Target="../media/image58.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59.png"/><Relationship Id="rId19"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s>
</file>

<file path=ppt/slides/_rels/slide9.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5" Type="http://schemas.openxmlformats.org/officeDocument/2006/relationships/image" Target="../media/image77.wmf"/><Relationship Id="rId16" Type="http://schemas.openxmlformats.org/officeDocument/2006/relationships/image" Target="../media/image78.png"/><Relationship Id="rId17" Type="http://schemas.openxmlformats.org/officeDocument/2006/relationships/image" Target="../media/image79.tiff"/><Relationship Id="rId18"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jpeg"/><Relationship Id="rId10"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a:extLst>
              <a:ext uri="{FF2B5EF4-FFF2-40B4-BE49-F238E27FC236}">
                <a16:creationId xmlns="" xmlns:a16="http://schemas.microsoft.com/office/drawing/2014/main" id="{04384D01-36FA-4B18-9EED-6081E4621E90}"/>
              </a:ext>
            </a:extLst>
          </p:cNvPr>
          <p:cNvSpPr txBox="1">
            <a:spLocks/>
          </p:cNvSpPr>
          <p:nvPr/>
        </p:nvSpPr>
        <p:spPr>
          <a:xfrm>
            <a:off x="252658" y="6004471"/>
            <a:ext cx="7217315" cy="432113"/>
          </a:xfrm>
          <a:prstGeom prst="rect">
            <a:avLst/>
          </a:prstGeom>
        </p:spPr>
        <p:txBody>
          <a:bodyPr lIns="0" tIns="0" rIns="0" bIns="0"/>
          <a:lstStyle>
            <a:lvl1pPr>
              <a:defRPr sz="2400">
                <a:solidFill>
                  <a:schemeClr val="bg1"/>
                </a:solidFill>
                <a:latin typeface="Helvetica Neue"/>
                <a:ea typeface="+mj-ea"/>
                <a:cs typeface="Arial"/>
              </a:defRPr>
            </a:lvl1pPr>
            <a:lvl2pPr>
              <a:defRPr sz="2800"/>
            </a:lvl2pPr>
            <a:lvl3pPr>
              <a:defRPr sz="2800"/>
            </a:lvl3pPr>
            <a:lvl4pPr>
              <a:defRPr sz="2800"/>
            </a:lvl4pPr>
            <a:lvl5pPr>
              <a:defRPr sz="2800"/>
            </a:lvl5pPr>
            <a:lvl6pPr marL="457200" fontAlgn="base">
              <a:lnSpc>
                <a:spcPct val="90000"/>
              </a:lnSpc>
              <a:spcBef>
                <a:spcPct val="0"/>
              </a:spcBef>
              <a:spcAft>
                <a:spcPct val="0"/>
              </a:spcAft>
              <a:defRPr sz="2800"/>
            </a:lvl6pPr>
            <a:lvl7pPr marL="914400" fontAlgn="base">
              <a:lnSpc>
                <a:spcPct val="90000"/>
              </a:lnSpc>
              <a:spcBef>
                <a:spcPct val="0"/>
              </a:spcBef>
              <a:spcAft>
                <a:spcPct val="0"/>
              </a:spcAft>
              <a:defRPr sz="2800"/>
            </a:lvl7pPr>
            <a:lvl8pPr marL="1371600" fontAlgn="base">
              <a:lnSpc>
                <a:spcPct val="90000"/>
              </a:lnSpc>
              <a:spcBef>
                <a:spcPct val="0"/>
              </a:spcBef>
              <a:spcAft>
                <a:spcPct val="0"/>
              </a:spcAft>
              <a:defRPr sz="2800"/>
            </a:lvl8pPr>
            <a:lvl9pPr marL="1828800" fontAlgn="base">
              <a:lnSpc>
                <a:spcPct val="90000"/>
              </a:lnSpc>
              <a:spcBef>
                <a:spcPct val="0"/>
              </a:spcBef>
              <a:spcAft>
                <a:spcPct val="0"/>
              </a:spcAft>
              <a:defRPr sz="2800"/>
            </a:lvl9pPr>
          </a:lstStyle>
          <a:p>
            <a:r>
              <a:rPr lang="ru-RU" sz="3200" b="0" dirty="0" smtClean="0">
                <a:solidFill>
                  <a:schemeClr val="tx1"/>
                </a:solidFill>
              </a:rPr>
              <a:t>«Реализация потенциала»</a:t>
            </a:r>
            <a:endParaRPr lang="en-US" sz="3200" b="0" dirty="0">
              <a:solidFill>
                <a:schemeClr val="tx1"/>
              </a:solidFill>
            </a:endParaRPr>
          </a:p>
        </p:txBody>
      </p:sp>
      <p:sp>
        <p:nvSpPr>
          <p:cNvPr id="12" name="Text Placeholder 6">
            <a:extLst>
              <a:ext uri="{FF2B5EF4-FFF2-40B4-BE49-F238E27FC236}">
                <a16:creationId xmlns="" xmlns:a16="http://schemas.microsoft.com/office/drawing/2014/main" id="{9E7917D3-B9EC-438B-80B0-458428D1F1A7}"/>
              </a:ext>
            </a:extLst>
          </p:cNvPr>
          <p:cNvSpPr txBox="1">
            <a:spLocks/>
          </p:cNvSpPr>
          <p:nvPr/>
        </p:nvSpPr>
        <p:spPr>
          <a:xfrm>
            <a:off x="365759" y="5491931"/>
            <a:ext cx="11519183" cy="526459"/>
          </a:xfrm>
          <a:prstGeom prst="rect">
            <a:avLst/>
          </a:prstGeom>
        </p:spPr>
        <p:txBody>
          <a:bodyPr lIns="0" tIns="0" rIns="0" bIns="0" anchor="t" anchorCtr="0"/>
          <a:lstStyle>
            <a:lvl1pPr marL="0" indent="0" algn="l" rtl="0" fontAlgn="base">
              <a:spcBef>
                <a:spcPts val="1320"/>
              </a:spcBef>
              <a:spcAft>
                <a:spcPct val="0"/>
              </a:spcAft>
              <a:buClr>
                <a:srgbClr val="6D6E70"/>
              </a:buClr>
              <a:buSzPct val="90000"/>
              <a:buFont typeface="Wingdings" pitchFamily="2" charset="2"/>
              <a:buNone/>
              <a:defRPr sz="1800" i="1">
                <a:solidFill>
                  <a:schemeClr val="tx2"/>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None/>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defTabSz="914377">
              <a:spcBef>
                <a:spcPts val="0"/>
              </a:spcBef>
            </a:pPr>
            <a:r>
              <a:rPr lang="ru-RU" sz="2800" kern="0" dirty="0">
                <a:solidFill>
                  <a:srgbClr val="00B0DA"/>
                </a:solidFill>
                <a:latin typeface="Helvetica Neue"/>
              </a:rPr>
              <a:t>Цифровая Трансформация </a:t>
            </a:r>
            <a:r>
              <a:rPr lang="ru-RU" sz="2800" kern="0" dirty="0" err="1">
                <a:solidFill>
                  <a:srgbClr val="00B0DA"/>
                </a:solidFill>
                <a:latin typeface="Helvetica Neue"/>
              </a:rPr>
              <a:t>КазМунайГаз</a:t>
            </a:r>
            <a:endParaRPr lang="en-US" sz="2800" kern="0" dirty="0">
              <a:solidFill>
                <a:srgbClr val="00B0DA"/>
              </a:solidFill>
              <a:latin typeface="Helvetica Neue"/>
            </a:endParaRPr>
          </a:p>
        </p:txBody>
      </p:sp>
      <p:pic>
        <p:nvPicPr>
          <p:cNvPr id="10" name="Picture 26">
            <a:extLst>
              <a:ext uri="{FF2B5EF4-FFF2-40B4-BE49-F238E27FC236}">
                <a16:creationId xmlns="" xmlns:a16="http://schemas.microsoft.com/office/drawing/2014/main" id="{CF2C80D8-B9AB-4F46-B022-57A08D55B984}"/>
              </a:ext>
            </a:extLst>
          </p:cNvPr>
          <p:cNvPicPr>
            <a:picLocks noChangeAspect="1"/>
          </p:cNvPicPr>
          <p:nvPr/>
        </p:nvPicPr>
        <p:blipFill>
          <a:blip r:embed="rId3" cstate="print"/>
          <a:srcRect/>
          <a:stretch>
            <a:fillRect/>
          </a:stretch>
        </p:blipFill>
        <p:spPr bwMode="auto">
          <a:xfrm>
            <a:off x="11536068" y="5620705"/>
            <a:ext cx="423952" cy="1046907"/>
          </a:xfrm>
          <a:prstGeom prst="rect">
            <a:avLst/>
          </a:prstGeom>
          <a:noFill/>
          <a:ln w="9525">
            <a:noFill/>
            <a:miter lim="800000"/>
            <a:headEnd/>
            <a:tailEnd/>
          </a:ln>
        </p:spPr>
      </p:pic>
      <p:sp>
        <p:nvSpPr>
          <p:cNvPr id="2" name="Rectangle 2"/>
          <p:cNvSpPr>
            <a:spLocks noChangeArrowheads="1"/>
          </p:cNvSpPr>
          <p:nvPr/>
        </p:nvSpPr>
        <p:spPr bwMode="auto">
          <a:xfrm>
            <a:off x="1" y="-266773"/>
            <a:ext cx="246286" cy="533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121920" tIns="60960" rIns="121920" bIns="60960" numCol="1" anchor="ctr" anchorCtr="0" compatLnSpc="1">
            <a:prstTxWarp prst="textNoShape">
              <a:avLst/>
            </a:prstTxWarp>
            <a:spAutoFit/>
          </a:bodyPr>
          <a:lstStyle/>
          <a:p>
            <a:endParaRPr lang="en-US" sz="2667"/>
          </a:p>
        </p:txBody>
      </p:sp>
      <p:pic>
        <p:nvPicPr>
          <p:cNvPr id="1025" name="Picture 1" descr="http://www.kmg.kz/assets/images/logo.pn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8336689" y="5362161"/>
            <a:ext cx="3122934" cy="7555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
            <a:ext cx="12192000" cy="479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4"/>
          <p:cNvSpPr>
            <a:spLocks noChangeArrowheads="1"/>
          </p:cNvSpPr>
          <p:nvPr/>
        </p:nvSpPr>
        <p:spPr bwMode="auto">
          <a:xfrm>
            <a:off x="6233397" y="3922374"/>
            <a:ext cx="5304305" cy="796461"/>
          </a:xfrm>
          <a:prstGeom prst="rect">
            <a:avLst/>
          </a:prstGeom>
          <a:solidFill>
            <a:srgbClr val="742B66"/>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rIns="0"/>
          <a:lstStyle>
            <a:lvl1pPr marL="192088" indent="-1920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40000"/>
              </a:spcBef>
              <a:buFont typeface="Wingdings" panose="05000000000000000000" pitchFamily="2" charset="2"/>
              <a:buChar char="§"/>
            </a:pPr>
            <a:endParaRPr lang="en-US" altLang="ru-RU" sz="2667">
              <a:latin typeface="Arial" panose="020B0604020202020204" pitchFamily="34" charset="0"/>
              <a:cs typeface="Arial" panose="020B0604020202020204" pitchFamily="34" charset="0"/>
            </a:endParaRPr>
          </a:p>
        </p:txBody>
      </p:sp>
      <p:sp>
        <p:nvSpPr>
          <p:cNvPr id="14" name="Rectangle 65"/>
          <p:cNvSpPr>
            <a:spLocks noChangeArrowheads="1"/>
          </p:cNvSpPr>
          <p:nvPr/>
        </p:nvSpPr>
        <p:spPr bwMode="auto">
          <a:xfrm>
            <a:off x="6648602" y="4490312"/>
            <a:ext cx="5563057" cy="793879"/>
          </a:xfrm>
          <a:prstGeom prst="rect">
            <a:avLst/>
          </a:prstGeom>
          <a:solidFill>
            <a:srgbClr val="4DA5DB"/>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rIns="0"/>
          <a:lstStyle>
            <a:lvl1pPr marL="192088" indent="-1920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40000"/>
              </a:spcBef>
              <a:buFont typeface="Wingdings" panose="05000000000000000000" pitchFamily="2" charset="2"/>
              <a:buChar char="§"/>
            </a:pPr>
            <a:endParaRPr lang="en-US" altLang="ru-RU" sz="2667">
              <a:latin typeface="Arial" panose="020B0604020202020204" pitchFamily="34" charset="0"/>
              <a:cs typeface="Arial" panose="020B0604020202020204" pitchFamily="34" charset="0"/>
            </a:endParaRPr>
          </a:p>
        </p:txBody>
      </p:sp>
      <p:sp>
        <p:nvSpPr>
          <p:cNvPr id="15" name="Rectangle 11"/>
          <p:cNvSpPr txBox="1">
            <a:spLocks noChangeArrowheads="1"/>
          </p:cNvSpPr>
          <p:nvPr/>
        </p:nvSpPr>
        <p:spPr bwMode="auto">
          <a:xfrm>
            <a:off x="6560114" y="3843211"/>
            <a:ext cx="5324828" cy="759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20000"/>
              </a:spcBef>
              <a:buFontTx/>
              <a:buNone/>
            </a:pPr>
            <a:r>
              <a:rPr lang="ru-RU" altLang="en-US" sz="2667" dirty="0">
                <a:solidFill>
                  <a:schemeClr val="bg1"/>
                </a:solidFill>
                <a:latin typeface="+mn-lt"/>
              </a:rPr>
              <a:t>АО НК </a:t>
            </a:r>
            <a:r>
              <a:rPr lang="en-US" altLang="en-US" sz="2667" dirty="0">
                <a:solidFill>
                  <a:schemeClr val="bg1"/>
                </a:solidFill>
                <a:latin typeface="+mn-lt"/>
              </a:rPr>
              <a:t>“</a:t>
            </a:r>
            <a:r>
              <a:rPr lang="ru-RU" altLang="en-US" sz="2667" dirty="0" err="1">
                <a:solidFill>
                  <a:schemeClr val="bg1"/>
                </a:solidFill>
                <a:latin typeface="+mn-lt"/>
              </a:rPr>
              <a:t>КазМунайГаз</a:t>
            </a:r>
            <a:r>
              <a:rPr lang="en-US" altLang="en-US" sz="2667" dirty="0">
                <a:solidFill>
                  <a:schemeClr val="bg1"/>
                </a:solidFill>
                <a:latin typeface="+mn-lt"/>
              </a:rPr>
              <a:t>” </a:t>
            </a:r>
            <a:r>
              <a:rPr lang="ru-RU" altLang="en-US" sz="2667" dirty="0">
                <a:solidFill>
                  <a:schemeClr val="bg1"/>
                </a:solidFill>
                <a:latin typeface="+mn-lt"/>
              </a:rPr>
              <a:t>и ИБМ</a:t>
            </a:r>
            <a:endParaRPr lang="en-AU" altLang="ru-RU" sz="2667" dirty="0">
              <a:solidFill>
                <a:schemeClr val="bg1"/>
              </a:solidFill>
              <a:latin typeface="Century Gothic" panose="020B0502020202020204" pitchFamily="34" charset="0"/>
              <a:ea typeface="Century Gothic" panose="020B0502020202020204" pitchFamily="34" charset="0"/>
              <a:cs typeface="Century Gothic" panose="020B0502020202020204" pitchFamily="34" charset="0"/>
            </a:endParaRPr>
          </a:p>
        </p:txBody>
      </p:sp>
      <p:sp>
        <p:nvSpPr>
          <p:cNvPr id="16" name="Rectangle 15"/>
          <p:cNvSpPr/>
          <p:nvPr/>
        </p:nvSpPr>
        <p:spPr>
          <a:xfrm>
            <a:off x="6603682" y="4713839"/>
            <a:ext cx="5935789" cy="502766"/>
          </a:xfrm>
          <a:prstGeom prst="rect">
            <a:avLst/>
          </a:prstGeom>
        </p:spPr>
        <p:txBody>
          <a:bodyPr wrap="square">
            <a:spAutoFit/>
          </a:bodyPr>
          <a:lstStyle/>
          <a:p>
            <a:pPr defTabSz="609585">
              <a:spcBef>
                <a:spcPct val="20000"/>
              </a:spcBef>
            </a:pPr>
            <a:r>
              <a:rPr lang="ru-RU" altLang="en-US" sz="2667" smtClean="0">
                <a:latin typeface="+mn-lt"/>
              </a:rPr>
              <a:t>Приглашение </a:t>
            </a:r>
            <a:r>
              <a:rPr lang="ru-RU" altLang="en-US" sz="2667" dirty="0">
                <a:latin typeface="+mn-lt"/>
              </a:rPr>
              <a:t>к сотрудничеству </a:t>
            </a:r>
            <a:endParaRPr lang="ru-RU" sz="2667" dirty="0">
              <a:latin typeface="+mn-lt"/>
            </a:endParaRPr>
          </a:p>
        </p:txBody>
      </p:sp>
      <p:sp>
        <p:nvSpPr>
          <p:cNvPr id="3" name="Slide Number Placeholder 2"/>
          <p:cNvSpPr>
            <a:spLocks noGrp="1"/>
          </p:cNvSpPr>
          <p:nvPr>
            <p:ph type="sldNum" sz="quarter" idx="2"/>
          </p:nvPr>
        </p:nvSpPr>
        <p:spPr/>
        <p:txBody>
          <a:bodyPr/>
          <a:lstStyle/>
          <a:p>
            <a:fld id="{86CB4B4D-7CA3-9044-876B-883B54F8677D}" type="slidenum">
              <a:rPr lang="uk-UA" smtClean="0"/>
              <a:t>1</a:t>
            </a:fld>
            <a:endParaRPr lang="uk-UA"/>
          </a:p>
        </p:txBody>
      </p:sp>
    </p:spTree>
    <p:extLst>
      <p:ext uri="{BB962C8B-B14F-4D97-AF65-F5344CB8AC3E}">
        <p14:creationId xmlns:p14="http://schemas.microsoft.com/office/powerpoint/2010/main" val="461401333"/>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Kcy;&amp;acy;&amp;rcy;&amp;tcy;&amp;icy;&amp;ncy;&amp;kcy;&amp;i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122" y="5656395"/>
            <a:ext cx="1102309" cy="5766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94FC18CA-4A3E-4409-99ED-E2616DAF7251}"/>
              </a:ext>
            </a:extLst>
          </p:cNvPr>
          <p:cNvSpPr>
            <a:spLocks noGrp="1"/>
          </p:cNvSpPr>
          <p:nvPr>
            <p:ph type="title"/>
          </p:nvPr>
        </p:nvSpPr>
        <p:spPr>
          <a:xfrm>
            <a:off x="326616" y="12694"/>
            <a:ext cx="11460145" cy="948267"/>
          </a:xfrm>
        </p:spPr>
        <p:txBody>
          <a:bodyPr vert="horz" lIns="0" tIns="0" rIns="0" bIns="0" rtlCol="0" anchor="ctr">
            <a:normAutofit/>
          </a:bodyPr>
          <a:lstStyle/>
          <a:p>
            <a:r>
              <a:rPr lang="ru-RU" sz="2400" kern="1200" dirty="0">
                <a:latin typeface="Helvetica Neue" charset="0"/>
                <a:ea typeface="Helvetica Neue" charset="0"/>
                <a:cs typeface="Helvetica Neue" charset="0"/>
              </a:rPr>
              <a:t>Примеры решаемых </a:t>
            </a:r>
            <a:r>
              <a:rPr lang="en-US" sz="2400" kern="1200" dirty="0">
                <a:latin typeface="Helvetica Neue" charset="0"/>
                <a:ea typeface="Helvetica Neue" charset="0"/>
                <a:cs typeface="Helvetica Neue" charset="0"/>
              </a:rPr>
              <a:t>IBM </a:t>
            </a:r>
            <a:r>
              <a:rPr lang="ru-RU" sz="2400" kern="1200" dirty="0">
                <a:latin typeface="Helvetica Neue" charset="0"/>
                <a:ea typeface="Helvetica Neue" charset="0"/>
                <a:cs typeface="Helvetica Neue" charset="0"/>
              </a:rPr>
              <a:t>задач  для Корпоративного центра </a:t>
            </a:r>
            <a:endParaRPr lang="en-US" sz="2400" kern="1200" dirty="0">
              <a:latin typeface="Helvetica Neue" charset="0"/>
              <a:ea typeface="Helvetica Neue" charset="0"/>
              <a:cs typeface="Helvetica Neue" charset="0"/>
            </a:endParaRPr>
          </a:p>
        </p:txBody>
      </p:sp>
      <p:sp>
        <p:nvSpPr>
          <p:cNvPr id="6" name="TextBox 8">
            <a:extLst>
              <a:ext uri="{FF2B5EF4-FFF2-40B4-BE49-F238E27FC236}">
                <a16:creationId xmlns="" xmlns:a16="http://schemas.microsoft.com/office/drawing/2014/main" id="{C1AFFC7D-7558-48DF-ADA0-F132468A353F}"/>
              </a:ext>
            </a:extLst>
          </p:cNvPr>
          <p:cNvSpPr txBox="1">
            <a:spLocks noChangeArrowheads="1"/>
          </p:cNvSpPr>
          <p:nvPr/>
        </p:nvSpPr>
        <p:spPr bwMode="auto">
          <a:xfrm>
            <a:off x="2145298" y="1319718"/>
            <a:ext cx="1370401" cy="7076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333" i="1" dirty="0">
                <a:latin typeface="Helvetica Neue Light"/>
              </a:rPr>
              <a:t>Управление крупными проектами  </a:t>
            </a:r>
            <a:endParaRPr lang="en-GB" altLang="en-US" sz="1333" i="1" dirty="0">
              <a:latin typeface="Helvetica Neue Light"/>
            </a:endParaRPr>
          </a:p>
        </p:txBody>
      </p:sp>
      <p:sp>
        <p:nvSpPr>
          <p:cNvPr id="7" name="TextBox 9">
            <a:extLst>
              <a:ext uri="{FF2B5EF4-FFF2-40B4-BE49-F238E27FC236}">
                <a16:creationId xmlns="" xmlns:a16="http://schemas.microsoft.com/office/drawing/2014/main" id="{2E7B7E12-A1E1-4845-B99B-E3CD9E4EF8CF}"/>
              </a:ext>
            </a:extLst>
          </p:cNvPr>
          <p:cNvSpPr txBox="1">
            <a:spLocks noChangeArrowheads="1"/>
          </p:cNvSpPr>
          <p:nvPr/>
        </p:nvSpPr>
        <p:spPr bwMode="auto">
          <a:xfrm>
            <a:off x="3752304" y="1449031"/>
            <a:ext cx="1458771" cy="502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333" i="1">
                <a:latin typeface="Helvetica Neue Light"/>
              </a:rPr>
              <a:t> Управление кадрами</a:t>
            </a:r>
            <a:endParaRPr lang="en-GB" altLang="en-US" sz="1333" i="1" dirty="0">
              <a:latin typeface="Helvetica Neue Light"/>
            </a:endParaRPr>
          </a:p>
        </p:txBody>
      </p:sp>
      <p:sp>
        <p:nvSpPr>
          <p:cNvPr id="8" name="TextBox 10">
            <a:extLst>
              <a:ext uri="{FF2B5EF4-FFF2-40B4-BE49-F238E27FC236}">
                <a16:creationId xmlns="" xmlns:a16="http://schemas.microsoft.com/office/drawing/2014/main" id="{28830DEF-463F-45C1-A95E-8CBB8A2B3EB8}"/>
              </a:ext>
            </a:extLst>
          </p:cNvPr>
          <p:cNvSpPr txBox="1">
            <a:spLocks noChangeArrowheads="1"/>
          </p:cNvSpPr>
          <p:nvPr/>
        </p:nvSpPr>
        <p:spPr bwMode="auto">
          <a:xfrm>
            <a:off x="5375515" y="1196607"/>
            <a:ext cx="148029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400" i="1" dirty="0">
                <a:latin typeface="Helvetica Neue Light"/>
              </a:rPr>
              <a:t> Управление корпоративной информацией и знаниями</a:t>
            </a:r>
            <a:endParaRPr lang="en-GB" altLang="en-US" sz="1400" i="1" dirty="0">
              <a:latin typeface="Helvetica Neue Light"/>
            </a:endParaRPr>
          </a:p>
        </p:txBody>
      </p:sp>
      <p:sp>
        <p:nvSpPr>
          <p:cNvPr id="73" name="Rectangle 72">
            <a:extLst>
              <a:ext uri="{FF2B5EF4-FFF2-40B4-BE49-F238E27FC236}">
                <a16:creationId xmlns="" xmlns:a16="http://schemas.microsoft.com/office/drawing/2014/main" id="{425754BE-3260-44CC-AE5F-9970D71157FF}"/>
              </a:ext>
            </a:extLst>
          </p:cNvPr>
          <p:cNvSpPr/>
          <p:nvPr/>
        </p:nvSpPr>
        <p:spPr bwMode="auto">
          <a:xfrm>
            <a:off x="7026639" y="1196607"/>
            <a:ext cx="2332845" cy="5077813"/>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4" name="Rectangle 73">
            <a:extLst>
              <a:ext uri="{FF2B5EF4-FFF2-40B4-BE49-F238E27FC236}">
                <a16:creationId xmlns="" xmlns:a16="http://schemas.microsoft.com/office/drawing/2014/main" id="{9750A2AB-2FDF-4A68-9994-1E64D3BABF89}"/>
              </a:ext>
            </a:extLst>
          </p:cNvPr>
          <p:cNvSpPr/>
          <p:nvPr/>
        </p:nvSpPr>
        <p:spPr bwMode="auto">
          <a:xfrm>
            <a:off x="5270909" y="1196607"/>
            <a:ext cx="1703843" cy="5077813"/>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5" name="Rectangle 74">
            <a:extLst>
              <a:ext uri="{FF2B5EF4-FFF2-40B4-BE49-F238E27FC236}">
                <a16:creationId xmlns="" xmlns:a16="http://schemas.microsoft.com/office/drawing/2014/main" id="{EEFAFBBB-95DE-478F-B33D-85CCB86B9BA1}"/>
              </a:ext>
            </a:extLst>
          </p:cNvPr>
          <p:cNvSpPr/>
          <p:nvPr/>
        </p:nvSpPr>
        <p:spPr bwMode="auto">
          <a:xfrm>
            <a:off x="3769432" y="1196607"/>
            <a:ext cx="1392000" cy="5077813"/>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6" name="Rectangle 75">
            <a:extLst>
              <a:ext uri="{FF2B5EF4-FFF2-40B4-BE49-F238E27FC236}">
                <a16:creationId xmlns="" xmlns:a16="http://schemas.microsoft.com/office/drawing/2014/main" id="{6AD4F853-D96C-40A9-BB21-F0DC8BD0DF48}"/>
              </a:ext>
            </a:extLst>
          </p:cNvPr>
          <p:cNvSpPr/>
          <p:nvPr/>
        </p:nvSpPr>
        <p:spPr bwMode="auto">
          <a:xfrm>
            <a:off x="2010245" y="1196607"/>
            <a:ext cx="1638992" cy="5077813"/>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7" name="Rectangle 76">
            <a:extLst>
              <a:ext uri="{FF2B5EF4-FFF2-40B4-BE49-F238E27FC236}">
                <a16:creationId xmlns="" xmlns:a16="http://schemas.microsoft.com/office/drawing/2014/main" id="{A73945D9-9047-4BAD-A93A-E0840DE87DBA}"/>
              </a:ext>
            </a:extLst>
          </p:cNvPr>
          <p:cNvSpPr/>
          <p:nvPr/>
        </p:nvSpPr>
        <p:spPr bwMode="auto">
          <a:xfrm>
            <a:off x="340192" y="1196607"/>
            <a:ext cx="1564033" cy="5077813"/>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41" name="TextBox 8">
            <a:extLst>
              <a:ext uri="{FF2B5EF4-FFF2-40B4-BE49-F238E27FC236}">
                <a16:creationId xmlns="" xmlns:a16="http://schemas.microsoft.com/office/drawing/2014/main" id="{C1AFFC7D-7558-48DF-ADA0-F132468A353F}"/>
              </a:ext>
            </a:extLst>
          </p:cNvPr>
          <p:cNvSpPr txBox="1">
            <a:spLocks noChangeArrowheads="1"/>
          </p:cNvSpPr>
          <p:nvPr/>
        </p:nvSpPr>
        <p:spPr bwMode="auto">
          <a:xfrm>
            <a:off x="437006" y="1524902"/>
            <a:ext cx="1370401"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333" i="1">
                <a:latin typeface="Helvetica Neue Light"/>
              </a:rPr>
              <a:t>Снабжение</a:t>
            </a:r>
            <a:endParaRPr lang="en-GB" altLang="en-US" sz="1333" i="1" dirty="0">
              <a:latin typeface="Helvetica Neue Light"/>
            </a:endParaRPr>
          </a:p>
        </p:txBody>
      </p:sp>
      <p:sp>
        <p:nvSpPr>
          <p:cNvPr id="45" name="TextBox 10">
            <a:extLst>
              <a:ext uri="{FF2B5EF4-FFF2-40B4-BE49-F238E27FC236}">
                <a16:creationId xmlns="" xmlns:a16="http://schemas.microsoft.com/office/drawing/2014/main" id="{28830DEF-463F-45C1-A95E-8CBB8A2B3EB8}"/>
              </a:ext>
            </a:extLst>
          </p:cNvPr>
          <p:cNvSpPr txBox="1">
            <a:spLocks noChangeArrowheads="1"/>
          </p:cNvSpPr>
          <p:nvPr/>
        </p:nvSpPr>
        <p:spPr bwMode="auto">
          <a:xfrm>
            <a:off x="7283260" y="1269823"/>
            <a:ext cx="1616319"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400" i="1" dirty="0">
                <a:latin typeface="Helvetica Neue Light"/>
              </a:rPr>
              <a:t> Информационно технологические услуги, ИТ</a:t>
            </a:r>
            <a:endParaRPr lang="en-GB" altLang="en-US" sz="1400" i="1" dirty="0">
              <a:latin typeface="Helvetica Neue Light"/>
            </a:endParaRPr>
          </a:p>
        </p:txBody>
      </p:sp>
      <p:sp>
        <p:nvSpPr>
          <p:cNvPr id="11" name="Rectangle 10"/>
          <p:cNvSpPr/>
          <p:nvPr/>
        </p:nvSpPr>
        <p:spPr>
          <a:xfrm>
            <a:off x="326615" y="2932095"/>
            <a:ext cx="1629095" cy="1898661"/>
          </a:xfrm>
          <a:prstGeom prst="rect">
            <a:avLst/>
          </a:prstGeom>
        </p:spPr>
        <p:txBody>
          <a:bodyPr wrap="square">
            <a:spAutoFit/>
          </a:bodyPr>
          <a:lstStyle/>
          <a:p>
            <a:pPr defTabSz="854053">
              <a:defRPr/>
            </a:pPr>
            <a:r>
              <a:rPr lang="ru-RU" altLang="x-none" sz="1067" b="0" dirty="0">
                <a:solidFill>
                  <a:schemeClr val="dk1"/>
                </a:solidFill>
                <a:latin typeface="+mn-lt"/>
              </a:rPr>
              <a:t>Аналитическая поддержка принятия решений</a:t>
            </a:r>
          </a:p>
          <a:p>
            <a:pPr defTabSz="854053">
              <a:defRPr/>
            </a:pPr>
            <a:r>
              <a:rPr lang="ru-RU" altLang="x-none" sz="1067" b="0" dirty="0">
                <a:solidFill>
                  <a:schemeClr val="dk1"/>
                </a:solidFill>
                <a:latin typeface="+mn-lt"/>
              </a:rPr>
              <a:t>Аналитика поставщиков</a:t>
            </a:r>
          </a:p>
          <a:p>
            <a:pPr defTabSz="854053">
              <a:defRPr/>
            </a:pPr>
            <a:r>
              <a:rPr lang="ru-RU" altLang="x-none" sz="1067" b="0" dirty="0">
                <a:solidFill>
                  <a:schemeClr val="dk1"/>
                </a:solidFill>
                <a:latin typeface="+mn-lt"/>
              </a:rPr>
              <a:t>Аналитика конкурентов</a:t>
            </a:r>
          </a:p>
          <a:p>
            <a:pPr defTabSz="854053">
              <a:defRPr/>
            </a:pPr>
            <a:r>
              <a:rPr lang="ru-RU" altLang="x-none" sz="1067" b="0" dirty="0">
                <a:solidFill>
                  <a:schemeClr val="dk1"/>
                </a:solidFill>
                <a:latin typeface="+mn-lt"/>
              </a:rPr>
              <a:t>Аналитика «заместителей», поставляемых товаров и услуг</a:t>
            </a:r>
          </a:p>
        </p:txBody>
      </p:sp>
      <p:sp>
        <p:nvSpPr>
          <p:cNvPr id="13" name="Rectangle 12"/>
          <p:cNvSpPr/>
          <p:nvPr/>
        </p:nvSpPr>
        <p:spPr>
          <a:xfrm>
            <a:off x="3769431" y="2997603"/>
            <a:ext cx="1493530" cy="1734449"/>
          </a:xfrm>
          <a:prstGeom prst="rect">
            <a:avLst/>
          </a:prstGeom>
        </p:spPr>
        <p:txBody>
          <a:bodyPr wrap="square">
            <a:spAutoFit/>
          </a:bodyPr>
          <a:lstStyle/>
          <a:p>
            <a:pPr defTabSz="854053">
              <a:defRPr/>
            </a:pPr>
            <a:r>
              <a:rPr lang="ru-RU" altLang="x-none" sz="1067" b="0" dirty="0">
                <a:solidFill>
                  <a:schemeClr val="dk1"/>
                </a:solidFill>
                <a:latin typeface="+mn-lt"/>
              </a:rPr>
              <a:t>Аналитическая поддержка принятия решений</a:t>
            </a:r>
          </a:p>
          <a:p>
            <a:pPr defTabSz="854053">
              <a:defRPr/>
            </a:pPr>
            <a:r>
              <a:rPr lang="ru-RU" altLang="x-none" sz="1067" b="0" dirty="0">
                <a:solidFill>
                  <a:schemeClr val="dk1"/>
                </a:solidFill>
                <a:latin typeface="+mn-lt"/>
              </a:rPr>
              <a:t> </a:t>
            </a:r>
            <a:r>
              <a:rPr lang="ru-RU" sz="1067" b="0" dirty="0">
                <a:solidFill>
                  <a:schemeClr val="dk1"/>
                </a:solidFill>
                <a:latin typeface="+mn-lt"/>
              </a:rPr>
              <a:t>Обучение и обмен знаниями</a:t>
            </a:r>
            <a:r>
              <a:rPr lang="en-GB" sz="1067" b="0" dirty="0">
                <a:solidFill>
                  <a:schemeClr val="dk1"/>
                </a:solidFill>
                <a:latin typeface="+mn-lt"/>
              </a:rPr>
              <a:t> </a:t>
            </a:r>
            <a:endParaRPr lang="ru-RU" sz="1067" b="0" dirty="0">
              <a:solidFill>
                <a:schemeClr val="dk1"/>
              </a:solidFill>
              <a:latin typeface="+mn-lt"/>
            </a:endParaRPr>
          </a:p>
          <a:p>
            <a:pPr defTabSz="854053">
              <a:defRPr/>
            </a:pPr>
            <a:r>
              <a:rPr lang="ru-RU" sz="1067" b="0" dirty="0" err="1">
                <a:solidFill>
                  <a:schemeClr val="dk1"/>
                </a:solidFill>
                <a:latin typeface="+mn-lt"/>
              </a:rPr>
              <a:t>Рекрутинг</a:t>
            </a:r>
            <a:r>
              <a:rPr lang="ru-RU" sz="1067" b="0" dirty="0">
                <a:solidFill>
                  <a:schemeClr val="dk1"/>
                </a:solidFill>
                <a:latin typeface="+mn-lt"/>
              </a:rPr>
              <a:t> и управление талантами</a:t>
            </a:r>
            <a:r>
              <a:rPr lang="en-GB" sz="1067" b="0" dirty="0">
                <a:solidFill>
                  <a:schemeClr val="dk1"/>
                </a:solidFill>
                <a:latin typeface="+mn-lt"/>
              </a:rPr>
              <a:t> </a:t>
            </a:r>
            <a:endParaRPr lang="ru-RU" sz="1067" b="0" dirty="0">
              <a:solidFill>
                <a:schemeClr val="dk1"/>
              </a:solidFill>
              <a:latin typeface="+mn-lt"/>
            </a:endParaRPr>
          </a:p>
          <a:p>
            <a:pPr defTabSz="854053">
              <a:defRPr/>
            </a:pPr>
            <a:r>
              <a:rPr lang="ru-RU" sz="1067" b="0" dirty="0">
                <a:solidFill>
                  <a:schemeClr val="dk1"/>
                </a:solidFill>
                <a:latin typeface="+mn-lt"/>
              </a:rPr>
              <a:t>Управление поощрениями</a:t>
            </a:r>
            <a:r>
              <a:rPr lang="en-GB" sz="1067" b="0" dirty="0">
                <a:solidFill>
                  <a:schemeClr val="dk1"/>
                </a:solidFill>
                <a:latin typeface="+mn-lt"/>
              </a:rPr>
              <a:t> </a:t>
            </a:r>
            <a:endParaRPr lang="ru-RU" sz="1067" b="0" dirty="0">
              <a:solidFill>
                <a:schemeClr val="dk1"/>
              </a:solidFill>
              <a:latin typeface="+mn-lt"/>
            </a:endParaRPr>
          </a:p>
        </p:txBody>
      </p:sp>
      <p:sp>
        <p:nvSpPr>
          <p:cNvPr id="48" name="Rectangle 47"/>
          <p:cNvSpPr/>
          <p:nvPr/>
        </p:nvSpPr>
        <p:spPr>
          <a:xfrm>
            <a:off x="7034586" y="2996261"/>
            <a:ext cx="2324898" cy="2391296"/>
          </a:xfrm>
          <a:prstGeom prst="rect">
            <a:avLst/>
          </a:prstGeom>
        </p:spPr>
        <p:txBody>
          <a:bodyPr wrap="square">
            <a:spAutoFit/>
          </a:bodyPr>
          <a:lstStyle/>
          <a:p>
            <a:pPr defTabSz="854053">
              <a:defRPr/>
            </a:pPr>
            <a:r>
              <a:rPr lang="ru-RU" sz="1067" b="0" dirty="0">
                <a:solidFill>
                  <a:schemeClr val="dk1"/>
                </a:solidFill>
                <a:latin typeface="+mn-lt"/>
              </a:rPr>
              <a:t>Повышение уровня безопасности.  </a:t>
            </a:r>
            <a:r>
              <a:rPr lang="en-US" sz="1067" b="0" dirty="0">
                <a:solidFill>
                  <a:schemeClr val="dk1"/>
                </a:solidFill>
                <a:latin typeface="+mn-lt"/>
              </a:rPr>
              <a:t>C</a:t>
            </a:r>
            <a:r>
              <a:rPr lang="ru-RU" sz="1067" b="0" dirty="0" err="1">
                <a:solidFill>
                  <a:schemeClr val="dk1"/>
                </a:solidFill>
                <a:latin typeface="+mn-lt"/>
              </a:rPr>
              <a:t>нижение</a:t>
            </a:r>
            <a:r>
              <a:rPr lang="ru-RU" sz="1067" b="0" dirty="0">
                <a:solidFill>
                  <a:schemeClr val="dk1"/>
                </a:solidFill>
                <a:latin typeface="+mn-lt"/>
              </a:rPr>
              <a:t> риска искажения данных</a:t>
            </a:r>
          </a:p>
          <a:p>
            <a:pPr defTabSz="854053">
              <a:defRPr/>
            </a:pPr>
            <a:r>
              <a:rPr lang="ru-RU" sz="1067" b="0" dirty="0">
                <a:solidFill>
                  <a:schemeClr val="dk1"/>
                </a:solidFill>
                <a:latin typeface="+mn-lt"/>
              </a:rPr>
              <a:t>Выявление угроз</a:t>
            </a:r>
            <a:r>
              <a:rPr lang="en-US" sz="1067" b="0" dirty="0">
                <a:solidFill>
                  <a:schemeClr val="dk1"/>
                </a:solidFill>
                <a:latin typeface="+mn-lt"/>
              </a:rPr>
              <a:t> </a:t>
            </a:r>
            <a:r>
              <a:rPr lang="ru-RU" sz="1067" b="0" dirty="0">
                <a:solidFill>
                  <a:schemeClr val="dk1"/>
                </a:solidFill>
                <a:latin typeface="+mn-lt"/>
              </a:rPr>
              <a:t>цепочки поставок и конфиденциальной информацией. </a:t>
            </a:r>
          </a:p>
          <a:p>
            <a:pPr defTabSz="854053">
              <a:defRPr/>
            </a:pPr>
            <a:r>
              <a:rPr lang="ru-RU" altLang="x-none" sz="1067" b="0" dirty="0" err="1">
                <a:solidFill>
                  <a:schemeClr val="dk1"/>
                </a:solidFill>
                <a:latin typeface="+mn-lt"/>
              </a:rPr>
              <a:t>Кибер-защитита</a:t>
            </a:r>
            <a:r>
              <a:rPr lang="ru-RU" altLang="x-none" sz="1067" b="0" dirty="0">
                <a:solidFill>
                  <a:schemeClr val="dk1"/>
                </a:solidFill>
                <a:latin typeface="+mn-lt"/>
              </a:rPr>
              <a:t> наиболее важных сооружений и агрегатов</a:t>
            </a:r>
          </a:p>
          <a:p>
            <a:pPr defTabSz="854053">
              <a:defRPr/>
            </a:pPr>
            <a:r>
              <a:rPr lang="ru-RU" altLang="x-none" sz="1067" b="0" dirty="0">
                <a:solidFill>
                  <a:schemeClr val="dk1"/>
                </a:solidFill>
                <a:latin typeface="+mn-lt"/>
              </a:rPr>
              <a:t>Оптимизация инфраструктуры</a:t>
            </a:r>
          </a:p>
          <a:p>
            <a:pPr defTabSz="854053">
              <a:defRPr/>
            </a:pPr>
            <a:r>
              <a:rPr lang="ru-RU" altLang="x-none" sz="1067" b="0" dirty="0">
                <a:solidFill>
                  <a:schemeClr val="dk1"/>
                </a:solidFill>
                <a:latin typeface="+mn-lt"/>
              </a:rPr>
              <a:t>Предоставление «гибридных» информационно-аналитических сервисов  </a:t>
            </a:r>
            <a:endParaRPr lang="ru-RU" altLang="x-none" sz="1067" b="0" dirty="0" smtClean="0">
              <a:solidFill>
                <a:schemeClr val="dk1"/>
              </a:solidFill>
              <a:latin typeface="+mn-lt"/>
            </a:endParaRPr>
          </a:p>
          <a:p>
            <a:pPr defTabSz="854053">
              <a:defRPr/>
            </a:pPr>
            <a:r>
              <a:rPr lang="ru-RU" altLang="x-none" sz="1067" b="0" dirty="0" smtClean="0">
                <a:solidFill>
                  <a:schemeClr val="dk1"/>
                </a:solidFill>
                <a:latin typeface="+mn-lt"/>
              </a:rPr>
              <a:t>Единый центр мониторинга</a:t>
            </a:r>
          </a:p>
          <a:p>
            <a:pPr algn="ctr" defTabSz="854053">
              <a:defRPr/>
            </a:pPr>
            <a:endParaRPr lang="en-US" altLang="x-none" sz="1067" dirty="0">
              <a:solidFill>
                <a:schemeClr val="dk1"/>
              </a:solidFill>
              <a:latin typeface="+mn-lt"/>
            </a:endParaRPr>
          </a:p>
        </p:txBody>
      </p:sp>
      <p:sp>
        <p:nvSpPr>
          <p:cNvPr id="17" name="Rectangle 16"/>
          <p:cNvSpPr/>
          <p:nvPr/>
        </p:nvSpPr>
        <p:spPr>
          <a:xfrm>
            <a:off x="2007597" y="3025163"/>
            <a:ext cx="1673639" cy="2062872"/>
          </a:xfrm>
          <a:prstGeom prst="rect">
            <a:avLst/>
          </a:prstGeom>
        </p:spPr>
        <p:txBody>
          <a:bodyPr wrap="square">
            <a:spAutoFit/>
          </a:bodyPr>
          <a:lstStyle/>
          <a:p>
            <a:pPr defTabSz="854053">
              <a:defRPr/>
            </a:pPr>
            <a:r>
              <a:rPr lang="ru-RU" altLang="x-none" sz="1067" b="0" dirty="0">
                <a:solidFill>
                  <a:schemeClr val="dk1"/>
                </a:solidFill>
                <a:latin typeface="+mn-lt"/>
              </a:rPr>
              <a:t>Прогнозный мониторинг «здоровья» крупных капитальных проектов.</a:t>
            </a:r>
          </a:p>
          <a:p>
            <a:pPr defTabSz="854053">
              <a:defRPr/>
            </a:pPr>
            <a:r>
              <a:rPr lang="ru-RU" altLang="x-none" sz="1067" b="0" dirty="0">
                <a:solidFill>
                  <a:schemeClr val="dk1"/>
                </a:solidFill>
                <a:latin typeface="+mn-lt"/>
              </a:rPr>
              <a:t>Аналитика для разумного управления графиком выполнения крупных программ капитального строительства и </a:t>
            </a:r>
            <a:r>
              <a:rPr lang="ru-RU" altLang="x-none" sz="1067" b="0" dirty="0" smtClean="0">
                <a:solidFill>
                  <a:schemeClr val="dk1"/>
                </a:solidFill>
                <a:latin typeface="+mn-lt"/>
              </a:rPr>
              <a:t>реконструкции</a:t>
            </a:r>
          </a:p>
          <a:p>
            <a:pPr defTabSz="854053">
              <a:defRPr/>
            </a:pPr>
            <a:r>
              <a:rPr lang="ru-RU" sz="1067" b="0" dirty="0" smtClean="0">
                <a:solidFill>
                  <a:schemeClr val="dk1"/>
                </a:solidFill>
                <a:latin typeface="+mn-lt"/>
              </a:rPr>
              <a:t>Центр управления</a:t>
            </a:r>
            <a:endParaRPr lang="ru-RU" sz="1067" b="0" dirty="0">
              <a:solidFill>
                <a:schemeClr val="dk1"/>
              </a:solidFill>
              <a:latin typeface="+mn-lt"/>
            </a:endParaRPr>
          </a:p>
        </p:txBody>
      </p:sp>
      <p:pic>
        <p:nvPicPr>
          <p:cNvPr id="4" name="Picture 3"/>
          <p:cNvPicPr>
            <a:picLocks noChangeAspect="1"/>
          </p:cNvPicPr>
          <p:nvPr/>
        </p:nvPicPr>
        <p:blipFill>
          <a:blip r:embed="rId4"/>
          <a:stretch>
            <a:fillRect/>
          </a:stretch>
        </p:blipFill>
        <p:spPr>
          <a:xfrm>
            <a:off x="2213106" y="5780082"/>
            <a:ext cx="653643" cy="329242"/>
          </a:xfrm>
          <a:prstGeom prst="rect">
            <a:avLst/>
          </a:prstGeom>
        </p:spPr>
      </p:pic>
      <p:pic>
        <p:nvPicPr>
          <p:cNvPr id="25" name="Picture 24"/>
          <p:cNvPicPr>
            <a:picLocks noChangeAspect="1"/>
          </p:cNvPicPr>
          <p:nvPr/>
        </p:nvPicPr>
        <p:blipFill>
          <a:blip r:embed="rId5"/>
          <a:stretch>
            <a:fillRect/>
          </a:stretch>
        </p:blipFill>
        <p:spPr>
          <a:xfrm>
            <a:off x="5586349" y="5709636"/>
            <a:ext cx="1015376" cy="375689"/>
          </a:xfrm>
          <a:prstGeom prst="rect">
            <a:avLst/>
          </a:prstGeom>
        </p:spPr>
      </p:pic>
      <p:pic>
        <p:nvPicPr>
          <p:cNvPr id="26" name="Picture 25"/>
          <p:cNvPicPr>
            <a:picLocks noChangeAspect="1"/>
          </p:cNvPicPr>
          <p:nvPr/>
        </p:nvPicPr>
        <p:blipFill>
          <a:blip r:embed="rId6"/>
          <a:stretch>
            <a:fillRect/>
          </a:stretch>
        </p:blipFill>
        <p:spPr>
          <a:xfrm>
            <a:off x="5442713" y="2176608"/>
            <a:ext cx="1351488" cy="804997"/>
          </a:xfrm>
          <a:prstGeom prst="rect">
            <a:avLst/>
          </a:prstGeom>
        </p:spPr>
      </p:pic>
      <p:sp>
        <p:nvSpPr>
          <p:cNvPr id="27" name="Rectangle 26"/>
          <p:cNvSpPr/>
          <p:nvPr/>
        </p:nvSpPr>
        <p:spPr>
          <a:xfrm>
            <a:off x="5253801" y="3068708"/>
            <a:ext cx="1605776" cy="2391296"/>
          </a:xfrm>
          <a:prstGeom prst="rect">
            <a:avLst/>
          </a:prstGeom>
        </p:spPr>
        <p:txBody>
          <a:bodyPr wrap="square">
            <a:spAutoFit/>
          </a:bodyPr>
          <a:lstStyle/>
          <a:p>
            <a:pPr defTabSz="854053">
              <a:defRPr/>
            </a:pPr>
            <a:r>
              <a:rPr lang="ru-RU" sz="1067" b="0" dirty="0">
                <a:solidFill>
                  <a:schemeClr val="dk1"/>
                </a:solidFill>
                <a:latin typeface="+mn-lt"/>
              </a:rPr>
              <a:t>Сокращение квалифицированного персонала при росте многообразия задач ставит на приоритетное место вопросы передачи знаний. </a:t>
            </a:r>
            <a:r>
              <a:rPr lang="en-US" sz="1067" b="0" dirty="0">
                <a:solidFill>
                  <a:schemeClr val="dk1"/>
                </a:solidFill>
                <a:latin typeface="+mn-lt"/>
              </a:rPr>
              <a:t>IBM </a:t>
            </a:r>
            <a:r>
              <a:rPr lang="ru-RU" sz="1067" b="0" dirty="0">
                <a:solidFill>
                  <a:schemeClr val="dk1"/>
                </a:solidFill>
                <a:latin typeface="+mn-lt"/>
              </a:rPr>
              <a:t>помогает решить эту задачу, предоставляя почти мгновенный доступ к знаниям, скрытым в документальных архивах  </a:t>
            </a:r>
          </a:p>
        </p:txBody>
      </p:sp>
      <p:pic>
        <p:nvPicPr>
          <p:cNvPr id="28" name="Picture 1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9760" y="1999926"/>
            <a:ext cx="1286040" cy="785439"/>
          </a:xfrm>
          <a:prstGeom prst="rect">
            <a:avLst/>
          </a:prstGeom>
          <a:noFill/>
          <a:ln>
            <a:noFill/>
          </a:ln>
          <a:effectLst>
            <a:outerShdw blurRad="50800" dist="63500" dir="2700000" algn="ctr" rotWithShape="0">
              <a:schemeClr val="tx2">
                <a:alpha val="4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8"/>
          <a:stretch>
            <a:fillRect/>
          </a:stretch>
        </p:blipFill>
        <p:spPr>
          <a:xfrm>
            <a:off x="2314903" y="2082057"/>
            <a:ext cx="1029677" cy="802100"/>
          </a:xfrm>
          <a:prstGeom prst="rect">
            <a:avLst/>
          </a:prstGeom>
        </p:spPr>
      </p:pic>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5027" y="2081703"/>
            <a:ext cx="1092784" cy="929812"/>
          </a:xfrm>
          <a:prstGeom prst="rect">
            <a:avLst/>
          </a:prstGeom>
        </p:spPr>
      </p:pic>
      <p:pic>
        <p:nvPicPr>
          <p:cNvPr id="2050" name="Picture 2" descr="Pcy;&amp;ocy;&amp;khcy;&amp;ocy;&amp;zhcy;&amp;iecy;&amp;iec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70956" y="5616074"/>
            <a:ext cx="535333" cy="5353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314903" y="5373970"/>
            <a:ext cx="867404" cy="370815"/>
          </a:xfrm>
          <a:prstGeom prst="rect">
            <a:avLst/>
          </a:prstGeom>
        </p:spPr>
      </p:pic>
      <p:pic>
        <p:nvPicPr>
          <p:cNvPr id="34" name="Picture 33"/>
          <p:cNvPicPr>
            <a:picLocks noChangeAspect="1"/>
          </p:cNvPicPr>
          <p:nvPr/>
        </p:nvPicPr>
        <p:blipFill>
          <a:blip r:embed="rId5"/>
          <a:stretch>
            <a:fillRect/>
          </a:stretch>
        </p:blipFill>
        <p:spPr>
          <a:xfrm>
            <a:off x="3940703" y="5656940"/>
            <a:ext cx="1015376" cy="375689"/>
          </a:xfrm>
          <a:prstGeom prst="rect">
            <a:avLst/>
          </a:prstGeom>
        </p:spPr>
      </p:pic>
      <p:pic>
        <p:nvPicPr>
          <p:cNvPr id="10" name="Picture 9"/>
          <p:cNvPicPr>
            <a:picLocks noChangeAspect="1"/>
          </p:cNvPicPr>
          <p:nvPr/>
        </p:nvPicPr>
        <p:blipFill>
          <a:blip r:embed="rId12"/>
          <a:stretch>
            <a:fillRect/>
          </a:stretch>
        </p:blipFill>
        <p:spPr>
          <a:xfrm>
            <a:off x="3908268" y="2153411"/>
            <a:ext cx="1135523" cy="755885"/>
          </a:xfrm>
          <a:prstGeom prst="rect">
            <a:avLst/>
          </a:prstGeom>
        </p:spPr>
      </p:pic>
      <p:sp>
        <p:nvSpPr>
          <p:cNvPr id="29" name="Rectangle 28">
            <a:extLst>
              <a:ext uri="{FF2B5EF4-FFF2-40B4-BE49-F238E27FC236}">
                <a16:creationId xmlns="" xmlns:a16="http://schemas.microsoft.com/office/drawing/2014/main" id="{425754BE-3260-44CC-AE5F-9970D71157FF}"/>
              </a:ext>
            </a:extLst>
          </p:cNvPr>
          <p:cNvSpPr/>
          <p:nvPr/>
        </p:nvSpPr>
        <p:spPr bwMode="auto">
          <a:xfrm>
            <a:off x="9553983" y="1155198"/>
            <a:ext cx="2332845" cy="5077813"/>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3" name="Rectangle 2"/>
          <p:cNvSpPr/>
          <p:nvPr/>
        </p:nvSpPr>
        <p:spPr>
          <a:xfrm>
            <a:off x="9762476" y="1233600"/>
            <a:ext cx="1835278" cy="523220"/>
          </a:xfrm>
          <a:prstGeom prst="rect">
            <a:avLst/>
          </a:prstGeom>
        </p:spPr>
        <p:txBody>
          <a:bodyPr wrap="square">
            <a:spAutoFit/>
          </a:bodyPr>
          <a:lstStyle/>
          <a:p>
            <a:pPr algn="ctr" defTabSz="455602">
              <a:buClr>
                <a:srgbClr val="000000"/>
              </a:buClr>
              <a:buSzPct val="100000"/>
              <a:defRPr/>
            </a:pPr>
            <a:r>
              <a:rPr lang="ru-RU" altLang="en-US" sz="1400" i="1" dirty="0" smtClean="0">
                <a:latin typeface="Helvetica Neue Light"/>
              </a:rPr>
              <a:t>Корпоративное </a:t>
            </a:r>
          </a:p>
          <a:p>
            <a:pPr algn="ctr" defTabSz="455602">
              <a:buClr>
                <a:srgbClr val="000000"/>
              </a:buClr>
              <a:buSzPct val="100000"/>
              <a:defRPr/>
            </a:pPr>
            <a:r>
              <a:rPr lang="ru-RU" altLang="en-US" sz="1400" i="1" dirty="0">
                <a:latin typeface="Helvetica Neue Light"/>
              </a:rPr>
              <a:t>у</a:t>
            </a:r>
            <a:r>
              <a:rPr lang="ru-RU" altLang="en-US" sz="1400" i="1" dirty="0" smtClean="0">
                <a:latin typeface="Helvetica Neue Light"/>
              </a:rPr>
              <a:t>правление</a:t>
            </a:r>
            <a:endParaRPr lang="en-GB" altLang="en-US" sz="1400" i="1" dirty="0">
              <a:latin typeface="Helvetica Neue Light"/>
            </a:endParaRPr>
          </a:p>
        </p:txBody>
      </p:sp>
      <p:pic>
        <p:nvPicPr>
          <p:cNvPr id="9" name="Picture 8"/>
          <p:cNvPicPr>
            <a:picLocks noChangeAspect="1"/>
          </p:cNvPicPr>
          <p:nvPr/>
        </p:nvPicPr>
        <p:blipFill>
          <a:blip r:embed="rId13"/>
          <a:stretch>
            <a:fillRect/>
          </a:stretch>
        </p:blipFill>
        <p:spPr>
          <a:xfrm>
            <a:off x="10150545" y="2021229"/>
            <a:ext cx="1014912" cy="737147"/>
          </a:xfrm>
          <a:prstGeom prst="rect">
            <a:avLst/>
          </a:prstGeom>
        </p:spPr>
      </p:pic>
      <p:sp>
        <p:nvSpPr>
          <p:cNvPr id="33" name="Rectangle 32"/>
          <p:cNvSpPr/>
          <p:nvPr/>
        </p:nvSpPr>
        <p:spPr>
          <a:xfrm>
            <a:off x="9563952" y="2965307"/>
            <a:ext cx="2300067" cy="1077603"/>
          </a:xfrm>
          <a:prstGeom prst="rect">
            <a:avLst/>
          </a:prstGeom>
        </p:spPr>
        <p:txBody>
          <a:bodyPr wrap="square">
            <a:spAutoFit/>
          </a:bodyPr>
          <a:lstStyle/>
          <a:p>
            <a:pPr defTabSz="854053">
              <a:defRPr/>
            </a:pPr>
            <a:r>
              <a:rPr lang="ru-RU" sz="1067" b="0" dirty="0" smtClean="0">
                <a:solidFill>
                  <a:schemeClr val="dk1"/>
                </a:solidFill>
                <a:latin typeface="+mn-lt"/>
              </a:rPr>
              <a:t>Панель показателей корпорации  с разделом прогнозной аналитики и финансовых рисков</a:t>
            </a:r>
          </a:p>
          <a:p>
            <a:pPr defTabSz="854053">
              <a:defRPr/>
            </a:pPr>
            <a:r>
              <a:rPr lang="ru-RU" altLang="x-none" sz="1067" b="0" dirty="0" smtClean="0">
                <a:solidFill>
                  <a:schemeClr val="dk1"/>
                </a:solidFill>
                <a:latin typeface="+mn-lt"/>
              </a:rPr>
              <a:t>Интегрированное планирование </a:t>
            </a:r>
          </a:p>
          <a:p>
            <a:pPr defTabSz="854053">
              <a:defRPr/>
            </a:pPr>
            <a:r>
              <a:rPr lang="ru-RU" altLang="x-none" sz="1067" b="0" dirty="0" smtClean="0">
                <a:solidFill>
                  <a:schemeClr val="dk1"/>
                </a:solidFill>
                <a:latin typeface="+mn-lt"/>
              </a:rPr>
              <a:t>Внедрение </a:t>
            </a:r>
            <a:r>
              <a:rPr lang="en-US" altLang="x-none" sz="1067" b="0" dirty="0" smtClean="0">
                <a:solidFill>
                  <a:schemeClr val="dk1"/>
                </a:solidFill>
                <a:latin typeface="+mn-lt"/>
              </a:rPr>
              <a:t>ERP </a:t>
            </a:r>
            <a:r>
              <a:rPr lang="ru-RU" altLang="x-none" sz="1067" b="0" dirty="0" smtClean="0">
                <a:solidFill>
                  <a:schemeClr val="dk1"/>
                </a:solidFill>
                <a:latin typeface="+mn-lt"/>
              </a:rPr>
              <a:t>систем</a:t>
            </a:r>
          </a:p>
          <a:p>
            <a:pPr algn="ctr" defTabSz="854053">
              <a:defRPr/>
            </a:pPr>
            <a:endParaRPr lang="en-US" altLang="x-none" sz="1067" dirty="0">
              <a:solidFill>
                <a:schemeClr val="dk1"/>
              </a:solidFill>
              <a:latin typeface="+mn-lt"/>
            </a:endParaRPr>
          </a:p>
        </p:txBody>
      </p:sp>
      <p:pic>
        <p:nvPicPr>
          <p:cNvPr id="35" name="Picture 34"/>
          <p:cNvPicPr>
            <a:picLocks noChangeAspect="1"/>
          </p:cNvPicPr>
          <p:nvPr/>
        </p:nvPicPr>
        <p:blipFill>
          <a:blip r:embed="rId4"/>
          <a:stretch>
            <a:fillRect/>
          </a:stretch>
        </p:blipFill>
        <p:spPr>
          <a:xfrm>
            <a:off x="733089" y="5744785"/>
            <a:ext cx="653643" cy="329242"/>
          </a:xfrm>
          <a:prstGeom prst="rect">
            <a:avLst/>
          </a:prstGeom>
        </p:spPr>
      </p:pic>
      <p:pic>
        <p:nvPicPr>
          <p:cNvPr id="36" name="Picture 2" descr="Kcy;&amp;acy;&amp;rcy;&amp;tcy;&amp;icy;&amp;ncy;&amp;kcy;&amp;ic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960" y="5556476"/>
            <a:ext cx="1102309" cy="57661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1256860" y="6415453"/>
            <a:ext cx="412292" cy="338554"/>
          </a:xfrm>
          <a:prstGeom prst="rect">
            <a:avLst/>
          </a:prstGeom>
          <a:noFill/>
        </p:spPr>
        <p:txBody>
          <a:bodyPr wrap="none" rtlCol="0">
            <a:spAutoFit/>
          </a:bodyPr>
          <a:lstStyle/>
          <a:p>
            <a:r>
              <a:rPr lang="ru-RU" sz="1600" b="0" dirty="0" smtClean="0"/>
              <a:t>10</a:t>
            </a:r>
            <a:endParaRPr lang="en-US" sz="1600" b="0" dirty="0"/>
          </a:p>
        </p:txBody>
      </p:sp>
    </p:spTree>
    <p:extLst>
      <p:ext uri="{BB962C8B-B14F-4D97-AF65-F5344CB8AC3E}">
        <p14:creationId xmlns:p14="http://schemas.microsoft.com/office/powerpoint/2010/main" val="20793558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252085" y="13305"/>
            <a:ext cx="12054638" cy="948267"/>
          </a:xfrm>
        </p:spPr>
        <p:txBody>
          <a:bodyPr>
            <a:noAutofit/>
          </a:bodyPr>
          <a:lstStyle/>
          <a:p>
            <a:r>
              <a:rPr lang="ru-RU" sz="2400" dirty="0">
                <a:latin typeface="Helvetica Neue"/>
                <a:cs typeface="Arial"/>
              </a:rPr>
              <a:t>Области оценки результатов </a:t>
            </a:r>
            <a:r>
              <a:rPr lang="ru-RU" sz="2400" dirty="0" smtClean="0">
                <a:latin typeface="Helvetica Neue"/>
                <a:cs typeface="Arial"/>
              </a:rPr>
              <a:t>проектов </a:t>
            </a:r>
            <a:r>
              <a:rPr lang="en-US" sz="2400" dirty="0" smtClean="0">
                <a:latin typeface="Helvetica Neue"/>
                <a:cs typeface="Arial"/>
              </a:rPr>
              <a:t>IBM </a:t>
            </a:r>
            <a:r>
              <a:rPr lang="ru-RU" sz="2400" dirty="0" smtClean="0">
                <a:latin typeface="Helvetica Neue"/>
                <a:cs typeface="Arial"/>
              </a:rPr>
              <a:t>Цифровой Трансформации</a:t>
            </a:r>
            <a:r>
              <a:rPr lang="en-US" sz="2400" dirty="0" smtClean="0">
                <a:latin typeface="Helvetica Neue"/>
                <a:cs typeface="Arial"/>
              </a:rPr>
              <a:t> </a:t>
            </a:r>
            <a:r>
              <a:rPr lang="ru-RU" sz="2400" dirty="0" smtClean="0">
                <a:latin typeface="Helvetica Neue"/>
                <a:cs typeface="Arial"/>
              </a:rPr>
              <a:t>в </a:t>
            </a:r>
            <a:r>
              <a:rPr lang="ru-RU" sz="2400" dirty="0">
                <a:latin typeface="Helvetica Neue"/>
                <a:cs typeface="Arial"/>
              </a:rPr>
              <a:t>нефтегазовой индустрии</a:t>
            </a:r>
            <a:endParaRPr lang="pl-PL" sz="2400" dirty="0">
              <a:latin typeface="Helvetica Neue"/>
              <a:cs typeface="Arial"/>
            </a:endParaRPr>
          </a:p>
        </p:txBody>
      </p:sp>
      <p:sp>
        <p:nvSpPr>
          <p:cNvPr id="3" name="Prostokąt: zaokrąglone rogi 2"/>
          <p:cNvSpPr/>
          <p:nvPr/>
        </p:nvSpPr>
        <p:spPr bwMode="auto">
          <a:xfrm>
            <a:off x="403875" y="1303940"/>
            <a:ext cx="3420000" cy="1440000"/>
          </a:xfrm>
          <a:prstGeom prst="roundRect">
            <a:avLst>
              <a:gd name="adj" fmla="val 9718"/>
            </a:avLst>
          </a:prstGeom>
          <a:noFill/>
          <a:ln w="19050">
            <a:solidFill>
              <a:srgbClr val="7889FB"/>
            </a:solidFill>
            <a:prstDash val="dash"/>
          </a:ln>
          <a:effectLst/>
          <a:extLst/>
        </p:spPr>
        <p:txBody>
          <a:bodyPr vert="horz" wrap="square" lIns="91440" tIns="45720" rIns="91440" bIns="45720" numCol="1" rtlCol="0" anchor="ctr" anchorCtr="0" compatLnSpc="1">
            <a:prstTxWarp prst="textNoShape">
              <a:avLst/>
            </a:prstTxWarp>
            <a:noAutofit/>
          </a:bodyPr>
          <a:lstStyle/>
          <a:p>
            <a:pPr algn="ctr">
              <a:spcBef>
                <a:spcPts val="800"/>
              </a:spcBef>
              <a:buSzPct val="90000"/>
              <a:defRPr/>
            </a:pPr>
            <a:r>
              <a:rPr lang="ru-RU" altLang="ru-RU" sz="2133" b="0" dirty="0">
                <a:solidFill>
                  <a:srgbClr val="0070C0"/>
                </a:solidFill>
                <a:latin typeface="Arial"/>
                <a:cs typeface="Arial"/>
              </a:rPr>
              <a:t>Снижение затрат</a:t>
            </a:r>
          </a:p>
        </p:txBody>
      </p:sp>
      <p:sp>
        <p:nvSpPr>
          <p:cNvPr id="6" name="Prostokąt: zaokrąglone rogi 5"/>
          <p:cNvSpPr/>
          <p:nvPr/>
        </p:nvSpPr>
        <p:spPr bwMode="auto">
          <a:xfrm>
            <a:off x="4386000" y="1303940"/>
            <a:ext cx="3420000" cy="1440000"/>
          </a:xfrm>
          <a:prstGeom prst="roundRect">
            <a:avLst>
              <a:gd name="adj" fmla="val 9718"/>
            </a:avLst>
          </a:prstGeom>
          <a:noFill/>
          <a:ln w="19050">
            <a:solidFill>
              <a:srgbClr val="7889FB"/>
            </a:solidFill>
            <a:prstDash val="dash"/>
          </a:ln>
          <a:effectLst/>
          <a:extLst/>
        </p:spPr>
        <p:txBody>
          <a:bodyPr vert="horz" wrap="square" lIns="91440" tIns="45720" rIns="91440" bIns="45720" numCol="1" rtlCol="0" anchor="ctr" anchorCtr="0" compatLnSpc="1">
            <a:prstTxWarp prst="textNoShape">
              <a:avLst/>
            </a:prstTxWarp>
            <a:noAutofit/>
          </a:bodyPr>
          <a:lstStyle/>
          <a:p>
            <a:pPr algn="ctr">
              <a:spcBef>
                <a:spcPts val="800"/>
              </a:spcBef>
              <a:buSzPct val="90000"/>
              <a:defRPr/>
            </a:pPr>
            <a:r>
              <a:rPr lang="ru-RU" altLang="ru-RU" sz="2133" b="0" dirty="0">
                <a:solidFill>
                  <a:srgbClr val="0070C0"/>
                </a:solidFill>
                <a:latin typeface="Arial"/>
                <a:cs typeface="Arial"/>
              </a:rPr>
              <a:t>Повышение эффективности работ</a:t>
            </a:r>
          </a:p>
        </p:txBody>
      </p:sp>
      <p:sp>
        <p:nvSpPr>
          <p:cNvPr id="7" name="Prostokąt: zaokrąglone rogi 6"/>
          <p:cNvSpPr/>
          <p:nvPr/>
        </p:nvSpPr>
        <p:spPr bwMode="auto">
          <a:xfrm>
            <a:off x="8368125" y="1303940"/>
            <a:ext cx="3420000" cy="1440000"/>
          </a:xfrm>
          <a:prstGeom prst="roundRect">
            <a:avLst>
              <a:gd name="adj" fmla="val 9718"/>
            </a:avLst>
          </a:prstGeom>
          <a:noFill/>
          <a:ln w="19050">
            <a:solidFill>
              <a:srgbClr val="7889FB"/>
            </a:solidFill>
            <a:prstDash val="dash"/>
          </a:ln>
          <a:effectLst/>
          <a:extLst/>
        </p:spPr>
        <p:txBody>
          <a:bodyPr vert="horz" wrap="square" lIns="91440" tIns="45720" rIns="91440" bIns="45720" numCol="1" rtlCol="0" anchor="ctr" anchorCtr="0" compatLnSpc="1">
            <a:prstTxWarp prst="textNoShape">
              <a:avLst/>
            </a:prstTxWarp>
            <a:noAutofit/>
          </a:bodyPr>
          <a:lstStyle/>
          <a:p>
            <a:pPr algn="ctr">
              <a:spcBef>
                <a:spcPts val="800"/>
              </a:spcBef>
              <a:buSzPct val="90000"/>
              <a:defRPr/>
            </a:pPr>
            <a:r>
              <a:rPr lang="ru-RU" altLang="ru-RU" sz="2133" b="0" dirty="0">
                <a:solidFill>
                  <a:srgbClr val="0070C0"/>
                </a:solidFill>
                <a:latin typeface="Arial"/>
                <a:cs typeface="Arial"/>
              </a:rPr>
              <a:t>Повышение надежности оборудования</a:t>
            </a:r>
            <a:endParaRPr lang="en-US" altLang="ru-RU" sz="2133" b="0" dirty="0">
              <a:solidFill>
                <a:srgbClr val="0070C0"/>
              </a:solidFill>
              <a:latin typeface="Arial"/>
              <a:cs typeface="Arial"/>
            </a:endParaRPr>
          </a:p>
        </p:txBody>
      </p:sp>
      <p:sp>
        <p:nvSpPr>
          <p:cNvPr id="8" name="Prostokąt: zaokrąglone rogi 7"/>
          <p:cNvSpPr/>
          <p:nvPr/>
        </p:nvSpPr>
        <p:spPr bwMode="auto">
          <a:xfrm>
            <a:off x="403875" y="2948889"/>
            <a:ext cx="3420000" cy="1440000"/>
          </a:xfrm>
          <a:prstGeom prst="roundRect">
            <a:avLst>
              <a:gd name="adj" fmla="val 9718"/>
            </a:avLst>
          </a:prstGeom>
          <a:noFill/>
          <a:ln w="19050">
            <a:solidFill>
              <a:srgbClr val="7889FB"/>
            </a:solidFill>
            <a:prstDash val="dash"/>
          </a:ln>
          <a:effectLst/>
          <a:extLst/>
        </p:spPr>
        <p:txBody>
          <a:bodyPr vert="horz" wrap="square" lIns="91440" tIns="45720" rIns="91440" bIns="45720" numCol="1" rtlCol="0" anchor="ctr" anchorCtr="0" compatLnSpc="1">
            <a:prstTxWarp prst="textNoShape">
              <a:avLst/>
            </a:prstTxWarp>
            <a:noAutofit/>
          </a:bodyPr>
          <a:lstStyle/>
          <a:p>
            <a:pPr algn="ctr">
              <a:spcBef>
                <a:spcPts val="800"/>
              </a:spcBef>
              <a:buSzPct val="90000"/>
              <a:defRPr/>
            </a:pPr>
            <a:r>
              <a:rPr lang="ru-RU" sz="2133" b="0" dirty="0">
                <a:solidFill>
                  <a:srgbClr val="0070C0"/>
                </a:solidFill>
                <a:latin typeface="Arial"/>
                <a:cs typeface="Arial"/>
              </a:rPr>
              <a:t>Повышение коэффициента извлечения нефти (</a:t>
            </a:r>
            <a:r>
              <a:rPr lang="en-US" sz="2133" b="0" dirty="0">
                <a:solidFill>
                  <a:srgbClr val="0070C0"/>
                </a:solidFill>
                <a:latin typeface="Arial"/>
                <a:cs typeface="Arial"/>
              </a:rPr>
              <a:t>RF) </a:t>
            </a:r>
          </a:p>
        </p:txBody>
      </p:sp>
      <p:sp>
        <p:nvSpPr>
          <p:cNvPr id="9" name="Prostokąt: zaokrąglone rogi 8"/>
          <p:cNvSpPr/>
          <p:nvPr/>
        </p:nvSpPr>
        <p:spPr bwMode="auto">
          <a:xfrm>
            <a:off x="4386000" y="2948889"/>
            <a:ext cx="3420000" cy="1440000"/>
          </a:xfrm>
          <a:prstGeom prst="roundRect">
            <a:avLst>
              <a:gd name="adj" fmla="val 9718"/>
            </a:avLst>
          </a:prstGeom>
          <a:noFill/>
          <a:ln w="19050">
            <a:solidFill>
              <a:srgbClr val="7889FB"/>
            </a:solidFill>
            <a:prstDash val="dash"/>
          </a:ln>
          <a:effectLst/>
          <a:extLst/>
        </p:spPr>
        <p:txBody>
          <a:bodyPr vert="horz" wrap="square" lIns="91440" tIns="45720" rIns="91440" bIns="45720" numCol="1" rtlCol="0" anchor="ctr" anchorCtr="0" compatLnSpc="1">
            <a:prstTxWarp prst="textNoShape">
              <a:avLst/>
            </a:prstTxWarp>
            <a:noAutofit/>
          </a:bodyPr>
          <a:lstStyle/>
          <a:p>
            <a:pPr algn="ctr">
              <a:spcBef>
                <a:spcPts val="800"/>
              </a:spcBef>
              <a:buSzPct val="90000"/>
              <a:defRPr/>
            </a:pPr>
            <a:r>
              <a:rPr lang="ru-RU" sz="2133" b="0" dirty="0">
                <a:solidFill>
                  <a:srgbClr val="0070C0"/>
                </a:solidFill>
                <a:latin typeface="Arial"/>
                <a:cs typeface="Arial"/>
              </a:rPr>
              <a:t>Повышение чистой приведенной стоимости извлекаемых углеводородов (</a:t>
            </a:r>
            <a:r>
              <a:rPr lang="en-US" sz="2133" b="0" dirty="0">
                <a:solidFill>
                  <a:srgbClr val="0070C0"/>
                </a:solidFill>
                <a:latin typeface="Arial"/>
                <a:cs typeface="Arial"/>
              </a:rPr>
              <a:t>NPV) </a:t>
            </a:r>
            <a:endParaRPr lang="ru-RU" sz="2133" b="0" dirty="0">
              <a:solidFill>
                <a:srgbClr val="0070C0"/>
              </a:solidFill>
              <a:latin typeface="Arial"/>
              <a:cs typeface="Arial"/>
            </a:endParaRPr>
          </a:p>
        </p:txBody>
      </p:sp>
      <p:sp>
        <p:nvSpPr>
          <p:cNvPr id="10" name="Prostokąt: zaokrąglone rogi 9"/>
          <p:cNvSpPr/>
          <p:nvPr/>
        </p:nvSpPr>
        <p:spPr bwMode="auto">
          <a:xfrm>
            <a:off x="8368125" y="2948889"/>
            <a:ext cx="3420000" cy="1440000"/>
          </a:xfrm>
          <a:prstGeom prst="roundRect">
            <a:avLst>
              <a:gd name="adj" fmla="val 9718"/>
            </a:avLst>
          </a:prstGeom>
          <a:noFill/>
          <a:ln w="19050">
            <a:solidFill>
              <a:srgbClr val="7889FB"/>
            </a:solidFill>
            <a:prstDash val="dash"/>
          </a:ln>
          <a:effectLst/>
          <a:extLst/>
        </p:spPr>
        <p:txBody>
          <a:bodyPr vert="horz" wrap="square" lIns="91440" tIns="45720" rIns="91440" bIns="45720" numCol="1" rtlCol="0" anchor="ctr" anchorCtr="0" compatLnSpc="1">
            <a:prstTxWarp prst="textNoShape">
              <a:avLst/>
            </a:prstTxWarp>
            <a:noAutofit/>
          </a:bodyPr>
          <a:lstStyle/>
          <a:p>
            <a:pPr algn="ctr">
              <a:spcBef>
                <a:spcPts val="800"/>
              </a:spcBef>
              <a:buSzPct val="90000"/>
              <a:defRPr/>
            </a:pPr>
            <a:r>
              <a:rPr lang="ru-RU" sz="2133" b="0" dirty="0">
                <a:solidFill>
                  <a:srgbClr val="0070C0"/>
                </a:solidFill>
                <a:latin typeface="Arial"/>
                <a:cs typeface="Arial"/>
              </a:rPr>
              <a:t>Укрепление позиций на рынке  </a:t>
            </a:r>
          </a:p>
        </p:txBody>
      </p:sp>
      <p:sp>
        <p:nvSpPr>
          <p:cNvPr id="11" name="Prostokąt: zaokrąglone rogi 10"/>
          <p:cNvSpPr/>
          <p:nvPr/>
        </p:nvSpPr>
        <p:spPr bwMode="auto">
          <a:xfrm>
            <a:off x="403875" y="4593837"/>
            <a:ext cx="3420000" cy="1440000"/>
          </a:xfrm>
          <a:prstGeom prst="roundRect">
            <a:avLst>
              <a:gd name="adj" fmla="val 9718"/>
            </a:avLst>
          </a:prstGeom>
          <a:noFill/>
          <a:ln w="19050">
            <a:solidFill>
              <a:srgbClr val="7889FB"/>
            </a:solidFill>
            <a:prstDash val="dash"/>
          </a:ln>
          <a:effectLst/>
          <a:extLst/>
        </p:spPr>
        <p:txBody>
          <a:bodyPr vert="horz" wrap="square" lIns="91440" tIns="45720" rIns="91440" bIns="45720" numCol="1" rtlCol="0" anchor="ctr" anchorCtr="0" compatLnSpc="1">
            <a:prstTxWarp prst="textNoShape">
              <a:avLst/>
            </a:prstTxWarp>
            <a:noAutofit/>
          </a:bodyPr>
          <a:lstStyle/>
          <a:p>
            <a:pPr algn="ctr">
              <a:spcBef>
                <a:spcPts val="800"/>
              </a:spcBef>
              <a:buSzPct val="90000"/>
              <a:defRPr/>
            </a:pPr>
            <a:r>
              <a:rPr lang="ru-RU" altLang="ru-RU" sz="1867" dirty="0">
                <a:solidFill>
                  <a:srgbClr val="0070C0"/>
                </a:solidFill>
                <a:latin typeface="Arial"/>
                <a:cs typeface="Arial"/>
              </a:rPr>
              <a:t>Раскрытие творческих возможности сотрудник</a:t>
            </a:r>
            <a:r>
              <a:rPr lang="ru-RU" altLang="ru-RU" sz="2133" dirty="0">
                <a:solidFill>
                  <a:srgbClr val="0070C0"/>
                </a:solidFill>
                <a:latin typeface="Arial"/>
                <a:cs typeface="Arial"/>
              </a:rPr>
              <a:t>ов </a:t>
            </a:r>
          </a:p>
        </p:txBody>
      </p:sp>
      <p:sp>
        <p:nvSpPr>
          <p:cNvPr id="12" name="Prostokąt: zaokrąglone rogi 11"/>
          <p:cNvSpPr/>
          <p:nvPr/>
        </p:nvSpPr>
        <p:spPr bwMode="auto">
          <a:xfrm>
            <a:off x="4386000" y="4593837"/>
            <a:ext cx="3420000" cy="1440000"/>
          </a:xfrm>
          <a:prstGeom prst="roundRect">
            <a:avLst>
              <a:gd name="adj" fmla="val 9718"/>
            </a:avLst>
          </a:prstGeom>
          <a:noFill/>
          <a:ln w="19050">
            <a:solidFill>
              <a:srgbClr val="7889FB"/>
            </a:solidFill>
            <a:prstDash val="dash"/>
          </a:ln>
          <a:effectLst/>
          <a:extLst/>
        </p:spPr>
        <p:txBody>
          <a:bodyPr vert="horz" wrap="square" lIns="91440" tIns="45720" rIns="91440" bIns="45720" numCol="1" rtlCol="0" anchor="ctr" anchorCtr="0" compatLnSpc="1">
            <a:prstTxWarp prst="textNoShape">
              <a:avLst/>
            </a:prstTxWarp>
            <a:noAutofit/>
          </a:bodyPr>
          <a:lstStyle/>
          <a:p>
            <a:pPr algn="ctr">
              <a:spcBef>
                <a:spcPts val="800"/>
              </a:spcBef>
              <a:buSzPct val="90000"/>
              <a:defRPr/>
            </a:pPr>
            <a:r>
              <a:rPr lang="ru-RU" altLang="ru-RU" sz="2133" b="0" dirty="0">
                <a:solidFill>
                  <a:srgbClr val="0070C0"/>
                </a:solidFill>
                <a:latin typeface="Arial"/>
                <a:cs typeface="Arial"/>
              </a:rPr>
              <a:t>Эффективность управления рисками</a:t>
            </a:r>
          </a:p>
        </p:txBody>
      </p:sp>
      <p:sp>
        <p:nvSpPr>
          <p:cNvPr id="13" name="Prostokąt: zaokrąglone rogi 12"/>
          <p:cNvSpPr/>
          <p:nvPr/>
        </p:nvSpPr>
        <p:spPr bwMode="auto">
          <a:xfrm>
            <a:off x="8368125" y="4593837"/>
            <a:ext cx="3420000" cy="1440000"/>
          </a:xfrm>
          <a:prstGeom prst="roundRect">
            <a:avLst>
              <a:gd name="adj" fmla="val 9718"/>
            </a:avLst>
          </a:prstGeom>
          <a:noFill/>
          <a:ln w="19050">
            <a:solidFill>
              <a:srgbClr val="7889FB"/>
            </a:solidFill>
            <a:prstDash val="dash"/>
          </a:ln>
          <a:effectLst/>
          <a:extLst/>
        </p:spPr>
        <p:txBody>
          <a:bodyPr vert="horz" wrap="square" lIns="91440" tIns="45720" rIns="91440" bIns="45720" numCol="1" rtlCol="0" anchor="ctr" anchorCtr="0" compatLnSpc="1">
            <a:prstTxWarp prst="textNoShape">
              <a:avLst/>
            </a:prstTxWarp>
            <a:noAutofit/>
          </a:bodyPr>
          <a:lstStyle/>
          <a:p>
            <a:pPr algn="ctr">
              <a:spcBef>
                <a:spcPts val="800"/>
              </a:spcBef>
              <a:buSzPct val="90000"/>
              <a:defRPr/>
            </a:pPr>
            <a:r>
              <a:rPr lang="ru-RU" altLang="ru-RU" sz="2133" b="0" dirty="0">
                <a:solidFill>
                  <a:srgbClr val="0070C0"/>
                </a:solidFill>
                <a:latin typeface="Arial"/>
                <a:cs typeface="Arial"/>
              </a:rPr>
              <a:t>Исключение несчастных случаев и аварий</a:t>
            </a:r>
            <a:endParaRPr lang="en-US" altLang="ru-RU" sz="2133" b="0" dirty="0">
              <a:solidFill>
                <a:srgbClr val="0070C0"/>
              </a:solidFill>
              <a:latin typeface="Arial"/>
              <a:cs typeface="Arial"/>
            </a:endParaRPr>
          </a:p>
        </p:txBody>
      </p:sp>
      <p:sp>
        <p:nvSpPr>
          <p:cNvPr id="4" name="Symbol zastępczy numeru slajdu 3"/>
          <p:cNvSpPr>
            <a:spLocks noGrp="1"/>
          </p:cNvSpPr>
          <p:nvPr>
            <p:ph type="sldNum" sz="quarter" idx="4294967295"/>
          </p:nvPr>
        </p:nvSpPr>
        <p:spPr>
          <a:xfrm>
            <a:off x="11072480" y="6388905"/>
            <a:ext cx="715645" cy="324459"/>
          </a:xfrm>
        </p:spPr>
        <p:txBody>
          <a:bodyPr/>
          <a:lstStyle/>
          <a:p>
            <a:r>
              <a:rPr lang="ru-RU" dirty="0" smtClean="0"/>
              <a:t>11</a:t>
            </a:r>
            <a:endParaRPr lang="pl-PL" dirty="0"/>
          </a:p>
        </p:txBody>
      </p:sp>
    </p:spTree>
    <p:extLst>
      <p:ext uri="{BB962C8B-B14F-4D97-AF65-F5344CB8AC3E}">
        <p14:creationId xmlns:p14="http://schemas.microsoft.com/office/powerpoint/2010/main" val="475088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Объект 17"/>
          <p:cNvGraphicFramePr>
            <a:graphicFrameLocks/>
          </p:cNvGraphicFramePr>
          <p:nvPr>
            <p:extLst>
              <p:ext uri="{D42A27DB-BD31-4B8C-83A1-F6EECF244321}">
                <p14:modId xmlns:p14="http://schemas.microsoft.com/office/powerpoint/2010/main" val="796956774"/>
              </p:ext>
            </p:extLst>
          </p:nvPr>
        </p:nvGraphicFramePr>
        <p:xfrm>
          <a:off x="1011035" y="1076258"/>
          <a:ext cx="10549404" cy="4752066"/>
        </p:xfrm>
        <a:graphic>
          <a:graphicData uri="http://schemas.openxmlformats.org/drawingml/2006/table">
            <a:tbl>
              <a:tblPr firstRow="1" bandRow="1">
                <a:tableStyleId>{5940675A-B579-460E-94D1-54222C63F5DA}</a:tableStyleId>
              </a:tblPr>
              <a:tblGrid>
                <a:gridCol w="3532436"/>
                <a:gridCol w="717684"/>
                <a:gridCol w="1036558"/>
                <a:gridCol w="877121"/>
                <a:gridCol w="877121"/>
                <a:gridCol w="877121"/>
                <a:gridCol w="877121"/>
                <a:gridCol w="877121"/>
                <a:gridCol w="877121"/>
              </a:tblGrid>
              <a:tr h="1927857">
                <a:tc>
                  <a:txBody>
                    <a:bodyPr/>
                    <a:lstStyle/>
                    <a:p>
                      <a:endParaRPr lang="ru-RU" sz="1400" dirty="0"/>
                    </a:p>
                  </a:txBody>
                  <a:tcPr/>
                </a:tc>
                <a:tc>
                  <a:txBody>
                    <a:bodyPr/>
                    <a:lstStyle/>
                    <a:p>
                      <a:r>
                        <a:rPr lang="ru-RU" sz="1400" b="0" dirty="0" smtClean="0">
                          <a:ln w="3175">
                            <a:noFill/>
                          </a:ln>
                        </a:rPr>
                        <a:t>Бурение и </a:t>
                      </a:r>
                      <a:r>
                        <a:rPr lang="ru-RU" sz="1400" b="0" dirty="0" err="1" smtClean="0">
                          <a:ln w="3175">
                            <a:noFill/>
                          </a:ln>
                        </a:rPr>
                        <a:t>заканчивание</a:t>
                      </a:r>
                      <a:r>
                        <a:rPr lang="ru-RU" sz="1400" b="0" baseline="0" dirty="0" smtClean="0">
                          <a:ln w="3175">
                            <a:noFill/>
                          </a:ln>
                        </a:rPr>
                        <a:t> </a:t>
                      </a:r>
                      <a:r>
                        <a:rPr lang="ru-RU" sz="1400" b="0" dirty="0" smtClean="0">
                          <a:ln w="3175">
                            <a:noFill/>
                          </a:ln>
                        </a:rPr>
                        <a:t> скважин</a:t>
                      </a:r>
                      <a:endParaRPr lang="ru-RU" sz="1400" b="0" dirty="0">
                        <a:ln w="3175">
                          <a:noFill/>
                        </a:ln>
                      </a:endParaRPr>
                    </a:p>
                  </a:txBody>
                  <a:tcPr vert="vert270">
                    <a:noFill/>
                  </a:tcPr>
                </a:tc>
                <a:tc>
                  <a:txBody>
                    <a:bodyPr/>
                    <a:lstStyle/>
                    <a:p>
                      <a:r>
                        <a:rPr lang="ru-RU" sz="1400" b="1" dirty="0" smtClean="0">
                          <a:ln w="3175">
                            <a:solidFill>
                              <a:schemeClr val="bg1">
                                <a:alpha val="50000"/>
                              </a:schemeClr>
                            </a:solidFill>
                          </a:ln>
                        </a:rPr>
                        <a:t>Компьютерное</a:t>
                      </a:r>
                      <a:r>
                        <a:rPr lang="ru-RU" sz="1400" b="1" baseline="0" dirty="0" smtClean="0">
                          <a:ln w="3175">
                            <a:solidFill>
                              <a:schemeClr val="bg1">
                                <a:alpha val="50000"/>
                              </a:schemeClr>
                            </a:solidFill>
                          </a:ln>
                        </a:rPr>
                        <a:t> моделирование и оптимизация разработки мест-я</a:t>
                      </a:r>
                      <a:endParaRPr lang="ru-RU" sz="1400" b="1" dirty="0">
                        <a:ln w="3175">
                          <a:solidFill>
                            <a:schemeClr val="bg1">
                              <a:alpha val="50000"/>
                            </a:schemeClr>
                          </a:solidFill>
                        </a:ln>
                      </a:endParaRPr>
                    </a:p>
                  </a:txBody>
                  <a:tcPr vert="vert270">
                    <a:pattFill prst="ltUpDiag">
                      <a:fgClr>
                        <a:srgbClr val="C00000"/>
                      </a:fgClr>
                      <a:bgClr>
                        <a:schemeClr val="bg1"/>
                      </a:bgClr>
                    </a:pattFill>
                  </a:tcPr>
                </a:tc>
                <a:tc>
                  <a:txBody>
                    <a:bodyPr/>
                    <a:lstStyle/>
                    <a:p>
                      <a:r>
                        <a:rPr lang="ru-RU" sz="1400" dirty="0" smtClean="0"/>
                        <a:t>Повышение производительности и восстановление</a:t>
                      </a:r>
                      <a:endParaRPr lang="ru-RU" sz="1400" b="1" dirty="0">
                        <a:ln w="3175">
                          <a:solidFill>
                            <a:schemeClr val="bg1">
                              <a:alpha val="50000"/>
                            </a:schemeClr>
                          </a:solidFill>
                        </a:ln>
                      </a:endParaRPr>
                    </a:p>
                  </a:txBody>
                  <a:tcPr vert="vert270">
                    <a:pattFill prst="ltUpDiag">
                      <a:fgClr>
                        <a:srgbClr val="C00000"/>
                      </a:fgClr>
                      <a:bgClr>
                        <a:schemeClr val="bg1"/>
                      </a:bgClr>
                    </a:pattFill>
                  </a:tcPr>
                </a:tc>
                <a:tc>
                  <a:txBody>
                    <a:bodyPr/>
                    <a:lstStyle/>
                    <a:p>
                      <a:r>
                        <a:rPr lang="ru-RU" sz="1400" b="1" dirty="0" smtClean="0">
                          <a:ln w="3175">
                            <a:solidFill>
                              <a:schemeClr val="bg1">
                                <a:alpha val="50000"/>
                              </a:schemeClr>
                            </a:solidFill>
                          </a:ln>
                        </a:rPr>
                        <a:t>Технологии разведки</a:t>
                      </a:r>
                      <a:endParaRPr lang="ru-RU" sz="1400" b="1" dirty="0">
                        <a:ln w="3175">
                          <a:solidFill>
                            <a:schemeClr val="bg1">
                              <a:alpha val="50000"/>
                            </a:schemeClr>
                          </a:solidFill>
                        </a:ln>
                      </a:endParaRPr>
                    </a:p>
                  </a:txBody>
                  <a:tcPr vert="vert270">
                    <a:pattFill prst="ltUpDiag">
                      <a:fgClr>
                        <a:srgbClr val="C00000"/>
                      </a:fgClr>
                      <a:bgClr>
                        <a:schemeClr val="bg1"/>
                      </a:bgClr>
                    </a:pattFill>
                  </a:tcPr>
                </a:tc>
                <a:tc>
                  <a:txBody>
                    <a:bodyPr/>
                    <a:lstStyle/>
                    <a:p>
                      <a:r>
                        <a:rPr lang="ru-RU" sz="1400" b="0" dirty="0" smtClean="0">
                          <a:ln w="3175">
                            <a:noFill/>
                          </a:ln>
                        </a:rPr>
                        <a:t>Разработка трещиноватых коллекторов</a:t>
                      </a:r>
                      <a:endParaRPr lang="ru-RU" sz="1400" b="0" dirty="0">
                        <a:ln w="3175">
                          <a:noFill/>
                        </a:ln>
                      </a:endParaRPr>
                    </a:p>
                  </a:txBody>
                  <a:tcPr vert="vert270">
                    <a:noFill/>
                  </a:tcPr>
                </a:tc>
                <a:tc>
                  <a:txBody>
                    <a:bodyPr/>
                    <a:lstStyle/>
                    <a:p>
                      <a:r>
                        <a:rPr lang="ru-RU" sz="1400" b="0" dirty="0" smtClean="0">
                          <a:ln w="3175">
                            <a:noFill/>
                          </a:ln>
                        </a:rPr>
                        <a:t>Нефтяные оторочки</a:t>
                      </a:r>
                      <a:endParaRPr lang="ru-RU" sz="1400" b="0" dirty="0">
                        <a:ln w="3175">
                          <a:noFill/>
                        </a:ln>
                      </a:endParaRPr>
                    </a:p>
                  </a:txBody>
                  <a:tcPr vert="vert270">
                    <a:noFill/>
                  </a:tcPr>
                </a:tc>
                <a:tc>
                  <a:txBody>
                    <a:bodyPr/>
                    <a:lstStyle/>
                    <a:p>
                      <a:r>
                        <a:rPr lang="ru-RU" sz="1400" b="0" dirty="0" smtClean="0">
                          <a:ln w="3175">
                            <a:noFill/>
                          </a:ln>
                        </a:rPr>
                        <a:t>Восстановление коллекторов</a:t>
                      </a:r>
                      <a:endParaRPr lang="ru-RU" sz="1400" b="0" dirty="0">
                        <a:ln w="3175">
                          <a:noFill/>
                        </a:ln>
                      </a:endParaRPr>
                    </a:p>
                  </a:txBody>
                  <a:tcPr vert="vert270">
                    <a:noFill/>
                  </a:tcPr>
                </a:tc>
                <a:tc>
                  <a:txBody>
                    <a:bodyPr/>
                    <a:lstStyle/>
                    <a:p>
                      <a:r>
                        <a:rPr lang="ru-RU" sz="1400" b="0" dirty="0" smtClean="0">
                          <a:ln w="3175">
                            <a:noFill/>
                          </a:ln>
                        </a:rPr>
                        <a:t> Работа в сложных условиях </a:t>
                      </a:r>
                      <a:endParaRPr lang="ru-RU" sz="1400" b="0" dirty="0">
                        <a:ln w="3175">
                          <a:noFill/>
                        </a:ln>
                      </a:endParaRPr>
                    </a:p>
                  </a:txBody>
                  <a:tcPr vert="vert270">
                    <a:noFill/>
                  </a:tcPr>
                </a:tc>
              </a:tr>
              <a:tr h="313801">
                <a:tc>
                  <a:txBody>
                    <a:bodyPr/>
                    <a:lstStyle/>
                    <a:p>
                      <a:r>
                        <a:rPr lang="ru-RU" sz="1400" dirty="0" smtClean="0"/>
                        <a:t>Большие данные и аналитика</a:t>
                      </a:r>
                      <a:endParaRPr lang="ru-RU" sz="1400" dirty="0"/>
                    </a:p>
                  </a:txBody>
                  <a:tcPr/>
                </a:tc>
                <a:tc>
                  <a:txBody>
                    <a:bodyPr/>
                    <a:lstStyle/>
                    <a:p>
                      <a:endParaRPr lang="ru-RU" sz="1400" dirty="0"/>
                    </a:p>
                  </a:txBody>
                  <a:tcPr>
                    <a:solidFill>
                      <a:srgbClr val="C00000">
                        <a:alpha val="50000"/>
                      </a:srgbClr>
                    </a:solidFill>
                  </a:tcPr>
                </a:tc>
                <a:tc>
                  <a:txBody>
                    <a:bodyPr/>
                    <a:lstStyle/>
                    <a:p>
                      <a:endParaRPr lang="ru-RU" sz="1400" dirty="0"/>
                    </a:p>
                  </a:txBody>
                  <a:tcPr>
                    <a:solidFill>
                      <a:srgbClr val="C00000">
                        <a:alpha val="70000"/>
                      </a:srgbClr>
                    </a:solidFill>
                  </a:tcPr>
                </a:tc>
                <a:tc>
                  <a:txBody>
                    <a:bodyPr/>
                    <a:lstStyle/>
                    <a:p>
                      <a:endParaRPr lang="ru-RU" sz="1400" dirty="0"/>
                    </a:p>
                  </a:txBody>
                  <a:tcPr>
                    <a:pattFill prst="ltUpDiag">
                      <a:fgClr>
                        <a:srgbClr val="C00000"/>
                      </a:fgClr>
                      <a:bgClr>
                        <a:schemeClr val="bg1"/>
                      </a:bgClr>
                    </a:pattFill>
                  </a:tcPr>
                </a:tc>
                <a:tc>
                  <a:txBody>
                    <a:bodyPr/>
                    <a:lstStyle/>
                    <a:p>
                      <a:endParaRPr lang="ru-RU" sz="1400" dirty="0"/>
                    </a:p>
                  </a:txBody>
                  <a:tcPr>
                    <a:solidFill>
                      <a:srgbClr val="C00000">
                        <a:alpha val="70000"/>
                      </a:srgbClr>
                    </a:solidFill>
                  </a:tcPr>
                </a:tc>
                <a:tc>
                  <a:txBody>
                    <a:bodyPr/>
                    <a:lstStyle/>
                    <a:p>
                      <a:endParaRPr lang="ru-RU" sz="1400"/>
                    </a:p>
                  </a:txBody>
                  <a:tcPr/>
                </a:tc>
                <a:tc>
                  <a:txBody>
                    <a:bodyPr/>
                    <a:lstStyle/>
                    <a:p>
                      <a:endParaRPr lang="ru-RU" sz="1400"/>
                    </a:p>
                  </a:txBody>
                  <a:tcPr/>
                </a:tc>
                <a:tc>
                  <a:txBody>
                    <a:bodyPr/>
                    <a:lstStyle/>
                    <a:p>
                      <a:endParaRPr lang="ru-RU" sz="1400" dirty="0"/>
                    </a:p>
                  </a:txBody>
                  <a:tcPr>
                    <a:solidFill>
                      <a:srgbClr val="C00000">
                        <a:alpha val="50000"/>
                      </a:srgbClr>
                    </a:solidFill>
                  </a:tcPr>
                </a:tc>
                <a:tc>
                  <a:txBody>
                    <a:bodyPr/>
                    <a:lstStyle/>
                    <a:p>
                      <a:endParaRPr lang="ru-RU" sz="1400" dirty="0"/>
                    </a:p>
                  </a:txBody>
                  <a:tcPr/>
                </a:tc>
              </a:tr>
              <a:tr h="313801">
                <a:tc>
                  <a:txBody>
                    <a:bodyPr/>
                    <a:lstStyle/>
                    <a:p>
                      <a:r>
                        <a:rPr lang="ru-RU" sz="1400" dirty="0" smtClean="0"/>
                        <a:t>Оптимизация</a:t>
                      </a:r>
                      <a:endParaRPr lang="ru-RU" sz="1400" dirty="0"/>
                    </a:p>
                  </a:txBody>
                  <a:tcPr/>
                </a:tc>
                <a:tc>
                  <a:txBody>
                    <a:bodyPr/>
                    <a:lstStyle/>
                    <a:p>
                      <a:endParaRPr lang="ru-RU" sz="1400" dirty="0"/>
                    </a:p>
                  </a:txBody>
                  <a:tcPr/>
                </a:tc>
                <a:tc>
                  <a:txBody>
                    <a:bodyPr/>
                    <a:lstStyle/>
                    <a:p>
                      <a:endParaRPr lang="ru-RU" sz="1400" dirty="0"/>
                    </a:p>
                  </a:txBody>
                  <a:tcPr>
                    <a:solidFill>
                      <a:srgbClr val="C00000">
                        <a:alpha val="70000"/>
                      </a:srgbClr>
                    </a:solidFill>
                  </a:tcPr>
                </a:tc>
                <a:tc>
                  <a:txBody>
                    <a:bodyPr/>
                    <a:lstStyle/>
                    <a:p>
                      <a:endParaRPr lang="ru-RU" sz="1400" dirty="0"/>
                    </a:p>
                  </a:txBody>
                  <a:tcPr>
                    <a:solidFill>
                      <a:srgbClr val="C00000">
                        <a:alpha val="70000"/>
                      </a:srgbClr>
                    </a:solidFill>
                  </a:tcPr>
                </a:tc>
                <a:tc>
                  <a:txBody>
                    <a:bodyPr/>
                    <a:lstStyle/>
                    <a:p>
                      <a:endParaRPr lang="ru-RU" sz="1400" dirty="0"/>
                    </a:p>
                  </a:txBody>
                  <a:tcPr>
                    <a:pattFill prst="ltUpDiag">
                      <a:fgClr>
                        <a:srgbClr val="C00000"/>
                      </a:fgClr>
                      <a:bgClr>
                        <a:schemeClr val="bg1"/>
                      </a:bgClr>
                    </a:pattFill>
                  </a:tcPr>
                </a:tc>
                <a:tc>
                  <a:txBody>
                    <a:bodyPr/>
                    <a:lstStyle/>
                    <a:p>
                      <a:endParaRPr lang="ru-RU" sz="1400"/>
                    </a:p>
                  </a:txBody>
                  <a:tcPr/>
                </a:tc>
                <a:tc>
                  <a:txBody>
                    <a:bodyPr/>
                    <a:lstStyle/>
                    <a:p>
                      <a:endParaRPr lang="ru-RU" sz="1400"/>
                    </a:p>
                  </a:txBody>
                  <a:tcPr/>
                </a:tc>
                <a:tc>
                  <a:txBody>
                    <a:bodyPr/>
                    <a:lstStyle/>
                    <a:p>
                      <a:endParaRPr lang="ru-RU" sz="1400" dirty="0"/>
                    </a:p>
                  </a:txBody>
                  <a:tcPr>
                    <a:solidFill>
                      <a:srgbClr val="C00000">
                        <a:alpha val="50000"/>
                      </a:srgbClr>
                    </a:solidFill>
                  </a:tcPr>
                </a:tc>
                <a:tc>
                  <a:txBody>
                    <a:bodyPr/>
                    <a:lstStyle/>
                    <a:p>
                      <a:endParaRPr lang="ru-RU" sz="1400" dirty="0"/>
                    </a:p>
                  </a:txBody>
                  <a:tcPr/>
                </a:tc>
              </a:tr>
              <a:tr h="313801">
                <a:tc>
                  <a:txBody>
                    <a:bodyPr/>
                    <a:lstStyle/>
                    <a:p>
                      <a:r>
                        <a:rPr lang="ru-RU" sz="1400" dirty="0" smtClean="0"/>
                        <a:t>Макромасштабное</a:t>
                      </a:r>
                      <a:r>
                        <a:rPr lang="ru-RU" sz="1400" baseline="0" dirty="0" smtClean="0"/>
                        <a:t> моделирование</a:t>
                      </a:r>
                      <a:endParaRPr lang="ru-RU" sz="1400" dirty="0"/>
                    </a:p>
                  </a:txBody>
                  <a:tcPr/>
                </a:tc>
                <a:tc>
                  <a:txBody>
                    <a:bodyPr/>
                    <a:lstStyle/>
                    <a:p>
                      <a:endParaRPr lang="ru-RU" sz="1400" dirty="0"/>
                    </a:p>
                  </a:txBody>
                  <a:tcPr/>
                </a:tc>
                <a:tc>
                  <a:txBody>
                    <a:bodyPr/>
                    <a:lstStyle/>
                    <a:p>
                      <a:endParaRPr lang="ru-RU" sz="1400" dirty="0"/>
                    </a:p>
                  </a:txBody>
                  <a:tcPr>
                    <a:pattFill prst="ltUpDiag">
                      <a:fgClr>
                        <a:srgbClr val="C00000"/>
                      </a:fgClr>
                      <a:bgClr>
                        <a:schemeClr val="bg1"/>
                      </a:bgClr>
                    </a:pattFill>
                  </a:tcPr>
                </a:tc>
                <a:tc>
                  <a:txBody>
                    <a:bodyPr/>
                    <a:lstStyle/>
                    <a:p>
                      <a:endParaRPr lang="ru-RU" sz="1400" dirty="0"/>
                    </a:p>
                  </a:txBody>
                  <a:tcPr>
                    <a:solidFill>
                      <a:srgbClr val="C00000">
                        <a:alpha val="70000"/>
                      </a:srgbClr>
                    </a:solidFill>
                  </a:tcPr>
                </a:tc>
                <a:tc>
                  <a:txBody>
                    <a:bodyPr/>
                    <a:lstStyle/>
                    <a:p>
                      <a:endParaRPr lang="ru-RU" sz="1400" dirty="0"/>
                    </a:p>
                  </a:txBody>
                  <a:tcPr>
                    <a:pattFill prst="ltUpDiag">
                      <a:fgClr>
                        <a:srgbClr val="C00000"/>
                      </a:fgClr>
                      <a:bgClr>
                        <a:schemeClr val="bg1"/>
                      </a:bgClr>
                    </a:pattFill>
                  </a:tcPr>
                </a:tc>
                <a:tc>
                  <a:txBody>
                    <a:bodyPr/>
                    <a:lstStyle/>
                    <a:p>
                      <a:endParaRPr lang="ru-RU" sz="1400" dirty="0"/>
                    </a:p>
                  </a:txBody>
                  <a:tcPr>
                    <a:solidFill>
                      <a:srgbClr val="C00000">
                        <a:alpha val="50000"/>
                      </a:srgbClr>
                    </a:solidFill>
                  </a:tcPr>
                </a:tc>
                <a:tc>
                  <a:txBody>
                    <a:bodyPr/>
                    <a:lstStyle/>
                    <a:p>
                      <a:endParaRPr lang="ru-RU" sz="1400" dirty="0"/>
                    </a:p>
                  </a:txBody>
                  <a:tcPr>
                    <a:solidFill>
                      <a:srgbClr val="C00000">
                        <a:alpha val="50000"/>
                      </a:srgbClr>
                    </a:solidFill>
                  </a:tcPr>
                </a:tc>
                <a:tc>
                  <a:txBody>
                    <a:bodyPr/>
                    <a:lstStyle/>
                    <a:p>
                      <a:endParaRPr lang="ru-RU" sz="1400" dirty="0"/>
                    </a:p>
                  </a:txBody>
                  <a:tcPr/>
                </a:tc>
                <a:tc>
                  <a:txBody>
                    <a:bodyPr/>
                    <a:lstStyle/>
                    <a:p>
                      <a:endParaRPr lang="ru-RU" sz="1400" dirty="0"/>
                    </a:p>
                  </a:txBody>
                  <a:tcPr/>
                </a:tc>
              </a:tr>
              <a:tr h="313801">
                <a:tc>
                  <a:txBody>
                    <a:bodyPr/>
                    <a:lstStyle/>
                    <a:p>
                      <a:r>
                        <a:rPr lang="ru-RU" sz="1400" dirty="0" smtClean="0"/>
                        <a:t>Распознавание образов</a:t>
                      </a:r>
                      <a:endParaRPr lang="ru-RU" sz="1400" dirty="0"/>
                    </a:p>
                  </a:txBody>
                  <a:tcPr/>
                </a:tc>
                <a:tc>
                  <a:txBody>
                    <a:bodyPr/>
                    <a:lstStyle/>
                    <a:p>
                      <a:endParaRPr lang="ru-RU" sz="1400" dirty="0"/>
                    </a:p>
                  </a:txBody>
                  <a:tcPr/>
                </a:tc>
                <a:tc>
                  <a:txBody>
                    <a:bodyPr/>
                    <a:lstStyle/>
                    <a:p>
                      <a:endParaRPr lang="ru-RU" sz="1400" dirty="0"/>
                    </a:p>
                  </a:txBody>
                  <a:tcPr>
                    <a:solidFill>
                      <a:srgbClr val="C00000">
                        <a:alpha val="70000"/>
                      </a:srgbClr>
                    </a:solidFill>
                  </a:tcPr>
                </a:tc>
                <a:tc>
                  <a:txBody>
                    <a:bodyPr/>
                    <a:lstStyle/>
                    <a:p>
                      <a:endParaRPr lang="ru-RU" sz="1400" dirty="0"/>
                    </a:p>
                  </a:txBody>
                  <a:tcPr>
                    <a:solidFill>
                      <a:srgbClr val="C00000">
                        <a:alpha val="70000"/>
                      </a:srgbClr>
                    </a:solidFill>
                  </a:tcPr>
                </a:tc>
                <a:tc>
                  <a:txBody>
                    <a:bodyPr/>
                    <a:lstStyle/>
                    <a:p>
                      <a:endParaRPr lang="ru-RU" sz="1400" dirty="0"/>
                    </a:p>
                  </a:txBody>
                  <a:tcPr>
                    <a:solidFill>
                      <a:srgbClr val="C00000">
                        <a:alpha val="70000"/>
                      </a:srgbClr>
                    </a:solidFill>
                  </a:tcPr>
                </a:tc>
                <a:tc>
                  <a:txBody>
                    <a:bodyPr/>
                    <a:lstStyle/>
                    <a:p>
                      <a:endParaRPr lang="ru-RU" sz="1400" dirty="0"/>
                    </a:p>
                  </a:txBody>
                  <a:tcPr>
                    <a:solidFill>
                      <a:srgbClr val="C00000">
                        <a:alpha val="50000"/>
                      </a:srgbClr>
                    </a:solidFill>
                  </a:tcPr>
                </a:tc>
                <a:tc>
                  <a:txBody>
                    <a:bodyPr/>
                    <a:lstStyle/>
                    <a:p>
                      <a:endParaRPr lang="ru-RU" sz="1400"/>
                    </a:p>
                  </a:txBody>
                  <a:tcPr/>
                </a:tc>
                <a:tc>
                  <a:txBody>
                    <a:bodyPr/>
                    <a:lstStyle/>
                    <a:p>
                      <a:endParaRPr lang="ru-RU" sz="1400" dirty="0"/>
                    </a:p>
                  </a:txBody>
                  <a:tcPr/>
                </a:tc>
                <a:tc>
                  <a:txBody>
                    <a:bodyPr/>
                    <a:lstStyle/>
                    <a:p>
                      <a:endParaRPr lang="ru-RU" sz="1400" dirty="0"/>
                    </a:p>
                  </a:txBody>
                  <a:tcPr/>
                </a:tc>
              </a:tr>
              <a:tr h="313801">
                <a:tc>
                  <a:txBody>
                    <a:bodyPr/>
                    <a:lstStyle/>
                    <a:p>
                      <a:r>
                        <a:rPr lang="ru-RU" sz="1400" dirty="0" smtClean="0"/>
                        <a:t>Визуализация</a:t>
                      </a:r>
                      <a:endParaRPr lang="ru-RU" sz="1400" dirty="0"/>
                    </a:p>
                  </a:txBody>
                  <a:tcPr/>
                </a:tc>
                <a:tc>
                  <a:txBody>
                    <a:bodyPr/>
                    <a:lstStyle/>
                    <a:p>
                      <a:endParaRPr lang="ru-RU" sz="1400" dirty="0"/>
                    </a:p>
                  </a:txBody>
                  <a:tcPr>
                    <a:solidFill>
                      <a:srgbClr val="C00000">
                        <a:alpha val="50000"/>
                      </a:srgbClr>
                    </a:solidFill>
                  </a:tcPr>
                </a:tc>
                <a:tc>
                  <a:txBody>
                    <a:bodyPr/>
                    <a:lstStyle/>
                    <a:p>
                      <a:endParaRPr lang="ru-RU" sz="1400" dirty="0"/>
                    </a:p>
                  </a:txBody>
                  <a:tcPr>
                    <a:solidFill>
                      <a:srgbClr val="C00000">
                        <a:alpha val="70000"/>
                      </a:srgbClr>
                    </a:solidFill>
                  </a:tcPr>
                </a:tc>
                <a:tc>
                  <a:txBody>
                    <a:bodyPr/>
                    <a:lstStyle/>
                    <a:p>
                      <a:endParaRPr lang="ru-RU" sz="1400" dirty="0"/>
                    </a:p>
                  </a:txBody>
                  <a:tcPr>
                    <a:solidFill>
                      <a:srgbClr val="C00000">
                        <a:alpha val="70000"/>
                      </a:srgbClr>
                    </a:solidFill>
                  </a:tcPr>
                </a:tc>
                <a:tc>
                  <a:txBody>
                    <a:bodyPr/>
                    <a:lstStyle/>
                    <a:p>
                      <a:endParaRPr lang="ru-RU" sz="1400" dirty="0"/>
                    </a:p>
                  </a:txBody>
                  <a:tcPr>
                    <a:solidFill>
                      <a:srgbClr val="C00000">
                        <a:alpha val="70000"/>
                      </a:srgbClr>
                    </a:solidFill>
                  </a:tcPr>
                </a:tc>
                <a:tc>
                  <a:txBody>
                    <a:bodyPr/>
                    <a:lstStyle/>
                    <a:p>
                      <a:endParaRPr lang="ru-RU" sz="1400" dirty="0"/>
                    </a:p>
                  </a:txBody>
                  <a:tcPr/>
                </a:tc>
                <a:tc>
                  <a:txBody>
                    <a:bodyPr/>
                    <a:lstStyle/>
                    <a:p>
                      <a:endParaRPr lang="ru-RU" sz="1400"/>
                    </a:p>
                  </a:txBody>
                  <a:tcPr/>
                </a:tc>
                <a:tc>
                  <a:txBody>
                    <a:bodyPr/>
                    <a:lstStyle/>
                    <a:p>
                      <a:endParaRPr lang="ru-RU" sz="1400" dirty="0"/>
                    </a:p>
                  </a:txBody>
                  <a:tcPr>
                    <a:solidFill>
                      <a:srgbClr val="C00000">
                        <a:alpha val="50000"/>
                      </a:srgbClr>
                    </a:solidFill>
                  </a:tcPr>
                </a:tc>
                <a:tc>
                  <a:txBody>
                    <a:bodyPr/>
                    <a:lstStyle/>
                    <a:p>
                      <a:endParaRPr lang="ru-RU" sz="1400" dirty="0"/>
                    </a:p>
                  </a:txBody>
                  <a:tcPr/>
                </a:tc>
              </a:tr>
              <a:tr h="313801">
                <a:tc>
                  <a:txBody>
                    <a:bodyPr/>
                    <a:lstStyle/>
                    <a:p>
                      <a:r>
                        <a:rPr lang="ru-RU" sz="1400" dirty="0" smtClean="0"/>
                        <a:t>Когнитивные вычисления</a:t>
                      </a:r>
                      <a:endParaRPr lang="ru-RU" sz="1400" dirty="0"/>
                    </a:p>
                  </a:txBody>
                  <a:tcPr/>
                </a:tc>
                <a:tc>
                  <a:txBody>
                    <a:bodyPr/>
                    <a:lstStyle/>
                    <a:p>
                      <a:endParaRPr lang="ru-RU" sz="1400" dirty="0"/>
                    </a:p>
                  </a:txBody>
                  <a:tcPr/>
                </a:tc>
                <a:tc>
                  <a:txBody>
                    <a:bodyPr/>
                    <a:lstStyle/>
                    <a:p>
                      <a:endParaRPr lang="ru-RU" sz="1400" dirty="0"/>
                    </a:p>
                  </a:txBody>
                  <a:tcPr>
                    <a:solidFill>
                      <a:srgbClr val="C00000">
                        <a:alpha val="70000"/>
                      </a:srgbClr>
                    </a:solidFill>
                  </a:tcPr>
                </a:tc>
                <a:tc>
                  <a:txBody>
                    <a:bodyPr/>
                    <a:lstStyle/>
                    <a:p>
                      <a:endParaRPr lang="ru-RU" sz="1400" dirty="0"/>
                    </a:p>
                  </a:txBody>
                  <a:tcPr>
                    <a:pattFill prst="ltUpDiag">
                      <a:fgClr>
                        <a:srgbClr val="C00000"/>
                      </a:fgClr>
                      <a:bgClr>
                        <a:schemeClr val="bg1"/>
                      </a:bgClr>
                    </a:pattFill>
                  </a:tcPr>
                </a:tc>
                <a:tc>
                  <a:txBody>
                    <a:bodyPr/>
                    <a:lstStyle/>
                    <a:p>
                      <a:endParaRPr lang="ru-RU" sz="1400" dirty="0"/>
                    </a:p>
                  </a:txBody>
                  <a:tcPr>
                    <a:pattFill prst="ltUpDiag">
                      <a:fgClr>
                        <a:srgbClr val="C00000"/>
                      </a:fgClr>
                      <a:bgClr>
                        <a:schemeClr val="bg1"/>
                      </a:bgClr>
                    </a:pattFill>
                  </a:tcPr>
                </a:tc>
                <a:tc>
                  <a:txBody>
                    <a:bodyPr/>
                    <a:lstStyle/>
                    <a:p>
                      <a:endParaRPr lang="ru-RU" sz="1400"/>
                    </a:p>
                  </a:txBody>
                  <a:tcPr/>
                </a:tc>
                <a:tc>
                  <a:txBody>
                    <a:bodyPr/>
                    <a:lstStyle/>
                    <a:p>
                      <a:endParaRPr lang="ru-RU" sz="1400"/>
                    </a:p>
                  </a:txBody>
                  <a:tcPr/>
                </a:tc>
                <a:tc>
                  <a:txBody>
                    <a:bodyPr/>
                    <a:lstStyle/>
                    <a:p>
                      <a:endParaRPr lang="ru-RU" sz="1400" dirty="0"/>
                    </a:p>
                  </a:txBody>
                  <a:tcPr/>
                </a:tc>
                <a:tc>
                  <a:txBody>
                    <a:bodyPr/>
                    <a:lstStyle/>
                    <a:p>
                      <a:endParaRPr lang="ru-RU" sz="1400" dirty="0"/>
                    </a:p>
                  </a:txBody>
                  <a:tcPr/>
                </a:tc>
              </a:tr>
              <a:tr h="313801">
                <a:tc>
                  <a:txBody>
                    <a:bodyPr/>
                    <a:lstStyle/>
                    <a:p>
                      <a:r>
                        <a:rPr lang="ru-RU" sz="1400" dirty="0" smtClean="0"/>
                        <a:t>Высокопроизводительные комп-</a:t>
                      </a:r>
                      <a:r>
                        <a:rPr lang="ru-RU" sz="1400" dirty="0" err="1" smtClean="0"/>
                        <a:t>ры</a:t>
                      </a:r>
                      <a:endParaRPr lang="ru-RU" sz="1400" dirty="0"/>
                    </a:p>
                  </a:txBody>
                  <a:tcPr/>
                </a:tc>
                <a:tc>
                  <a:txBody>
                    <a:bodyPr/>
                    <a:lstStyle/>
                    <a:p>
                      <a:endParaRPr lang="ru-RU" sz="1400" dirty="0"/>
                    </a:p>
                  </a:txBody>
                  <a:tcPr/>
                </a:tc>
                <a:tc>
                  <a:txBody>
                    <a:bodyPr/>
                    <a:lstStyle/>
                    <a:p>
                      <a:endParaRPr lang="ru-RU" sz="1400" dirty="0"/>
                    </a:p>
                  </a:txBody>
                  <a:tcPr>
                    <a:solidFill>
                      <a:srgbClr val="C00000">
                        <a:alpha val="70000"/>
                      </a:srgbClr>
                    </a:solidFill>
                  </a:tcPr>
                </a:tc>
                <a:tc>
                  <a:txBody>
                    <a:bodyPr/>
                    <a:lstStyle/>
                    <a:p>
                      <a:endParaRPr lang="ru-RU" sz="1400" dirty="0"/>
                    </a:p>
                  </a:txBody>
                  <a:tcPr>
                    <a:pattFill prst="ltUpDiag">
                      <a:fgClr>
                        <a:srgbClr val="C00000"/>
                      </a:fgClr>
                      <a:bgClr>
                        <a:schemeClr val="bg1"/>
                      </a:bgClr>
                    </a:pattFill>
                  </a:tcPr>
                </a:tc>
                <a:tc>
                  <a:txBody>
                    <a:bodyPr/>
                    <a:lstStyle/>
                    <a:p>
                      <a:endParaRPr lang="ru-RU" sz="1400" dirty="0"/>
                    </a:p>
                  </a:txBody>
                  <a:tcPr>
                    <a:solidFill>
                      <a:srgbClr val="C00000">
                        <a:alpha val="70000"/>
                      </a:srgbClr>
                    </a:solidFill>
                  </a:tcPr>
                </a:tc>
                <a:tc>
                  <a:txBody>
                    <a:bodyPr/>
                    <a:lstStyle/>
                    <a:p>
                      <a:endParaRPr lang="ru-RU" sz="1400"/>
                    </a:p>
                  </a:txBody>
                  <a:tcPr/>
                </a:tc>
                <a:tc>
                  <a:txBody>
                    <a:bodyPr/>
                    <a:lstStyle/>
                    <a:p>
                      <a:endParaRPr lang="ru-RU" sz="1400" dirty="0"/>
                    </a:p>
                  </a:txBody>
                  <a:tcPr/>
                </a:tc>
                <a:tc>
                  <a:txBody>
                    <a:bodyPr/>
                    <a:lstStyle/>
                    <a:p>
                      <a:endParaRPr lang="ru-RU" sz="1400" dirty="0"/>
                    </a:p>
                  </a:txBody>
                  <a:tcPr/>
                </a:tc>
                <a:tc>
                  <a:txBody>
                    <a:bodyPr/>
                    <a:lstStyle/>
                    <a:p>
                      <a:endParaRPr lang="ru-RU" sz="1400" dirty="0"/>
                    </a:p>
                  </a:txBody>
                  <a:tcPr/>
                </a:tc>
              </a:tr>
              <a:tr h="313801">
                <a:tc>
                  <a:txBody>
                    <a:bodyPr/>
                    <a:lstStyle/>
                    <a:p>
                      <a:r>
                        <a:rPr lang="ru-RU" sz="1400" dirty="0" smtClean="0"/>
                        <a:t>Инфраструктура ИТ</a:t>
                      </a:r>
                      <a:endParaRPr lang="ru-RU" sz="1400" dirty="0"/>
                    </a:p>
                  </a:txBody>
                  <a:tcPr/>
                </a:tc>
                <a:tc>
                  <a:txBody>
                    <a:bodyPr/>
                    <a:lstStyle/>
                    <a:p>
                      <a:endParaRPr lang="ru-RU" sz="1400" dirty="0"/>
                    </a:p>
                  </a:txBody>
                  <a:tcPr/>
                </a:tc>
                <a:tc>
                  <a:txBody>
                    <a:bodyPr/>
                    <a:lstStyle/>
                    <a:p>
                      <a:endParaRPr lang="ru-RU" sz="1400" dirty="0"/>
                    </a:p>
                  </a:txBody>
                  <a:tcPr>
                    <a:solidFill>
                      <a:srgbClr val="C00000">
                        <a:alpha val="70000"/>
                      </a:srgbClr>
                    </a:solidFill>
                  </a:tcPr>
                </a:tc>
                <a:tc>
                  <a:txBody>
                    <a:bodyPr/>
                    <a:lstStyle/>
                    <a:p>
                      <a:endParaRPr lang="ru-RU" sz="1400" dirty="0"/>
                    </a:p>
                  </a:txBody>
                  <a:tcPr>
                    <a:pattFill prst="ltUpDiag">
                      <a:fgClr>
                        <a:srgbClr val="C00000"/>
                      </a:fgClr>
                      <a:bgClr>
                        <a:schemeClr val="bg1"/>
                      </a:bgClr>
                    </a:pattFill>
                  </a:tcPr>
                </a:tc>
                <a:tc>
                  <a:txBody>
                    <a:bodyPr/>
                    <a:lstStyle/>
                    <a:p>
                      <a:endParaRPr lang="ru-RU" sz="1400" dirty="0"/>
                    </a:p>
                  </a:txBody>
                  <a:tcPr>
                    <a:pattFill prst="ltUpDiag">
                      <a:fgClr>
                        <a:srgbClr val="C00000"/>
                      </a:fgClr>
                      <a:bgClr>
                        <a:schemeClr val="bg1"/>
                      </a:bgClr>
                    </a:pattFill>
                  </a:tcPr>
                </a:tc>
                <a:tc>
                  <a:txBody>
                    <a:bodyPr/>
                    <a:lstStyle/>
                    <a:p>
                      <a:endParaRPr lang="ru-RU" sz="1400" dirty="0"/>
                    </a:p>
                  </a:txBody>
                  <a:tcPr/>
                </a:tc>
                <a:tc>
                  <a:txBody>
                    <a:bodyPr/>
                    <a:lstStyle/>
                    <a:p>
                      <a:endParaRPr lang="ru-RU" sz="1400" dirty="0"/>
                    </a:p>
                  </a:txBody>
                  <a:tcPr/>
                </a:tc>
                <a:tc>
                  <a:txBody>
                    <a:bodyPr/>
                    <a:lstStyle/>
                    <a:p>
                      <a:endParaRPr lang="ru-RU" sz="1400" dirty="0"/>
                    </a:p>
                  </a:txBody>
                  <a:tcPr/>
                </a:tc>
                <a:tc>
                  <a:txBody>
                    <a:bodyPr/>
                    <a:lstStyle/>
                    <a:p>
                      <a:endParaRPr lang="ru-RU" sz="1400" dirty="0"/>
                    </a:p>
                  </a:txBody>
                  <a:tcPr>
                    <a:solidFill>
                      <a:srgbClr val="C00000">
                        <a:alpha val="50000"/>
                      </a:srgbClr>
                    </a:solidFill>
                  </a:tcPr>
                </a:tc>
              </a:tr>
              <a:tr h="3138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dirty="0" smtClean="0"/>
                        <a:t>Системы хранения данных</a:t>
                      </a:r>
                      <a:endParaRPr lang="ru-RU" sz="1400" dirty="0"/>
                    </a:p>
                  </a:txBody>
                  <a:tcPr/>
                </a:tc>
                <a:tc>
                  <a:txBody>
                    <a:bodyPr/>
                    <a:lstStyle/>
                    <a:p>
                      <a:endParaRPr lang="ru-RU" sz="1400" dirty="0"/>
                    </a:p>
                  </a:txBody>
                  <a:tcPr/>
                </a:tc>
                <a:tc>
                  <a:txBody>
                    <a:bodyPr/>
                    <a:lstStyle/>
                    <a:p>
                      <a:endParaRPr lang="ru-RU" sz="1400" dirty="0"/>
                    </a:p>
                  </a:txBody>
                  <a:tcPr>
                    <a:solidFill>
                      <a:srgbClr val="C00000">
                        <a:alpha val="70000"/>
                      </a:srgbClr>
                    </a:solidFill>
                  </a:tcPr>
                </a:tc>
                <a:tc>
                  <a:txBody>
                    <a:bodyPr/>
                    <a:lstStyle/>
                    <a:p>
                      <a:endParaRPr lang="ru-RU" sz="1400" dirty="0"/>
                    </a:p>
                  </a:txBody>
                  <a:tcPr>
                    <a:pattFill prst="ltUpDiag">
                      <a:fgClr>
                        <a:srgbClr val="C00000"/>
                      </a:fgClr>
                      <a:bgClr>
                        <a:schemeClr val="bg1"/>
                      </a:bgClr>
                    </a:pattFill>
                  </a:tcPr>
                </a:tc>
                <a:tc>
                  <a:txBody>
                    <a:bodyPr/>
                    <a:lstStyle/>
                    <a:p>
                      <a:endParaRPr lang="ru-RU" sz="1400" dirty="0"/>
                    </a:p>
                  </a:txBody>
                  <a:tcPr>
                    <a:pattFill prst="ltUpDiag">
                      <a:fgClr>
                        <a:srgbClr val="C00000"/>
                      </a:fgClr>
                      <a:bgClr>
                        <a:schemeClr val="bg1"/>
                      </a:bgClr>
                    </a:pattFill>
                  </a:tcPr>
                </a:tc>
                <a:tc>
                  <a:txBody>
                    <a:bodyPr/>
                    <a:lstStyle/>
                    <a:p>
                      <a:endParaRPr lang="ru-RU" sz="1400" dirty="0"/>
                    </a:p>
                  </a:txBody>
                  <a:tcPr/>
                </a:tc>
                <a:tc>
                  <a:txBody>
                    <a:bodyPr/>
                    <a:lstStyle/>
                    <a:p>
                      <a:endParaRPr lang="ru-RU" sz="1400" dirty="0"/>
                    </a:p>
                  </a:txBody>
                  <a:tcPr/>
                </a:tc>
                <a:tc>
                  <a:txBody>
                    <a:bodyPr/>
                    <a:lstStyle/>
                    <a:p>
                      <a:endParaRPr lang="ru-RU" sz="1400" dirty="0"/>
                    </a:p>
                  </a:txBody>
                  <a:tcPr/>
                </a:tc>
                <a:tc>
                  <a:txBody>
                    <a:bodyPr/>
                    <a:lstStyle/>
                    <a:p>
                      <a:endParaRPr lang="ru-RU" sz="1400" dirty="0"/>
                    </a:p>
                  </a:txBody>
                  <a:tcPr/>
                </a:tc>
              </a:tr>
            </a:tbl>
          </a:graphicData>
        </a:graphic>
      </p:graphicFrame>
      <p:sp>
        <p:nvSpPr>
          <p:cNvPr id="2" name="Заголовок 1"/>
          <p:cNvSpPr>
            <a:spLocks noGrp="1"/>
          </p:cNvSpPr>
          <p:nvPr>
            <p:ph type="title"/>
          </p:nvPr>
        </p:nvSpPr>
        <p:spPr>
          <a:xfrm>
            <a:off x="859245" y="42055"/>
            <a:ext cx="8888913" cy="948267"/>
          </a:xfrm>
        </p:spPr>
        <p:txBody>
          <a:bodyPr>
            <a:normAutofit/>
          </a:bodyPr>
          <a:lstStyle/>
          <a:p>
            <a:r>
              <a:rPr lang="ru-RU" sz="2400" dirty="0" smtClean="0">
                <a:latin typeface="Helvetica Neue"/>
                <a:cs typeface="Arial"/>
              </a:rPr>
              <a:t>Пример по областям </a:t>
            </a:r>
            <a:r>
              <a:rPr lang="ru-RU" sz="2400" dirty="0">
                <a:latin typeface="Helvetica Neue"/>
                <a:cs typeface="Arial"/>
              </a:rPr>
              <a:t>взаимодействия ПАО </a:t>
            </a:r>
            <a:r>
              <a:rPr lang="en-US" sz="2400" dirty="0">
                <a:latin typeface="Helvetica Neue"/>
                <a:cs typeface="Arial"/>
              </a:rPr>
              <a:t>“</a:t>
            </a:r>
            <a:r>
              <a:rPr lang="ru-RU" sz="2400" dirty="0">
                <a:latin typeface="Helvetica Neue"/>
                <a:cs typeface="Arial"/>
              </a:rPr>
              <a:t>Газпром Нефть</a:t>
            </a:r>
            <a:r>
              <a:rPr lang="en-US" sz="2400" dirty="0">
                <a:latin typeface="Helvetica Neue"/>
                <a:cs typeface="Arial"/>
              </a:rPr>
              <a:t>”</a:t>
            </a:r>
            <a:r>
              <a:rPr lang="ru-RU" sz="2400" dirty="0" smtClean="0">
                <a:latin typeface="Helvetica Neue"/>
                <a:cs typeface="Arial"/>
              </a:rPr>
              <a:t> </a:t>
            </a:r>
            <a:r>
              <a:rPr lang="ru-RU" sz="2400" dirty="0">
                <a:latin typeface="Helvetica Neue"/>
                <a:cs typeface="Arial"/>
              </a:rPr>
              <a:t>и </a:t>
            </a:r>
            <a:r>
              <a:rPr lang="en-US" sz="2400" dirty="0">
                <a:latin typeface="Helvetica Neue"/>
                <a:cs typeface="Arial"/>
              </a:rPr>
              <a:t>IBM</a:t>
            </a:r>
            <a:endParaRPr lang="ru-RU" sz="2400" dirty="0">
              <a:latin typeface="Helvetica Neue"/>
              <a:cs typeface="Arial"/>
            </a:endParaRPr>
          </a:p>
        </p:txBody>
      </p:sp>
      <p:pic>
        <p:nvPicPr>
          <p:cNvPr id="3"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0819" y="1845829"/>
            <a:ext cx="855662" cy="640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5" descr="https://encrypted-tbn2.gstatic.com/images?q=tbn:ANd9GcQFm6svLIo_I7X9GYjFSseOMIf31Qs-X-K5WW-RZUS6pviNuuNwo7ek_RK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3793" y="1250468"/>
            <a:ext cx="855662" cy="441544"/>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1801936" y="5897150"/>
            <a:ext cx="2556470" cy="360040"/>
          </a:xfrm>
          <a:prstGeom prst="rect">
            <a:avLst/>
          </a:prstGeom>
          <a:solidFill>
            <a:srgbClr val="FF3300">
              <a:alpha val="5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ru-RU" dirty="0" smtClean="0">
                <a:ln w="6350">
                  <a:solidFill>
                    <a:srgbClr val="FFFFFF"/>
                  </a:solidFill>
                </a:ln>
                <a:solidFill>
                  <a:srgbClr val="3C3C3C"/>
                </a:solidFill>
              </a:rPr>
              <a:t>Перспектива</a:t>
            </a:r>
            <a:endParaRPr lang="ru-RU" dirty="0">
              <a:ln w="6350">
                <a:solidFill>
                  <a:srgbClr val="FFFFFF"/>
                </a:solidFill>
              </a:ln>
              <a:solidFill>
                <a:srgbClr val="3C3C3C"/>
              </a:solidFill>
            </a:endParaRPr>
          </a:p>
        </p:txBody>
      </p:sp>
      <p:cxnSp>
        <p:nvCxnSpPr>
          <p:cNvPr id="11" name="Прямая соединительная линия 10"/>
          <p:cNvCxnSpPr/>
          <p:nvPr/>
        </p:nvCxnSpPr>
        <p:spPr>
          <a:xfrm>
            <a:off x="1011035" y="1250468"/>
            <a:ext cx="3140748" cy="183465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59036" y="2719028"/>
            <a:ext cx="2371246" cy="307777"/>
          </a:xfrm>
          <a:prstGeom prst="rect">
            <a:avLst/>
          </a:prstGeom>
          <a:noFill/>
        </p:spPr>
        <p:txBody>
          <a:bodyPr wrap="square" lIns="0" rIns="0" rtlCol="0">
            <a:spAutoFit/>
          </a:bodyPr>
          <a:lstStyle/>
          <a:p>
            <a:pPr>
              <a:spcBef>
                <a:spcPts val="600"/>
              </a:spcBef>
            </a:pPr>
            <a:r>
              <a:rPr lang="ru-RU" sz="1400" smtClean="0">
                <a:solidFill>
                  <a:srgbClr val="3C3C3C"/>
                </a:solidFill>
              </a:rPr>
              <a:t>Ключевые компетенции</a:t>
            </a:r>
            <a:endParaRPr lang="ru-RU" sz="1400" dirty="0">
              <a:solidFill>
                <a:srgbClr val="3C3C3C"/>
              </a:solidFill>
            </a:endParaRPr>
          </a:p>
        </p:txBody>
      </p:sp>
      <p:sp>
        <p:nvSpPr>
          <p:cNvPr id="13" name="TextBox 12"/>
          <p:cNvSpPr txBox="1"/>
          <p:nvPr/>
        </p:nvSpPr>
        <p:spPr>
          <a:xfrm>
            <a:off x="2525528" y="1799831"/>
            <a:ext cx="1546952" cy="600164"/>
          </a:xfrm>
          <a:prstGeom prst="rect">
            <a:avLst/>
          </a:prstGeom>
          <a:noFill/>
        </p:spPr>
        <p:txBody>
          <a:bodyPr wrap="square" lIns="0" rIns="0" rtlCol="0">
            <a:spAutoFit/>
          </a:bodyPr>
          <a:lstStyle/>
          <a:p>
            <a:pPr algn="r">
              <a:spcBef>
                <a:spcPts val="600"/>
              </a:spcBef>
            </a:pPr>
            <a:r>
              <a:rPr lang="ru-RU" sz="1400" dirty="0" smtClean="0">
                <a:solidFill>
                  <a:srgbClr val="3C3C3C"/>
                </a:solidFill>
              </a:rPr>
              <a:t>Технологические  </a:t>
            </a:r>
          </a:p>
          <a:p>
            <a:pPr algn="r">
              <a:spcBef>
                <a:spcPts val="600"/>
              </a:spcBef>
            </a:pPr>
            <a:r>
              <a:rPr lang="ru-RU" sz="1400" dirty="0" smtClean="0">
                <a:solidFill>
                  <a:srgbClr val="3C3C3C"/>
                </a:solidFill>
              </a:rPr>
              <a:t>приоритеты</a:t>
            </a:r>
            <a:endParaRPr lang="ru-RU" sz="1400" dirty="0">
              <a:solidFill>
                <a:srgbClr val="3C3C3C"/>
              </a:solidFill>
            </a:endParaRPr>
          </a:p>
        </p:txBody>
      </p:sp>
      <p:sp>
        <p:nvSpPr>
          <p:cNvPr id="6" name="TextBox 5"/>
          <p:cNvSpPr txBox="1"/>
          <p:nvPr/>
        </p:nvSpPr>
        <p:spPr>
          <a:xfrm>
            <a:off x="11256860" y="6388905"/>
            <a:ext cx="412292" cy="338554"/>
          </a:xfrm>
          <a:prstGeom prst="rect">
            <a:avLst/>
          </a:prstGeom>
          <a:noFill/>
        </p:spPr>
        <p:txBody>
          <a:bodyPr wrap="none" rtlCol="0">
            <a:spAutoFit/>
          </a:bodyPr>
          <a:lstStyle/>
          <a:p>
            <a:r>
              <a:rPr lang="ru-RU" sz="1600" b="0" dirty="0" smtClean="0"/>
              <a:t>12</a:t>
            </a:r>
            <a:endParaRPr lang="en-US" sz="1600" b="0" dirty="0"/>
          </a:p>
        </p:txBody>
      </p:sp>
    </p:spTree>
    <p:extLst>
      <p:ext uri="{BB962C8B-B14F-4D97-AF65-F5344CB8AC3E}">
        <p14:creationId xmlns:p14="http://schemas.microsoft.com/office/powerpoint/2010/main" val="83632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48" y="17790"/>
            <a:ext cx="11947651" cy="948267"/>
          </a:xfrm>
        </p:spPr>
        <p:txBody>
          <a:bodyPr>
            <a:normAutofit/>
          </a:bodyPr>
          <a:lstStyle/>
          <a:p>
            <a:r>
              <a:rPr lang="ru-RU" sz="2400" dirty="0" smtClean="0">
                <a:latin typeface="Helvetica Neue"/>
                <a:cs typeface="Arial"/>
              </a:rPr>
              <a:t>Решения </a:t>
            </a:r>
            <a:r>
              <a:rPr lang="en-US" sz="2400" dirty="0" smtClean="0">
                <a:latin typeface="Helvetica Neue"/>
                <a:cs typeface="Arial"/>
              </a:rPr>
              <a:t>IBM </a:t>
            </a:r>
            <a:r>
              <a:rPr lang="ru-RU" sz="2400" dirty="0" smtClean="0">
                <a:latin typeface="Helvetica Neue"/>
                <a:cs typeface="Arial"/>
              </a:rPr>
              <a:t>по повышению </a:t>
            </a:r>
            <a:r>
              <a:rPr lang="ru-RU" sz="2400" dirty="0">
                <a:latin typeface="Helvetica Neue"/>
                <a:cs typeface="Arial"/>
              </a:rPr>
              <a:t>эффективности управления крупными капитальными проектами  </a:t>
            </a: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63781" y="1499986"/>
            <a:ext cx="172819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Bar1"/>
          <p:cNvGrpSpPr/>
          <p:nvPr/>
        </p:nvGrpSpPr>
        <p:grpSpPr>
          <a:xfrm>
            <a:off x="783350" y="4303699"/>
            <a:ext cx="3890567" cy="2206083"/>
            <a:chOff x="838242" y="2214352"/>
            <a:chExt cx="2390305" cy="2206083"/>
          </a:xfrm>
        </p:grpSpPr>
        <p:sp>
          <p:nvSpPr>
            <p:cNvPr id="5" name="Прямоугольник 50"/>
            <p:cNvSpPr/>
            <p:nvPr/>
          </p:nvSpPr>
          <p:spPr>
            <a:xfrm>
              <a:off x="838242" y="2214352"/>
              <a:ext cx="2390305" cy="307777"/>
            </a:xfrm>
            <a:prstGeom prst="rect">
              <a:avLst/>
            </a:prstGeom>
            <a:solidFill>
              <a:schemeClr val="accent2">
                <a:lumMod val="20000"/>
                <a:lumOff val="80000"/>
              </a:schemeClr>
            </a:solidFill>
            <a:ln>
              <a:noFill/>
            </a:ln>
          </p:spPr>
          <p:txBody>
            <a:bodyPr wrap="square">
              <a:spAutoFit/>
            </a:bodyPr>
            <a:lstStyle/>
            <a:p>
              <a:pPr algn="ctr"/>
              <a:r>
                <a:rPr lang="ru-RU" sz="1400" b="1" dirty="0">
                  <a:solidFill>
                    <a:srgbClr val="002060"/>
                  </a:solidFill>
                </a:rPr>
                <a:t>Цели</a:t>
              </a:r>
              <a:endParaRPr lang="ru-RU" dirty="0">
                <a:solidFill>
                  <a:srgbClr val="002060"/>
                </a:solidFill>
              </a:endParaRPr>
            </a:p>
          </p:txBody>
        </p:sp>
        <p:sp>
          <p:nvSpPr>
            <p:cNvPr id="6" name="Прямоугольник 51"/>
            <p:cNvSpPr/>
            <p:nvPr/>
          </p:nvSpPr>
          <p:spPr>
            <a:xfrm>
              <a:off x="838243" y="2619942"/>
              <a:ext cx="2389376" cy="1800493"/>
            </a:xfrm>
            <a:prstGeom prst="rect">
              <a:avLst/>
            </a:prstGeom>
            <a:solidFill>
              <a:schemeClr val="bg1"/>
            </a:solidFill>
          </p:spPr>
          <p:txBody>
            <a:bodyPr wrap="square">
              <a:spAutoFit/>
            </a:bodyPr>
            <a:lstStyle/>
            <a:p>
              <a:pPr marL="171450" indent="-171450" algn="just">
                <a:spcBef>
                  <a:spcPts val="600"/>
                </a:spcBef>
                <a:buFont typeface="Arial" charset="0"/>
                <a:buChar char="•"/>
              </a:pPr>
              <a:r>
                <a:rPr lang="ru-RU" sz="1200" dirty="0">
                  <a:solidFill>
                    <a:srgbClr val="002060"/>
                  </a:solidFill>
                </a:rPr>
                <a:t>Обеспечить плановые даты достижения вех проектов</a:t>
              </a:r>
              <a:endParaRPr lang="en-US" sz="1200" dirty="0">
                <a:solidFill>
                  <a:srgbClr val="002060"/>
                </a:solidFill>
              </a:endParaRPr>
            </a:p>
            <a:p>
              <a:pPr marL="171450" indent="-171450" algn="just">
                <a:spcBef>
                  <a:spcPts val="600"/>
                </a:spcBef>
                <a:buFont typeface="Arial" charset="0"/>
                <a:buChar char="•"/>
              </a:pPr>
              <a:r>
                <a:rPr lang="ru-RU" sz="1200" dirty="0">
                  <a:solidFill>
                    <a:srgbClr val="002060"/>
                  </a:solidFill>
                </a:rPr>
                <a:t>Уменьшить риски задержек исполнения проектов и выход из бюджета</a:t>
              </a:r>
              <a:endParaRPr lang="en-US" sz="1200" dirty="0">
                <a:solidFill>
                  <a:srgbClr val="002060"/>
                </a:solidFill>
              </a:endParaRPr>
            </a:p>
            <a:p>
              <a:pPr marL="171450" indent="-171450" algn="just">
                <a:spcBef>
                  <a:spcPts val="600"/>
                </a:spcBef>
                <a:buFont typeface="Arial" charset="0"/>
                <a:buChar char="•"/>
              </a:pPr>
              <a:r>
                <a:rPr lang="ru-RU" sz="1200" dirty="0">
                  <a:solidFill>
                    <a:srgbClr val="002060"/>
                  </a:solidFill>
                </a:rPr>
                <a:t>Обеспечить использование правильных методологий для реализации проектов</a:t>
              </a:r>
              <a:endParaRPr lang="en-US" sz="1200" dirty="0">
                <a:solidFill>
                  <a:srgbClr val="002060"/>
                </a:solidFill>
              </a:endParaRPr>
            </a:p>
            <a:p>
              <a:pPr marL="171450" indent="-171450" algn="just">
                <a:spcBef>
                  <a:spcPts val="600"/>
                </a:spcBef>
                <a:buFont typeface="Arial" charset="0"/>
                <a:buChar char="•"/>
              </a:pPr>
              <a:r>
                <a:rPr lang="ru-RU" sz="1200" dirty="0">
                  <a:solidFill>
                    <a:srgbClr val="002060"/>
                  </a:solidFill>
                </a:rPr>
                <a:t>Обеспечение выполнение проекта с планируемыми уровнями КПЭ</a:t>
              </a:r>
            </a:p>
          </p:txBody>
        </p:sp>
      </p:grpSp>
      <p:grpSp>
        <p:nvGrpSpPr>
          <p:cNvPr id="7" name="Группа 39"/>
          <p:cNvGrpSpPr/>
          <p:nvPr/>
        </p:nvGrpSpPr>
        <p:grpSpPr>
          <a:xfrm>
            <a:off x="730231" y="6129131"/>
            <a:ext cx="3995296" cy="407840"/>
            <a:chOff x="4948122" y="1988841"/>
            <a:chExt cx="4325358" cy="288031"/>
          </a:xfrm>
        </p:grpSpPr>
        <p:cxnSp>
          <p:nvCxnSpPr>
            <p:cNvPr id="8" name="Прямая соединительная линия 40"/>
            <p:cNvCxnSpPr/>
            <p:nvPr/>
          </p:nvCxnSpPr>
          <p:spPr>
            <a:xfrm>
              <a:off x="4948122" y="2276872"/>
              <a:ext cx="4325358"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41"/>
            <p:cNvCxnSpPr/>
            <p:nvPr/>
          </p:nvCxnSpPr>
          <p:spPr>
            <a:xfrm flipV="1">
              <a:off x="9273480" y="1988841"/>
              <a:ext cx="0" cy="288031"/>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3"/>
          <a:stretch>
            <a:fillRect/>
          </a:stretch>
        </p:blipFill>
        <p:spPr>
          <a:xfrm>
            <a:off x="783350" y="3109490"/>
            <a:ext cx="3889057" cy="1101721"/>
          </a:xfrm>
          <a:prstGeom prst="rect">
            <a:avLst/>
          </a:prstGeom>
        </p:spPr>
      </p:pic>
      <p:sp>
        <p:nvSpPr>
          <p:cNvPr id="11" name="Текст 4"/>
          <p:cNvSpPr txBox="1">
            <a:spLocks/>
          </p:cNvSpPr>
          <p:nvPr/>
        </p:nvSpPr>
        <p:spPr>
          <a:xfrm>
            <a:off x="7008856" y="2391695"/>
            <a:ext cx="3984934" cy="678481"/>
          </a:xfrm>
          <a:prstGeom prst="rect">
            <a:avLst/>
          </a:prstGeom>
        </p:spPr>
        <p:txBody>
          <a:bodyPr/>
          <a:lstStyle>
            <a:lvl1pPr marL="0" indent="0" algn="l" defTabSz="913548" rtl="0" eaLnBrk="1" latinLnBrk="0" hangingPunct="1">
              <a:spcBef>
                <a:spcPts val="1200"/>
              </a:spcBef>
              <a:spcAft>
                <a:spcPts val="0"/>
              </a:spcAft>
              <a:buClr>
                <a:schemeClr val="accent1"/>
              </a:buClr>
              <a:buSzPct val="90000"/>
              <a:buFont typeface="Wingdings" pitchFamily="2" charset="2"/>
              <a:buNone/>
              <a:defRPr sz="1400" b="1" kern="1200">
                <a:solidFill>
                  <a:schemeClr val="tx1"/>
                </a:solidFill>
                <a:latin typeface="+mn-lt"/>
                <a:ea typeface="+mn-ea"/>
                <a:cs typeface="+mn-cs"/>
              </a:defRPr>
            </a:lvl1pPr>
            <a:lvl2pPr marL="180807" marR="0" indent="-180807" algn="l" defTabSz="913548" rtl="0" eaLnBrk="1" fontAlgn="auto" latinLnBrk="0" hangingPunct="1">
              <a:lnSpc>
                <a:spcPct val="100000"/>
              </a:lnSpc>
              <a:spcBef>
                <a:spcPts val="1200"/>
              </a:spcBef>
              <a:spcAft>
                <a:spcPts val="0"/>
              </a:spcAft>
              <a:buClr>
                <a:schemeClr val="accent1"/>
              </a:buClr>
              <a:buSzPct val="100000"/>
              <a:buFont typeface="Wingdings" pitchFamily="2" charset="2"/>
              <a:buChar char="§"/>
              <a:tabLst/>
              <a:defRPr sz="1400" kern="1200">
                <a:solidFill>
                  <a:schemeClr val="tx1"/>
                </a:solidFill>
                <a:latin typeface="+mn-lt"/>
                <a:ea typeface="+mn-ea"/>
                <a:cs typeface="+mn-cs"/>
              </a:defRPr>
            </a:lvl2pPr>
            <a:lvl3pPr marL="350511" indent="-169706" algn="l" defTabSz="913548" rtl="0" eaLnBrk="1" latinLnBrk="0" hangingPunct="1">
              <a:spcBef>
                <a:spcPts val="600"/>
              </a:spcBef>
              <a:buClr>
                <a:schemeClr val="accent3"/>
              </a:buClr>
              <a:buFont typeface="Wingdings" pitchFamily="2" charset="2"/>
              <a:buChar char="§"/>
              <a:tabLst/>
              <a:defRPr sz="1200" kern="1200">
                <a:solidFill>
                  <a:schemeClr val="tx1"/>
                </a:solidFill>
                <a:latin typeface="+mn-lt"/>
                <a:ea typeface="+mn-ea"/>
                <a:cs typeface="+mn-cs"/>
              </a:defRPr>
            </a:lvl3pPr>
            <a:lvl4pPr marL="1598714"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2055489"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51226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03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81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8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1200" b="0" dirty="0">
                <a:solidFill>
                  <a:srgbClr val="002060"/>
                </a:solidFill>
              </a:rPr>
              <a:t>Анализ больших данных, поиск аномалий, выученные уроки</a:t>
            </a:r>
          </a:p>
        </p:txBody>
      </p:sp>
      <p:pic>
        <p:nvPicPr>
          <p:cNvPr id="12" name="Picture 7" descr="http://blogs-images.forbes.com/ibm/files/2015/10/iStock_000049292286_Small.jpg">
            <a:hlinkClick r:id="rId4"/>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066166" y="3756424"/>
            <a:ext cx="841690" cy="63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Текст 4"/>
          <p:cNvSpPr txBox="1">
            <a:spLocks/>
          </p:cNvSpPr>
          <p:nvPr/>
        </p:nvSpPr>
        <p:spPr>
          <a:xfrm>
            <a:off x="7047552" y="4006934"/>
            <a:ext cx="3128966" cy="465665"/>
          </a:xfrm>
          <a:prstGeom prst="rect">
            <a:avLst/>
          </a:prstGeom>
        </p:spPr>
        <p:txBody>
          <a:bodyPr/>
          <a:lstStyle>
            <a:lvl1pPr marL="0" indent="0" algn="l" defTabSz="913548" rtl="0" eaLnBrk="1" latinLnBrk="0" hangingPunct="1">
              <a:spcBef>
                <a:spcPts val="1200"/>
              </a:spcBef>
              <a:spcAft>
                <a:spcPts val="0"/>
              </a:spcAft>
              <a:buClr>
                <a:schemeClr val="accent1"/>
              </a:buClr>
              <a:buSzPct val="90000"/>
              <a:buFont typeface="Wingdings" pitchFamily="2" charset="2"/>
              <a:buNone/>
              <a:defRPr sz="1400" b="1" kern="1200">
                <a:solidFill>
                  <a:schemeClr val="tx1"/>
                </a:solidFill>
                <a:latin typeface="+mn-lt"/>
                <a:ea typeface="+mn-ea"/>
                <a:cs typeface="+mn-cs"/>
              </a:defRPr>
            </a:lvl1pPr>
            <a:lvl2pPr marL="180807" marR="0" indent="-180807" algn="l" defTabSz="913548" rtl="0" eaLnBrk="1" fontAlgn="auto" latinLnBrk="0" hangingPunct="1">
              <a:lnSpc>
                <a:spcPct val="100000"/>
              </a:lnSpc>
              <a:spcBef>
                <a:spcPts val="1200"/>
              </a:spcBef>
              <a:spcAft>
                <a:spcPts val="0"/>
              </a:spcAft>
              <a:buClr>
                <a:schemeClr val="accent1"/>
              </a:buClr>
              <a:buSzPct val="100000"/>
              <a:buFont typeface="Wingdings" pitchFamily="2" charset="2"/>
              <a:buChar char="§"/>
              <a:tabLst/>
              <a:defRPr sz="1400" kern="1200">
                <a:solidFill>
                  <a:schemeClr val="tx1"/>
                </a:solidFill>
                <a:latin typeface="+mn-lt"/>
                <a:ea typeface="+mn-ea"/>
                <a:cs typeface="+mn-cs"/>
              </a:defRPr>
            </a:lvl2pPr>
            <a:lvl3pPr marL="350511" indent="-169706" algn="l" defTabSz="913548" rtl="0" eaLnBrk="1" latinLnBrk="0" hangingPunct="1">
              <a:spcBef>
                <a:spcPts val="600"/>
              </a:spcBef>
              <a:buClr>
                <a:schemeClr val="accent3"/>
              </a:buClr>
              <a:buFont typeface="Wingdings" pitchFamily="2" charset="2"/>
              <a:buChar char="§"/>
              <a:tabLst/>
              <a:defRPr sz="1200" kern="1200">
                <a:solidFill>
                  <a:schemeClr val="tx1"/>
                </a:solidFill>
                <a:latin typeface="+mn-lt"/>
                <a:ea typeface="+mn-ea"/>
                <a:cs typeface="+mn-cs"/>
              </a:defRPr>
            </a:lvl3pPr>
            <a:lvl4pPr marL="1598714"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2055489"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51226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03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81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8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1200" b="0" dirty="0">
                <a:solidFill>
                  <a:srgbClr val="002060"/>
                </a:solidFill>
              </a:rPr>
              <a:t>Когнитивные вычисления</a:t>
            </a:r>
          </a:p>
        </p:txBody>
      </p:sp>
      <p:sp>
        <p:nvSpPr>
          <p:cNvPr id="14" name="Текст 4"/>
          <p:cNvSpPr txBox="1">
            <a:spLocks/>
          </p:cNvSpPr>
          <p:nvPr/>
        </p:nvSpPr>
        <p:spPr>
          <a:xfrm>
            <a:off x="7047551" y="1683319"/>
            <a:ext cx="3946239" cy="626837"/>
          </a:xfrm>
          <a:prstGeom prst="rect">
            <a:avLst/>
          </a:prstGeom>
        </p:spPr>
        <p:txBody>
          <a:bodyPr/>
          <a:lstStyle>
            <a:lvl1pPr marL="0" indent="0" algn="l" defTabSz="913548" rtl="0" eaLnBrk="1" latinLnBrk="0" hangingPunct="1">
              <a:spcBef>
                <a:spcPts val="1200"/>
              </a:spcBef>
              <a:spcAft>
                <a:spcPts val="0"/>
              </a:spcAft>
              <a:buClr>
                <a:schemeClr val="accent1"/>
              </a:buClr>
              <a:buSzPct val="90000"/>
              <a:buFont typeface="Wingdings" pitchFamily="2" charset="2"/>
              <a:buNone/>
              <a:defRPr sz="1400" b="1" kern="1200">
                <a:solidFill>
                  <a:schemeClr val="tx1"/>
                </a:solidFill>
                <a:latin typeface="+mn-lt"/>
                <a:ea typeface="+mn-ea"/>
                <a:cs typeface="+mn-cs"/>
              </a:defRPr>
            </a:lvl1pPr>
            <a:lvl2pPr marL="180807" marR="0" indent="-180807" algn="l" defTabSz="913548" rtl="0" eaLnBrk="1" fontAlgn="auto" latinLnBrk="0" hangingPunct="1">
              <a:lnSpc>
                <a:spcPct val="100000"/>
              </a:lnSpc>
              <a:spcBef>
                <a:spcPts val="1200"/>
              </a:spcBef>
              <a:spcAft>
                <a:spcPts val="0"/>
              </a:spcAft>
              <a:buClr>
                <a:schemeClr val="accent1"/>
              </a:buClr>
              <a:buSzPct val="100000"/>
              <a:buFont typeface="Wingdings" pitchFamily="2" charset="2"/>
              <a:buChar char="§"/>
              <a:tabLst/>
              <a:defRPr sz="1400" kern="1200">
                <a:solidFill>
                  <a:schemeClr val="tx1"/>
                </a:solidFill>
                <a:latin typeface="+mn-lt"/>
                <a:ea typeface="+mn-ea"/>
                <a:cs typeface="+mn-cs"/>
              </a:defRPr>
            </a:lvl2pPr>
            <a:lvl3pPr marL="350511" indent="-169706" algn="l" defTabSz="913548" rtl="0" eaLnBrk="1" latinLnBrk="0" hangingPunct="1">
              <a:spcBef>
                <a:spcPts val="600"/>
              </a:spcBef>
              <a:buClr>
                <a:schemeClr val="accent3"/>
              </a:buClr>
              <a:buFont typeface="Wingdings" pitchFamily="2" charset="2"/>
              <a:buChar char="§"/>
              <a:tabLst/>
              <a:defRPr sz="1200" kern="1200">
                <a:solidFill>
                  <a:schemeClr val="tx1"/>
                </a:solidFill>
                <a:latin typeface="+mn-lt"/>
                <a:ea typeface="+mn-ea"/>
                <a:cs typeface="+mn-cs"/>
              </a:defRPr>
            </a:lvl3pPr>
            <a:lvl4pPr marL="1598714"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2055489"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51226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03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81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8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1200" b="0" dirty="0">
                <a:solidFill>
                  <a:srgbClr val="002060"/>
                </a:solidFill>
              </a:rPr>
              <a:t>Визуализация, </a:t>
            </a:r>
            <a:r>
              <a:rPr lang="ru-RU" sz="1200" b="0" dirty="0" err="1">
                <a:solidFill>
                  <a:srgbClr val="002060"/>
                </a:solidFill>
              </a:rPr>
              <a:t>Дашборды</a:t>
            </a:r>
            <a:r>
              <a:rPr lang="ru-RU" sz="1200" b="0" dirty="0">
                <a:solidFill>
                  <a:srgbClr val="002060"/>
                </a:solidFill>
              </a:rPr>
              <a:t>, </a:t>
            </a:r>
            <a:r>
              <a:rPr lang="en-US" sz="1200" b="0" dirty="0">
                <a:solidFill>
                  <a:srgbClr val="002060"/>
                </a:solidFill>
              </a:rPr>
              <a:t>Multi-D </a:t>
            </a:r>
            <a:r>
              <a:rPr lang="ru-RU" sz="1200" b="0" dirty="0">
                <a:solidFill>
                  <a:srgbClr val="002060"/>
                </a:solidFill>
              </a:rPr>
              <a:t>моделирование</a:t>
            </a:r>
          </a:p>
        </p:txBody>
      </p:sp>
      <p:sp>
        <p:nvSpPr>
          <p:cNvPr id="15" name="Текст 4"/>
          <p:cNvSpPr txBox="1">
            <a:spLocks/>
          </p:cNvSpPr>
          <p:nvPr/>
        </p:nvSpPr>
        <p:spPr>
          <a:xfrm>
            <a:off x="7047552" y="3294436"/>
            <a:ext cx="2947389" cy="644449"/>
          </a:xfrm>
          <a:prstGeom prst="rect">
            <a:avLst/>
          </a:prstGeom>
        </p:spPr>
        <p:txBody>
          <a:bodyPr/>
          <a:lstStyle>
            <a:lvl1pPr marL="0" indent="0" algn="l" defTabSz="913548" rtl="0" eaLnBrk="1" latinLnBrk="0" hangingPunct="1">
              <a:spcBef>
                <a:spcPts val="1200"/>
              </a:spcBef>
              <a:spcAft>
                <a:spcPts val="0"/>
              </a:spcAft>
              <a:buClr>
                <a:schemeClr val="accent1"/>
              </a:buClr>
              <a:buSzPct val="90000"/>
              <a:buFont typeface="Wingdings" pitchFamily="2" charset="2"/>
              <a:buNone/>
              <a:defRPr sz="1400" b="1" kern="1200">
                <a:solidFill>
                  <a:schemeClr val="tx1"/>
                </a:solidFill>
                <a:latin typeface="+mn-lt"/>
                <a:ea typeface="+mn-ea"/>
                <a:cs typeface="+mn-cs"/>
              </a:defRPr>
            </a:lvl1pPr>
            <a:lvl2pPr marL="180807" marR="0" indent="-180807" algn="l" defTabSz="913548" rtl="0" eaLnBrk="1" fontAlgn="auto" latinLnBrk="0" hangingPunct="1">
              <a:lnSpc>
                <a:spcPct val="100000"/>
              </a:lnSpc>
              <a:spcBef>
                <a:spcPts val="1200"/>
              </a:spcBef>
              <a:spcAft>
                <a:spcPts val="0"/>
              </a:spcAft>
              <a:buClr>
                <a:schemeClr val="accent1"/>
              </a:buClr>
              <a:buSzPct val="100000"/>
              <a:buFont typeface="Wingdings" pitchFamily="2" charset="2"/>
              <a:buChar char="§"/>
              <a:tabLst/>
              <a:defRPr sz="1400" kern="1200">
                <a:solidFill>
                  <a:schemeClr val="tx1"/>
                </a:solidFill>
                <a:latin typeface="+mn-lt"/>
                <a:ea typeface="+mn-ea"/>
                <a:cs typeface="+mn-cs"/>
              </a:defRPr>
            </a:lvl2pPr>
            <a:lvl3pPr marL="350511" indent="-169706" algn="l" defTabSz="913548" rtl="0" eaLnBrk="1" latinLnBrk="0" hangingPunct="1">
              <a:spcBef>
                <a:spcPts val="600"/>
              </a:spcBef>
              <a:buClr>
                <a:schemeClr val="accent3"/>
              </a:buClr>
              <a:buFont typeface="Wingdings" pitchFamily="2" charset="2"/>
              <a:buChar char="§"/>
              <a:tabLst/>
              <a:defRPr sz="1200" kern="1200">
                <a:solidFill>
                  <a:schemeClr val="tx1"/>
                </a:solidFill>
                <a:latin typeface="+mn-lt"/>
                <a:ea typeface="+mn-ea"/>
                <a:cs typeface="+mn-cs"/>
              </a:defRPr>
            </a:lvl3pPr>
            <a:lvl4pPr marL="1598714"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2055489"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51226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03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81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8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1200" b="0" dirty="0">
                <a:solidFill>
                  <a:srgbClr val="002060"/>
                </a:solidFill>
              </a:rPr>
              <a:t>Управление и </a:t>
            </a:r>
            <a:r>
              <a:rPr lang="ru-RU" sz="1200" b="0" dirty="0" err="1">
                <a:solidFill>
                  <a:srgbClr val="002060"/>
                </a:solidFill>
              </a:rPr>
              <a:t>валидация</a:t>
            </a:r>
            <a:r>
              <a:rPr lang="ru-RU" sz="1200" b="0" dirty="0">
                <a:solidFill>
                  <a:srgbClr val="002060"/>
                </a:solidFill>
              </a:rPr>
              <a:t> данных </a:t>
            </a:r>
          </a:p>
        </p:txBody>
      </p:sp>
      <p:sp>
        <p:nvSpPr>
          <p:cNvPr id="16" name="Текст 4"/>
          <p:cNvSpPr txBox="1">
            <a:spLocks/>
          </p:cNvSpPr>
          <p:nvPr/>
        </p:nvSpPr>
        <p:spPr>
          <a:xfrm>
            <a:off x="7047551" y="5974247"/>
            <a:ext cx="4285204" cy="609720"/>
          </a:xfrm>
          <a:prstGeom prst="rect">
            <a:avLst/>
          </a:prstGeom>
        </p:spPr>
        <p:txBody>
          <a:bodyPr/>
          <a:lstStyle>
            <a:lvl1pPr marL="0" indent="0" algn="l" defTabSz="913548" rtl="0" eaLnBrk="1" latinLnBrk="0" hangingPunct="1">
              <a:spcBef>
                <a:spcPts val="1200"/>
              </a:spcBef>
              <a:spcAft>
                <a:spcPts val="0"/>
              </a:spcAft>
              <a:buClr>
                <a:schemeClr val="accent1"/>
              </a:buClr>
              <a:buSzPct val="90000"/>
              <a:buFont typeface="Wingdings" pitchFamily="2" charset="2"/>
              <a:buNone/>
              <a:defRPr sz="1400" b="1" kern="1200">
                <a:solidFill>
                  <a:schemeClr val="tx1"/>
                </a:solidFill>
                <a:latin typeface="+mn-lt"/>
                <a:ea typeface="+mn-ea"/>
                <a:cs typeface="+mn-cs"/>
              </a:defRPr>
            </a:lvl1pPr>
            <a:lvl2pPr marL="180807" marR="0" indent="-180807" algn="l" defTabSz="913548" rtl="0" eaLnBrk="1" fontAlgn="auto" latinLnBrk="0" hangingPunct="1">
              <a:lnSpc>
                <a:spcPct val="100000"/>
              </a:lnSpc>
              <a:spcBef>
                <a:spcPts val="1200"/>
              </a:spcBef>
              <a:spcAft>
                <a:spcPts val="0"/>
              </a:spcAft>
              <a:buClr>
                <a:schemeClr val="accent1"/>
              </a:buClr>
              <a:buSzPct val="100000"/>
              <a:buFont typeface="Wingdings" pitchFamily="2" charset="2"/>
              <a:buChar char="§"/>
              <a:tabLst/>
              <a:defRPr sz="1400" kern="1200">
                <a:solidFill>
                  <a:schemeClr val="tx1"/>
                </a:solidFill>
                <a:latin typeface="+mn-lt"/>
                <a:ea typeface="+mn-ea"/>
                <a:cs typeface="+mn-cs"/>
              </a:defRPr>
            </a:lvl2pPr>
            <a:lvl3pPr marL="350511" indent="-169706" algn="l" defTabSz="913548" rtl="0" eaLnBrk="1" latinLnBrk="0" hangingPunct="1">
              <a:spcBef>
                <a:spcPts val="600"/>
              </a:spcBef>
              <a:buClr>
                <a:schemeClr val="accent3"/>
              </a:buClr>
              <a:buFont typeface="Wingdings" pitchFamily="2" charset="2"/>
              <a:buChar char="§"/>
              <a:tabLst/>
              <a:defRPr sz="1200" kern="1200">
                <a:solidFill>
                  <a:schemeClr val="tx1"/>
                </a:solidFill>
                <a:latin typeface="+mn-lt"/>
                <a:ea typeface="+mn-ea"/>
                <a:cs typeface="+mn-cs"/>
              </a:defRPr>
            </a:lvl3pPr>
            <a:lvl4pPr marL="1598714"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2055489"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51226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03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81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8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1200" b="0" dirty="0">
                <a:solidFill>
                  <a:srgbClr val="002060"/>
                </a:solidFill>
              </a:rPr>
              <a:t>Организация и проведения штабов, проектных дней</a:t>
            </a:r>
          </a:p>
        </p:txBody>
      </p:sp>
      <p:sp>
        <p:nvSpPr>
          <p:cNvPr id="17" name="Текст 4"/>
          <p:cNvSpPr txBox="1">
            <a:spLocks/>
          </p:cNvSpPr>
          <p:nvPr/>
        </p:nvSpPr>
        <p:spPr>
          <a:xfrm>
            <a:off x="7047551" y="5423240"/>
            <a:ext cx="3440521" cy="358794"/>
          </a:xfrm>
          <a:prstGeom prst="rect">
            <a:avLst/>
          </a:prstGeom>
        </p:spPr>
        <p:txBody>
          <a:bodyPr/>
          <a:lstStyle>
            <a:lvl1pPr marL="0" indent="0" algn="l" defTabSz="913548" rtl="0" eaLnBrk="1" latinLnBrk="0" hangingPunct="1">
              <a:spcBef>
                <a:spcPts val="1200"/>
              </a:spcBef>
              <a:spcAft>
                <a:spcPts val="0"/>
              </a:spcAft>
              <a:buClr>
                <a:schemeClr val="accent1"/>
              </a:buClr>
              <a:buSzPct val="90000"/>
              <a:buFont typeface="Wingdings" pitchFamily="2" charset="2"/>
              <a:buNone/>
              <a:defRPr sz="1400" b="1" kern="1200">
                <a:solidFill>
                  <a:schemeClr val="tx1"/>
                </a:solidFill>
                <a:latin typeface="+mn-lt"/>
                <a:ea typeface="+mn-ea"/>
                <a:cs typeface="+mn-cs"/>
              </a:defRPr>
            </a:lvl1pPr>
            <a:lvl2pPr marL="180807" marR="0" indent="-180807" algn="l" defTabSz="913548" rtl="0" eaLnBrk="1" fontAlgn="auto" latinLnBrk="0" hangingPunct="1">
              <a:lnSpc>
                <a:spcPct val="100000"/>
              </a:lnSpc>
              <a:spcBef>
                <a:spcPts val="1200"/>
              </a:spcBef>
              <a:spcAft>
                <a:spcPts val="0"/>
              </a:spcAft>
              <a:buClr>
                <a:schemeClr val="accent1"/>
              </a:buClr>
              <a:buSzPct val="100000"/>
              <a:buFont typeface="Wingdings" pitchFamily="2" charset="2"/>
              <a:buChar char="§"/>
              <a:tabLst/>
              <a:defRPr sz="1400" kern="1200">
                <a:solidFill>
                  <a:schemeClr val="tx1"/>
                </a:solidFill>
                <a:latin typeface="+mn-lt"/>
                <a:ea typeface="+mn-ea"/>
                <a:cs typeface="+mn-cs"/>
              </a:defRPr>
            </a:lvl2pPr>
            <a:lvl3pPr marL="350511" indent="-169706" algn="l" defTabSz="913548" rtl="0" eaLnBrk="1" latinLnBrk="0" hangingPunct="1">
              <a:spcBef>
                <a:spcPts val="600"/>
              </a:spcBef>
              <a:buClr>
                <a:schemeClr val="accent3"/>
              </a:buClr>
              <a:buFont typeface="Wingdings" pitchFamily="2" charset="2"/>
              <a:buChar char="§"/>
              <a:tabLst/>
              <a:defRPr sz="1200" kern="1200">
                <a:solidFill>
                  <a:schemeClr val="tx1"/>
                </a:solidFill>
                <a:latin typeface="+mn-lt"/>
                <a:ea typeface="+mn-ea"/>
                <a:cs typeface="+mn-cs"/>
              </a:defRPr>
            </a:lvl3pPr>
            <a:lvl4pPr marL="1598714"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2055489"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51226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03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81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8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1200" b="0" dirty="0">
                <a:solidFill>
                  <a:srgbClr val="002060"/>
                </a:solidFill>
              </a:rPr>
              <a:t>Предсказательная аналитика, «Что-Если» </a:t>
            </a:r>
          </a:p>
        </p:txBody>
      </p:sp>
      <p:sp>
        <p:nvSpPr>
          <p:cNvPr id="18" name="Прямоугольник 50"/>
          <p:cNvSpPr/>
          <p:nvPr/>
        </p:nvSpPr>
        <p:spPr>
          <a:xfrm>
            <a:off x="6040791" y="1032678"/>
            <a:ext cx="4953000" cy="523220"/>
          </a:xfrm>
          <a:prstGeom prst="rect">
            <a:avLst/>
          </a:prstGeom>
          <a:solidFill>
            <a:schemeClr val="accent2">
              <a:lumMod val="20000"/>
              <a:lumOff val="80000"/>
            </a:schemeClr>
          </a:solidFill>
          <a:ln>
            <a:noFill/>
          </a:ln>
        </p:spPr>
        <p:txBody>
          <a:bodyPr wrap="square">
            <a:spAutoFit/>
          </a:bodyPr>
          <a:lstStyle/>
          <a:p>
            <a:pPr algn="ctr"/>
            <a:r>
              <a:rPr lang="ru-RU" sz="1400" b="1" dirty="0">
                <a:solidFill>
                  <a:srgbClr val="002060"/>
                </a:solidFill>
              </a:rPr>
              <a:t>Технические требования к Центрам Управления Проектами</a:t>
            </a:r>
            <a:endParaRPr lang="ru-RU" dirty="0">
              <a:solidFill>
                <a:srgbClr val="002060"/>
              </a:solidFill>
            </a:endParaRPr>
          </a:p>
        </p:txBody>
      </p:sp>
      <p:pic>
        <p:nvPicPr>
          <p:cNvPr id="19" name="Picture 1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56688" y="1594874"/>
            <a:ext cx="838055" cy="621595"/>
          </a:xfrm>
          <a:prstGeom prst="rect">
            <a:avLst/>
          </a:prstGeom>
        </p:spPr>
      </p:pic>
      <p:sp>
        <p:nvSpPr>
          <p:cNvPr id="20" name="Picture153"/>
          <p:cNvSpPr>
            <a:spLocks noEditPoints="1"/>
          </p:cNvSpPr>
          <p:nvPr/>
        </p:nvSpPr>
        <p:spPr bwMode="auto">
          <a:xfrm>
            <a:off x="6192201" y="5974247"/>
            <a:ext cx="589619" cy="535535"/>
          </a:xfrm>
          <a:custGeom>
            <a:avLst/>
            <a:gdLst>
              <a:gd name="T0" fmla="*/ 763 w 911"/>
              <a:gd name="T1" fmla="*/ 224 h 912"/>
              <a:gd name="T2" fmla="*/ 771 w 911"/>
              <a:gd name="T3" fmla="*/ 101 h 912"/>
              <a:gd name="T4" fmla="*/ 680 w 911"/>
              <a:gd name="T5" fmla="*/ 57 h 912"/>
              <a:gd name="T6" fmla="*/ 697 w 911"/>
              <a:gd name="T7" fmla="*/ 161 h 912"/>
              <a:gd name="T8" fmla="*/ 733 w 911"/>
              <a:gd name="T9" fmla="*/ 607 h 912"/>
              <a:gd name="T10" fmla="*/ 709 w 911"/>
              <a:gd name="T11" fmla="*/ 893 h 912"/>
              <a:gd name="T12" fmla="*/ 783 w 911"/>
              <a:gd name="T13" fmla="*/ 885 h 912"/>
              <a:gd name="T14" fmla="*/ 844 w 911"/>
              <a:gd name="T15" fmla="*/ 328 h 912"/>
              <a:gd name="T16" fmla="*/ 757 w 911"/>
              <a:gd name="T17" fmla="*/ 298 h 912"/>
              <a:gd name="T18" fmla="*/ 842 w 911"/>
              <a:gd name="T19" fmla="*/ 588 h 912"/>
              <a:gd name="T20" fmla="*/ 911 w 911"/>
              <a:gd name="T21" fmla="*/ 559 h 912"/>
              <a:gd name="T22" fmla="*/ 91 w 911"/>
              <a:gd name="T23" fmla="*/ 294 h 912"/>
              <a:gd name="T24" fmla="*/ 1 w 911"/>
              <a:gd name="T25" fmla="*/ 568 h 912"/>
              <a:gd name="T26" fmla="*/ 75 w 911"/>
              <a:gd name="T27" fmla="*/ 583 h 912"/>
              <a:gd name="T28" fmla="*/ 160 w 911"/>
              <a:gd name="T29" fmla="*/ 285 h 912"/>
              <a:gd name="T30" fmla="*/ 237 w 911"/>
              <a:gd name="T31" fmla="*/ 203 h 912"/>
              <a:gd name="T32" fmla="*/ 225 w 911"/>
              <a:gd name="T33" fmla="*/ 73 h 912"/>
              <a:gd name="T34" fmla="*/ 162 w 911"/>
              <a:gd name="T35" fmla="*/ 79 h 912"/>
              <a:gd name="T36" fmla="*/ 131 w 911"/>
              <a:gd name="T37" fmla="*/ 186 h 912"/>
              <a:gd name="T38" fmla="*/ 132 w 911"/>
              <a:gd name="T39" fmla="*/ 609 h 912"/>
              <a:gd name="T40" fmla="*/ 167 w 911"/>
              <a:gd name="T41" fmla="*/ 912 h 912"/>
              <a:gd name="T42" fmla="*/ 211 w 911"/>
              <a:gd name="T43" fmla="*/ 580 h 912"/>
              <a:gd name="T44" fmla="*/ 568 w 911"/>
              <a:gd name="T45" fmla="*/ 218 h 912"/>
              <a:gd name="T46" fmla="*/ 673 w 911"/>
              <a:gd name="T47" fmla="*/ 153 h 912"/>
              <a:gd name="T48" fmla="*/ 646 w 911"/>
              <a:gd name="T49" fmla="*/ 55 h 912"/>
              <a:gd name="T50" fmla="*/ 568 w 911"/>
              <a:gd name="T51" fmla="*/ 34 h 912"/>
              <a:gd name="T52" fmla="*/ 573 w 911"/>
              <a:gd name="T53" fmla="*/ 170 h 912"/>
              <a:gd name="T54" fmla="*/ 237 w 911"/>
              <a:gd name="T55" fmla="*/ 867 h 912"/>
              <a:gd name="T56" fmla="*/ 295 w 911"/>
              <a:gd name="T57" fmla="*/ 910 h 912"/>
              <a:gd name="T58" fmla="*/ 297 w 911"/>
              <a:gd name="T59" fmla="*/ 594 h 912"/>
              <a:gd name="T60" fmla="*/ 707 w 911"/>
              <a:gd name="T61" fmla="*/ 268 h 912"/>
              <a:gd name="T62" fmla="*/ 721 w 911"/>
              <a:gd name="T63" fmla="*/ 534 h 912"/>
              <a:gd name="T64" fmla="*/ 771 w 911"/>
              <a:gd name="T65" fmla="*/ 584 h 912"/>
              <a:gd name="T66" fmla="*/ 310 w 911"/>
              <a:gd name="T67" fmla="*/ 226 h 912"/>
              <a:gd name="T68" fmla="*/ 335 w 911"/>
              <a:gd name="T69" fmla="*/ 156 h 912"/>
              <a:gd name="T70" fmla="*/ 354 w 911"/>
              <a:gd name="T71" fmla="*/ 25 h 912"/>
              <a:gd name="T72" fmla="*/ 263 w 911"/>
              <a:gd name="T73" fmla="*/ 62 h 912"/>
              <a:gd name="T74" fmla="*/ 245 w 911"/>
              <a:gd name="T75" fmla="*/ 161 h 912"/>
              <a:gd name="T76" fmla="*/ 621 w 911"/>
              <a:gd name="T77" fmla="*/ 598 h 912"/>
              <a:gd name="T78" fmla="*/ 609 w 911"/>
              <a:gd name="T79" fmla="*/ 907 h 912"/>
              <a:gd name="T80" fmla="*/ 674 w 911"/>
              <a:gd name="T81" fmla="*/ 867 h 912"/>
              <a:gd name="T82" fmla="*/ 191 w 911"/>
              <a:gd name="T83" fmla="*/ 522 h 912"/>
              <a:gd name="T84" fmla="*/ 210 w 911"/>
              <a:gd name="T85" fmla="*/ 267 h 912"/>
              <a:gd name="T86" fmla="*/ 108 w 911"/>
              <a:gd name="T87" fmla="*/ 547 h 912"/>
              <a:gd name="T88" fmla="*/ 180 w 911"/>
              <a:gd name="T89" fmla="*/ 577 h 912"/>
              <a:gd name="T90" fmla="*/ 588 w 911"/>
              <a:gd name="T91" fmla="*/ 246 h 912"/>
              <a:gd name="T92" fmla="*/ 329 w 911"/>
              <a:gd name="T93" fmla="*/ 245 h 912"/>
              <a:gd name="T94" fmla="*/ 217 w 911"/>
              <a:gd name="T95" fmla="*/ 527 h 912"/>
              <a:gd name="T96" fmla="*/ 283 w 911"/>
              <a:gd name="T97" fmla="*/ 572 h 912"/>
              <a:gd name="T98" fmla="*/ 363 w 911"/>
              <a:gd name="T99" fmla="*/ 898 h 912"/>
              <a:gd name="T100" fmla="*/ 440 w 911"/>
              <a:gd name="T101" fmla="*/ 876 h 912"/>
              <a:gd name="T102" fmla="*/ 508 w 911"/>
              <a:gd name="T103" fmla="*/ 911 h 912"/>
              <a:gd name="T104" fmla="*/ 562 w 911"/>
              <a:gd name="T105" fmla="*/ 405 h 912"/>
              <a:gd name="T106" fmla="*/ 672 w 911"/>
              <a:gd name="T107" fmla="*/ 572 h 912"/>
              <a:gd name="T108" fmla="*/ 458 w 911"/>
              <a:gd name="T109" fmla="*/ 213 h 912"/>
              <a:gd name="T110" fmla="*/ 556 w 911"/>
              <a:gd name="T111" fmla="*/ 148 h 912"/>
              <a:gd name="T112" fmla="*/ 540 w 911"/>
              <a:gd name="T113" fmla="*/ 39 h 912"/>
              <a:gd name="T114" fmla="*/ 437 w 911"/>
              <a:gd name="T115" fmla="*/ 2 h 912"/>
              <a:gd name="T116" fmla="*/ 353 w 911"/>
              <a:gd name="T117" fmla="*/ 85 h 912"/>
              <a:gd name="T118" fmla="*/ 389 w 911"/>
              <a:gd name="T119" fmla="*/ 189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1" h="912">
                <a:moveTo>
                  <a:pt x="645" y="236"/>
                </a:moveTo>
                <a:lnTo>
                  <a:pt x="679" y="236"/>
                </a:lnTo>
                <a:lnTo>
                  <a:pt x="679" y="236"/>
                </a:lnTo>
                <a:lnTo>
                  <a:pt x="691" y="236"/>
                </a:lnTo>
                <a:lnTo>
                  <a:pt x="703" y="238"/>
                </a:lnTo>
                <a:lnTo>
                  <a:pt x="715" y="242"/>
                </a:lnTo>
                <a:lnTo>
                  <a:pt x="721" y="245"/>
                </a:lnTo>
                <a:lnTo>
                  <a:pt x="726" y="249"/>
                </a:lnTo>
                <a:lnTo>
                  <a:pt x="726" y="249"/>
                </a:lnTo>
                <a:lnTo>
                  <a:pt x="739" y="242"/>
                </a:lnTo>
                <a:lnTo>
                  <a:pt x="752" y="235"/>
                </a:lnTo>
                <a:lnTo>
                  <a:pt x="763" y="224"/>
                </a:lnTo>
                <a:lnTo>
                  <a:pt x="771" y="213"/>
                </a:lnTo>
                <a:lnTo>
                  <a:pt x="779" y="200"/>
                </a:lnTo>
                <a:lnTo>
                  <a:pt x="784" y="186"/>
                </a:lnTo>
                <a:lnTo>
                  <a:pt x="788" y="171"/>
                </a:lnTo>
                <a:lnTo>
                  <a:pt x="789" y="156"/>
                </a:lnTo>
                <a:lnTo>
                  <a:pt x="789" y="156"/>
                </a:lnTo>
                <a:lnTo>
                  <a:pt x="789" y="147"/>
                </a:lnTo>
                <a:lnTo>
                  <a:pt x="786" y="136"/>
                </a:lnTo>
                <a:lnTo>
                  <a:pt x="784" y="126"/>
                </a:lnTo>
                <a:lnTo>
                  <a:pt x="781" y="118"/>
                </a:lnTo>
                <a:lnTo>
                  <a:pt x="777" y="109"/>
                </a:lnTo>
                <a:lnTo>
                  <a:pt x="771" y="101"/>
                </a:lnTo>
                <a:lnTo>
                  <a:pt x="766" y="93"/>
                </a:lnTo>
                <a:lnTo>
                  <a:pt x="760" y="86"/>
                </a:lnTo>
                <a:lnTo>
                  <a:pt x="753" y="79"/>
                </a:lnTo>
                <a:lnTo>
                  <a:pt x="745" y="74"/>
                </a:lnTo>
                <a:lnTo>
                  <a:pt x="737" y="69"/>
                </a:lnTo>
                <a:lnTo>
                  <a:pt x="729" y="64"/>
                </a:lnTo>
                <a:lnTo>
                  <a:pt x="719" y="61"/>
                </a:lnTo>
                <a:lnTo>
                  <a:pt x="709" y="59"/>
                </a:lnTo>
                <a:lnTo>
                  <a:pt x="700" y="57"/>
                </a:lnTo>
                <a:lnTo>
                  <a:pt x="689" y="57"/>
                </a:lnTo>
                <a:lnTo>
                  <a:pt x="689" y="57"/>
                </a:lnTo>
                <a:lnTo>
                  <a:pt x="680" y="57"/>
                </a:lnTo>
                <a:lnTo>
                  <a:pt x="680" y="57"/>
                </a:lnTo>
                <a:lnTo>
                  <a:pt x="686" y="65"/>
                </a:lnTo>
                <a:lnTo>
                  <a:pt x="690" y="73"/>
                </a:lnTo>
                <a:lnTo>
                  <a:pt x="693" y="81"/>
                </a:lnTo>
                <a:lnTo>
                  <a:pt x="696" y="90"/>
                </a:lnTo>
                <a:lnTo>
                  <a:pt x="698" y="100"/>
                </a:lnTo>
                <a:lnTo>
                  <a:pt x="701" y="109"/>
                </a:lnTo>
                <a:lnTo>
                  <a:pt x="702" y="118"/>
                </a:lnTo>
                <a:lnTo>
                  <a:pt x="702" y="129"/>
                </a:lnTo>
                <a:lnTo>
                  <a:pt x="702" y="129"/>
                </a:lnTo>
                <a:lnTo>
                  <a:pt x="701" y="145"/>
                </a:lnTo>
                <a:lnTo>
                  <a:pt x="697" y="161"/>
                </a:lnTo>
                <a:lnTo>
                  <a:pt x="693" y="176"/>
                </a:lnTo>
                <a:lnTo>
                  <a:pt x="686" y="190"/>
                </a:lnTo>
                <a:lnTo>
                  <a:pt x="678" y="203"/>
                </a:lnTo>
                <a:lnTo>
                  <a:pt x="668" y="215"/>
                </a:lnTo>
                <a:lnTo>
                  <a:pt x="657" y="226"/>
                </a:lnTo>
                <a:lnTo>
                  <a:pt x="645" y="236"/>
                </a:lnTo>
                <a:lnTo>
                  <a:pt x="645" y="236"/>
                </a:lnTo>
                <a:close/>
                <a:moveTo>
                  <a:pt x="759" y="612"/>
                </a:moveTo>
                <a:lnTo>
                  <a:pt x="759" y="612"/>
                </a:lnTo>
                <a:lnTo>
                  <a:pt x="750" y="612"/>
                </a:lnTo>
                <a:lnTo>
                  <a:pt x="741" y="610"/>
                </a:lnTo>
                <a:lnTo>
                  <a:pt x="733" y="607"/>
                </a:lnTo>
                <a:lnTo>
                  <a:pt x="725" y="603"/>
                </a:lnTo>
                <a:lnTo>
                  <a:pt x="718" y="599"/>
                </a:lnTo>
                <a:lnTo>
                  <a:pt x="710" y="594"/>
                </a:lnTo>
                <a:lnTo>
                  <a:pt x="705" y="587"/>
                </a:lnTo>
                <a:lnTo>
                  <a:pt x="700" y="580"/>
                </a:lnTo>
                <a:lnTo>
                  <a:pt x="700" y="598"/>
                </a:lnTo>
                <a:lnTo>
                  <a:pt x="702" y="598"/>
                </a:lnTo>
                <a:lnTo>
                  <a:pt x="702" y="869"/>
                </a:lnTo>
                <a:lnTo>
                  <a:pt x="702" y="869"/>
                </a:lnTo>
                <a:lnTo>
                  <a:pt x="703" y="878"/>
                </a:lnTo>
                <a:lnTo>
                  <a:pt x="705" y="885"/>
                </a:lnTo>
                <a:lnTo>
                  <a:pt x="709" y="893"/>
                </a:lnTo>
                <a:lnTo>
                  <a:pt x="714" y="899"/>
                </a:lnTo>
                <a:lnTo>
                  <a:pt x="720" y="904"/>
                </a:lnTo>
                <a:lnTo>
                  <a:pt x="727" y="909"/>
                </a:lnTo>
                <a:lnTo>
                  <a:pt x="736" y="911"/>
                </a:lnTo>
                <a:lnTo>
                  <a:pt x="745" y="912"/>
                </a:lnTo>
                <a:lnTo>
                  <a:pt x="745" y="912"/>
                </a:lnTo>
                <a:lnTo>
                  <a:pt x="753" y="911"/>
                </a:lnTo>
                <a:lnTo>
                  <a:pt x="761" y="909"/>
                </a:lnTo>
                <a:lnTo>
                  <a:pt x="768" y="904"/>
                </a:lnTo>
                <a:lnTo>
                  <a:pt x="775" y="899"/>
                </a:lnTo>
                <a:lnTo>
                  <a:pt x="780" y="893"/>
                </a:lnTo>
                <a:lnTo>
                  <a:pt x="783" y="885"/>
                </a:lnTo>
                <a:lnTo>
                  <a:pt x="786" y="878"/>
                </a:lnTo>
                <a:lnTo>
                  <a:pt x="786" y="869"/>
                </a:lnTo>
                <a:lnTo>
                  <a:pt x="786" y="607"/>
                </a:lnTo>
                <a:lnTo>
                  <a:pt x="786" y="607"/>
                </a:lnTo>
                <a:lnTo>
                  <a:pt x="780" y="609"/>
                </a:lnTo>
                <a:lnTo>
                  <a:pt x="780" y="609"/>
                </a:lnTo>
                <a:lnTo>
                  <a:pt x="769" y="611"/>
                </a:lnTo>
                <a:lnTo>
                  <a:pt x="759" y="612"/>
                </a:lnTo>
                <a:lnTo>
                  <a:pt x="759" y="612"/>
                </a:lnTo>
                <a:close/>
                <a:moveTo>
                  <a:pt x="910" y="542"/>
                </a:moveTo>
                <a:lnTo>
                  <a:pt x="910" y="542"/>
                </a:lnTo>
                <a:lnTo>
                  <a:pt x="844" y="328"/>
                </a:lnTo>
                <a:lnTo>
                  <a:pt x="844" y="328"/>
                </a:lnTo>
                <a:lnTo>
                  <a:pt x="841" y="317"/>
                </a:lnTo>
                <a:lnTo>
                  <a:pt x="837" y="309"/>
                </a:lnTo>
                <a:lnTo>
                  <a:pt x="832" y="301"/>
                </a:lnTo>
                <a:lnTo>
                  <a:pt x="826" y="296"/>
                </a:lnTo>
                <a:lnTo>
                  <a:pt x="820" y="290"/>
                </a:lnTo>
                <a:lnTo>
                  <a:pt x="811" y="287"/>
                </a:lnTo>
                <a:lnTo>
                  <a:pt x="803" y="285"/>
                </a:lnTo>
                <a:lnTo>
                  <a:pt x="793" y="285"/>
                </a:lnTo>
                <a:lnTo>
                  <a:pt x="753" y="285"/>
                </a:lnTo>
                <a:lnTo>
                  <a:pt x="753" y="285"/>
                </a:lnTo>
                <a:lnTo>
                  <a:pt x="757" y="298"/>
                </a:lnTo>
                <a:lnTo>
                  <a:pt x="757" y="298"/>
                </a:lnTo>
                <a:lnTo>
                  <a:pt x="826" y="522"/>
                </a:lnTo>
                <a:lnTo>
                  <a:pt x="826" y="522"/>
                </a:lnTo>
                <a:lnTo>
                  <a:pt x="828" y="532"/>
                </a:lnTo>
                <a:lnTo>
                  <a:pt x="829" y="542"/>
                </a:lnTo>
                <a:lnTo>
                  <a:pt x="828" y="552"/>
                </a:lnTo>
                <a:lnTo>
                  <a:pt x="826" y="562"/>
                </a:lnTo>
                <a:lnTo>
                  <a:pt x="828" y="568"/>
                </a:lnTo>
                <a:lnTo>
                  <a:pt x="828" y="568"/>
                </a:lnTo>
                <a:lnTo>
                  <a:pt x="832" y="577"/>
                </a:lnTo>
                <a:lnTo>
                  <a:pt x="836" y="583"/>
                </a:lnTo>
                <a:lnTo>
                  <a:pt x="842" y="588"/>
                </a:lnTo>
                <a:lnTo>
                  <a:pt x="849" y="594"/>
                </a:lnTo>
                <a:lnTo>
                  <a:pt x="856" y="596"/>
                </a:lnTo>
                <a:lnTo>
                  <a:pt x="865" y="598"/>
                </a:lnTo>
                <a:lnTo>
                  <a:pt x="873" y="598"/>
                </a:lnTo>
                <a:lnTo>
                  <a:pt x="882" y="596"/>
                </a:lnTo>
                <a:lnTo>
                  <a:pt x="882" y="596"/>
                </a:lnTo>
                <a:lnTo>
                  <a:pt x="889" y="593"/>
                </a:lnTo>
                <a:lnTo>
                  <a:pt x="896" y="588"/>
                </a:lnTo>
                <a:lnTo>
                  <a:pt x="902" y="582"/>
                </a:lnTo>
                <a:lnTo>
                  <a:pt x="907" y="575"/>
                </a:lnTo>
                <a:lnTo>
                  <a:pt x="910" y="568"/>
                </a:lnTo>
                <a:lnTo>
                  <a:pt x="911" y="559"/>
                </a:lnTo>
                <a:lnTo>
                  <a:pt x="911" y="551"/>
                </a:lnTo>
                <a:lnTo>
                  <a:pt x="910" y="542"/>
                </a:lnTo>
                <a:lnTo>
                  <a:pt x="910" y="542"/>
                </a:lnTo>
                <a:close/>
                <a:moveTo>
                  <a:pt x="160" y="285"/>
                </a:moveTo>
                <a:lnTo>
                  <a:pt x="160" y="285"/>
                </a:lnTo>
                <a:lnTo>
                  <a:pt x="160" y="285"/>
                </a:lnTo>
                <a:lnTo>
                  <a:pt x="122" y="285"/>
                </a:lnTo>
                <a:lnTo>
                  <a:pt x="122" y="285"/>
                </a:lnTo>
                <a:lnTo>
                  <a:pt x="114" y="285"/>
                </a:lnTo>
                <a:lnTo>
                  <a:pt x="106" y="287"/>
                </a:lnTo>
                <a:lnTo>
                  <a:pt x="98" y="290"/>
                </a:lnTo>
                <a:lnTo>
                  <a:pt x="91" y="294"/>
                </a:lnTo>
                <a:lnTo>
                  <a:pt x="85" y="298"/>
                </a:lnTo>
                <a:lnTo>
                  <a:pt x="79" y="303"/>
                </a:lnTo>
                <a:lnTo>
                  <a:pt x="76" y="310"/>
                </a:lnTo>
                <a:lnTo>
                  <a:pt x="73" y="316"/>
                </a:lnTo>
                <a:lnTo>
                  <a:pt x="73" y="316"/>
                </a:lnTo>
                <a:lnTo>
                  <a:pt x="58" y="361"/>
                </a:lnTo>
                <a:lnTo>
                  <a:pt x="34" y="438"/>
                </a:lnTo>
                <a:lnTo>
                  <a:pt x="1" y="542"/>
                </a:lnTo>
                <a:lnTo>
                  <a:pt x="1" y="542"/>
                </a:lnTo>
                <a:lnTo>
                  <a:pt x="0" y="551"/>
                </a:lnTo>
                <a:lnTo>
                  <a:pt x="0" y="559"/>
                </a:lnTo>
                <a:lnTo>
                  <a:pt x="1" y="568"/>
                </a:lnTo>
                <a:lnTo>
                  <a:pt x="4" y="575"/>
                </a:lnTo>
                <a:lnTo>
                  <a:pt x="9" y="582"/>
                </a:lnTo>
                <a:lnTo>
                  <a:pt x="15" y="588"/>
                </a:lnTo>
                <a:lnTo>
                  <a:pt x="21" y="593"/>
                </a:lnTo>
                <a:lnTo>
                  <a:pt x="30" y="596"/>
                </a:lnTo>
                <a:lnTo>
                  <a:pt x="30" y="596"/>
                </a:lnTo>
                <a:lnTo>
                  <a:pt x="39" y="598"/>
                </a:lnTo>
                <a:lnTo>
                  <a:pt x="46" y="598"/>
                </a:lnTo>
                <a:lnTo>
                  <a:pt x="55" y="596"/>
                </a:lnTo>
                <a:lnTo>
                  <a:pt x="62" y="594"/>
                </a:lnTo>
                <a:lnTo>
                  <a:pt x="69" y="588"/>
                </a:lnTo>
                <a:lnTo>
                  <a:pt x="75" y="583"/>
                </a:lnTo>
                <a:lnTo>
                  <a:pt x="79" y="577"/>
                </a:lnTo>
                <a:lnTo>
                  <a:pt x="84" y="568"/>
                </a:lnTo>
                <a:lnTo>
                  <a:pt x="85" y="562"/>
                </a:lnTo>
                <a:lnTo>
                  <a:pt x="85" y="562"/>
                </a:lnTo>
                <a:lnTo>
                  <a:pt x="83" y="552"/>
                </a:lnTo>
                <a:lnTo>
                  <a:pt x="83" y="542"/>
                </a:lnTo>
                <a:lnTo>
                  <a:pt x="83" y="532"/>
                </a:lnTo>
                <a:lnTo>
                  <a:pt x="85" y="521"/>
                </a:lnTo>
                <a:lnTo>
                  <a:pt x="85" y="521"/>
                </a:lnTo>
                <a:lnTo>
                  <a:pt x="120" y="410"/>
                </a:lnTo>
                <a:lnTo>
                  <a:pt x="145" y="332"/>
                </a:lnTo>
                <a:lnTo>
                  <a:pt x="160" y="285"/>
                </a:lnTo>
                <a:lnTo>
                  <a:pt x="160" y="285"/>
                </a:lnTo>
                <a:close/>
                <a:moveTo>
                  <a:pt x="189" y="249"/>
                </a:moveTo>
                <a:lnTo>
                  <a:pt x="189" y="249"/>
                </a:lnTo>
                <a:lnTo>
                  <a:pt x="200" y="243"/>
                </a:lnTo>
                <a:lnTo>
                  <a:pt x="211" y="239"/>
                </a:lnTo>
                <a:lnTo>
                  <a:pt x="223" y="237"/>
                </a:lnTo>
                <a:lnTo>
                  <a:pt x="236" y="236"/>
                </a:lnTo>
                <a:lnTo>
                  <a:pt x="271" y="236"/>
                </a:lnTo>
                <a:lnTo>
                  <a:pt x="271" y="236"/>
                </a:lnTo>
                <a:lnTo>
                  <a:pt x="259" y="226"/>
                </a:lnTo>
                <a:lnTo>
                  <a:pt x="248" y="215"/>
                </a:lnTo>
                <a:lnTo>
                  <a:pt x="237" y="203"/>
                </a:lnTo>
                <a:lnTo>
                  <a:pt x="230" y="190"/>
                </a:lnTo>
                <a:lnTo>
                  <a:pt x="222" y="176"/>
                </a:lnTo>
                <a:lnTo>
                  <a:pt x="218" y="161"/>
                </a:lnTo>
                <a:lnTo>
                  <a:pt x="215" y="145"/>
                </a:lnTo>
                <a:lnTo>
                  <a:pt x="214" y="129"/>
                </a:lnTo>
                <a:lnTo>
                  <a:pt x="214" y="129"/>
                </a:lnTo>
                <a:lnTo>
                  <a:pt x="214" y="118"/>
                </a:lnTo>
                <a:lnTo>
                  <a:pt x="215" y="109"/>
                </a:lnTo>
                <a:lnTo>
                  <a:pt x="217" y="100"/>
                </a:lnTo>
                <a:lnTo>
                  <a:pt x="219" y="90"/>
                </a:lnTo>
                <a:lnTo>
                  <a:pt x="222" y="81"/>
                </a:lnTo>
                <a:lnTo>
                  <a:pt x="225" y="73"/>
                </a:lnTo>
                <a:lnTo>
                  <a:pt x="230" y="65"/>
                </a:lnTo>
                <a:lnTo>
                  <a:pt x="235" y="57"/>
                </a:lnTo>
                <a:lnTo>
                  <a:pt x="235" y="57"/>
                </a:lnTo>
                <a:lnTo>
                  <a:pt x="226" y="57"/>
                </a:lnTo>
                <a:lnTo>
                  <a:pt x="226" y="57"/>
                </a:lnTo>
                <a:lnTo>
                  <a:pt x="216" y="57"/>
                </a:lnTo>
                <a:lnTo>
                  <a:pt x="206" y="59"/>
                </a:lnTo>
                <a:lnTo>
                  <a:pt x="196" y="61"/>
                </a:lnTo>
                <a:lnTo>
                  <a:pt x="187" y="64"/>
                </a:lnTo>
                <a:lnTo>
                  <a:pt x="178" y="69"/>
                </a:lnTo>
                <a:lnTo>
                  <a:pt x="171" y="74"/>
                </a:lnTo>
                <a:lnTo>
                  <a:pt x="162" y="79"/>
                </a:lnTo>
                <a:lnTo>
                  <a:pt x="156" y="86"/>
                </a:lnTo>
                <a:lnTo>
                  <a:pt x="149" y="93"/>
                </a:lnTo>
                <a:lnTo>
                  <a:pt x="143" y="101"/>
                </a:lnTo>
                <a:lnTo>
                  <a:pt x="138" y="109"/>
                </a:lnTo>
                <a:lnTo>
                  <a:pt x="134" y="118"/>
                </a:lnTo>
                <a:lnTo>
                  <a:pt x="131" y="126"/>
                </a:lnTo>
                <a:lnTo>
                  <a:pt x="128" y="136"/>
                </a:lnTo>
                <a:lnTo>
                  <a:pt x="127" y="147"/>
                </a:lnTo>
                <a:lnTo>
                  <a:pt x="127" y="156"/>
                </a:lnTo>
                <a:lnTo>
                  <a:pt x="127" y="156"/>
                </a:lnTo>
                <a:lnTo>
                  <a:pt x="128" y="171"/>
                </a:lnTo>
                <a:lnTo>
                  <a:pt x="131" y="186"/>
                </a:lnTo>
                <a:lnTo>
                  <a:pt x="136" y="200"/>
                </a:lnTo>
                <a:lnTo>
                  <a:pt x="144" y="213"/>
                </a:lnTo>
                <a:lnTo>
                  <a:pt x="152" y="224"/>
                </a:lnTo>
                <a:lnTo>
                  <a:pt x="163" y="235"/>
                </a:lnTo>
                <a:lnTo>
                  <a:pt x="176" y="242"/>
                </a:lnTo>
                <a:lnTo>
                  <a:pt x="189" y="249"/>
                </a:lnTo>
                <a:lnTo>
                  <a:pt x="189" y="249"/>
                </a:lnTo>
                <a:close/>
                <a:moveTo>
                  <a:pt x="152" y="612"/>
                </a:moveTo>
                <a:lnTo>
                  <a:pt x="152" y="612"/>
                </a:lnTo>
                <a:lnTo>
                  <a:pt x="142" y="611"/>
                </a:lnTo>
                <a:lnTo>
                  <a:pt x="132" y="609"/>
                </a:lnTo>
                <a:lnTo>
                  <a:pt x="132" y="609"/>
                </a:lnTo>
                <a:lnTo>
                  <a:pt x="124" y="607"/>
                </a:lnTo>
                <a:lnTo>
                  <a:pt x="124" y="869"/>
                </a:lnTo>
                <a:lnTo>
                  <a:pt x="124" y="869"/>
                </a:lnTo>
                <a:lnTo>
                  <a:pt x="126" y="878"/>
                </a:lnTo>
                <a:lnTo>
                  <a:pt x="128" y="885"/>
                </a:lnTo>
                <a:lnTo>
                  <a:pt x="132" y="893"/>
                </a:lnTo>
                <a:lnTo>
                  <a:pt x="136" y="899"/>
                </a:lnTo>
                <a:lnTo>
                  <a:pt x="143" y="904"/>
                </a:lnTo>
                <a:lnTo>
                  <a:pt x="150" y="909"/>
                </a:lnTo>
                <a:lnTo>
                  <a:pt x="159" y="911"/>
                </a:lnTo>
                <a:lnTo>
                  <a:pt x="167" y="912"/>
                </a:lnTo>
                <a:lnTo>
                  <a:pt x="167" y="912"/>
                </a:lnTo>
                <a:lnTo>
                  <a:pt x="176" y="911"/>
                </a:lnTo>
                <a:lnTo>
                  <a:pt x="183" y="909"/>
                </a:lnTo>
                <a:lnTo>
                  <a:pt x="191" y="904"/>
                </a:lnTo>
                <a:lnTo>
                  <a:pt x="197" y="899"/>
                </a:lnTo>
                <a:lnTo>
                  <a:pt x="203" y="893"/>
                </a:lnTo>
                <a:lnTo>
                  <a:pt x="206" y="885"/>
                </a:lnTo>
                <a:lnTo>
                  <a:pt x="209" y="878"/>
                </a:lnTo>
                <a:lnTo>
                  <a:pt x="209" y="869"/>
                </a:lnTo>
                <a:lnTo>
                  <a:pt x="209" y="598"/>
                </a:lnTo>
                <a:lnTo>
                  <a:pt x="211" y="598"/>
                </a:lnTo>
                <a:lnTo>
                  <a:pt x="211" y="580"/>
                </a:lnTo>
                <a:lnTo>
                  <a:pt x="211" y="580"/>
                </a:lnTo>
                <a:lnTo>
                  <a:pt x="206" y="587"/>
                </a:lnTo>
                <a:lnTo>
                  <a:pt x="201" y="594"/>
                </a:lnTo>
                <a:lnTo>
                  <a:pt x="193" y="599"/>
                </a:lnTo>
                <a:lnTo>
                  <a:pt x="187" y="603"/>
                </a:lnTo>
                <a:lnTo>
                  <a:pt x="178" y="607"/>
                </a:lnTo>
                <a:lnTo>
                  <a:pt x="171" y="610"/>
                </a:lnTo>
                <a:lnTo>
                  <a:pt x="161" y="612"/>
                </a:lnTo>
                <a:lnTo>
                  <a:pt x="152" y="612"/>
                </a:lnTo>
                <a:lnTo>
                  <a:pt x="152" y="612"/>
                </a:lnTo>
                <a:close/>
                <a:moveTo>
                  <a:pt x="529" y="218"/>
                </a:moveTo>
                <a:lnTo>
                  <a:pt x="568" y="218"/>
                </a:lnTo>
                <a:lnTo>
                  <a:pt x="568" y="218"/>
                </a:lnTo>
                <a:lnTo>
                  <a:pt x="577" y="218"/>
                </a:lnTo>
                <a:lnTo>
                  <a:pt x="587" y="220"/>
                </a:lnTo>
                <a:lnTo>
                  <a:pt x="597" y="222"/>
                </a:lnTo>
                <a:lnTo>
                  <a:pt x="606" y="226"/>
                </a:lnTo>
                <a:lnTo>
                  <a:pt x="606" y="226"/>
                </a:lnTo>
                <a:lnTo>
                  <a:pt x="621" y="220"/>
                </a:lnTo>
                <a:lnTo>
                  <a:pt x="634" y="211"/>
                </a:lnTo>
                <a:lnTo>
                  <a:pt x="646" y="200"/>
                </a:lnTo>
                <a:lnTo>
                  <a:pt x="657" y="189"/>
                </a:lnTo>
                <a:lnTo>
                  <a:pt x="664" y="176"/>
                </a:lnTo>
                <a:lnTo>
                  <a:pt x="671" y="161"/>
                </a:lnTo>
                <a:lnTo>
                  <a:pt x="673" y="153"/>
                </a:lnTo>
                <a:lnTo>
                  <a:pt x="675" y="145"/>
                </a:lnTo>
                <a:lnTo>
                  <a:pt x="676" y="136"/>
                </a:lnTo>
                <a:lnTo>
                  <a:pt x="676" y="129"/>
                </a:lnTo>
                <a:lnTo>
                  <a:pt x="676" y="129"/>
                </a:lnTo>
                <a:lnTo>
                  <a:pt x="676" y="118"/>
                </a:lnTo>
                <a:lnTo>
                  <a:pt x="674" y="107"/>
                </a:lnTo>
                <a:lnTo>
                  <a:pt x="672" y="98"/>
                </a:lnTo>
                <a:lnTo>
                  <a:pt x="667" y="88"/>
                </a:lnTo>
                <a:lnTo>
                  <a:pt x="663" y="78"/>
                </a:lnTo>
                <a:lnTo>
                  <a:pt x="659" y="71"/>
                </a:lnTo>
                <a:lnTo>
                  <a:pt x="652" y="62"/>
                </a:lnTo>
                <a:lnTo>
                  <a:pt x="646" y="55"/>
                </a:lnTo>
                <a:lnTo>
                  <a:pt x="638" y="48"/>
                </a:lnTo>
                <a:lnTo>
                  <a:pt x="630" y="42"/>
                </a:lnTo>
                <a:lnTo>
                  <a:pt x="622" y="38"/>
                </a:lnTo>
                <a:lnTo>
                  <a:pt x="613" y="33"/>
                </a:lnTo>
                <a:lnTo>
                  <a:pt x="603" y="29"/>
                </a:lnTo>
                <a:lnTo>
                  <a:pt x="593" y="27"/>
                </a:lnTo>
                <a:lnTo>
                  <a:pt x="583" y="25"/>
                </a:lnTo>
                <a:lnTo>
                  <a:pt x="573" y="25"/>
                </a:lnTo>
                <a:lnTo>
                  <a:pt x="573" y="25"/>
                </a:lnTo>
                <a:lnTo>
                  <a:pt x="561" y="25"/>
                </a:lnTo>
                <a:lnTo>
                  <a:pt x="561" y="25"/>
                </a:lnTo>
                <a:lnTo>
                  <a:pt x="568" y="34"/>
                </a:lnTo>
                <a:lnTo>
                  <a:pt x="574" y="43"/>
                </a:lnTo>
                <a:lnTo>
                  <a:pt x="578" y="53"/>
                </a:lnTo>
                <a:lnTo>
                  <a:pt x="583" y="63"/>
                </a:lnTo>
                <a:lnTo>
                  <a:pt x="586" y="73"/>
                </a:lnTo>
                <a:lnTo>
                  <a:pt x="588" y="84"/>
                </a:lnTo>
                <a:lnTo>
                  <a:pt x="589" y="95"/>
                </a:lnTo>
                <a:lnTo>
                  <a:pt x="590" y="106"/>
                </a:lnTo>
                <a:lnTo>
                  <a:pt x="590" y="106"/>
                </a:lnTo>
                <a:lnTo>
                  <a:pt x="589" y="123"/>
                </a:lnTo>
                <a:lnTo>
                  <a:pt x="586" y="140"/>
                </a:lnTo>
                <a:lnTo>
                  <a:pt x="580" y="156"/>
                </a:lnTo>
                <a:lnTo>
                  <a:pt x="573" y="170"/>
                </a:lnTo>
                <a:lnTo>
                  <a:pt x="564" y="184"/>
                </a:lnTo>
                <a:lnTo>
                  <a:pt x="554" y="197"/>
                </a:lnTo>
                <a:lnTo>
                  <a:pt x="542" y="208"/>
                </a:lnTo>
                <a:lnTo>
                  <a:pt x="529" y="218"/>
                </a:lnTo>
                <a:lnTo>
                  <a:pt x="529" y="218"/>
                </a:lnTo>
                <a:close/>
                <a:moveTo>
                  <a:pt x="262" y="603"/>
                </a:moveTo>
                <a:lnTo>
                  <a:pt x="262" y="603"/>
                </a:lnTo>
                <a:lnTo>
                  <a:pt x="251" y="602"/>
                </a:lnTo>
                <a:lnTo>
                  <a:pt x="240" y="600"/>
                </a:lnTo>
                <a:lnTo>
                  <a:pt x="240" y="600"/>
                </a:lnTo>
                <a:lnTo>
                  <a:pt x="237" y="599"/>
                </a:lnTo>
                <a:lnTo>
                  <a:pt x="237" y="867"/>
                </a:lnTo>
                <a:lnTo>
                  <a:pt x="237" y="867"/>
                </a:lnTo>
                <a:lnTo>
                  <a:pt x="238" y="877"/>
                </a:lnTo>
                <a:lnTo>
                  <a:pt x="240" y="884"/>
                </a:lnTo>
                <a:lnTo>
                  <a:pt x="245" y="892"/>
                </a:lnTo>
                <a:lnTo>
                  <a:pt x="250" y="899"/>
                </a:lnTo>
                <a:lnTo>
                  <a:pt x="256" y="904"/>
                </a:lnTo>
                <a:lnTo>
                  <a:pt x="264" y="908"/>
                </a:lnTo>
                <a:lnTo>
                  <a:pt x="273" y="911"/>
                </a:lnTo>
                <a:lnTo>
                  <a:pt x="281" y="912"/>
                </a:lnTo>
                <a:lnTo>
                  <a:pt x="281" y="912"/>
                </a:lnTo>
                <a:lnTo>
                  <a:pt x="289" y="911"/>
                </a:lnTo>
                <a:lnTo>
                  <a:pt x="295" y="910"/>
                </a:lnTo>
                <a:lnTo>
                  <a:pt x="301" y="907"/>
                </a:lnTo>
                <a:lnTo>
                  <a:pt x="308" y="903"/>
                </a:lnTo>
                <a:lnTo>
                  <a:pt x="312" y="899"/>
                </a:lnTo>
                <a:lnTo>
                  <a:pt x="317" y="894"/>
                </a:lnTo>
                <a:lnTo>
                  <a:pt x="321" y="888"/>
                </a:lnTo>
                <a:lnTo>
                  <a:pt x="323" y="882"/>
                </a:lnTo>
                <a:lnTo>
                  <a:pt x="323" y="568"/>
                </a:lnTo>
                <a:lnTo>
                  <a:pt x="323" y="568"/>
                </a:lnTo>
                <a:lnTo>
                  <a:pt x="319" y="575"/>
                </a:lnTo>
                <a:lnTo>
                  <a:pt x="312" y="583"/>
                </a:lnTo>
                <a:lnTo>
                  <a:pt x="305" y="588"/>
                </a:lnTo>
                <a:lnTo>
                  <a:pt x="297" y="594"/>
                </a:lnTo>
                <a:lnTo>
                  <a:pt x="290" y="598"/>
                </a:lnTo>
                <a:lnTo>
                  <a:pt x="281" y="601"/>
                </a:lnTo>
                <a:lnTo>
                  <a:pt x="271" y="602"/>
                </a:lnTo>
                <a:lnTo>
                  <a:pt x="262" y="603"/>
                </a:lnTo>
                <a:lnTo>
                  <a:pt x="262" y="603"/>
                </a:lnTo>
                <a:close/>
                <a:moveTo>
                  <a:pt x="733" y="305"/>
                </a:moveTo>
                <a:lnTo>
                  <a:pt x="733" y="305"/>
                </a:lnTo>
                <a:lnTo>
                  <a:pt x="730" y="295"/>
                </a:lnTo>
                <a:lnTo>
                  <a:pt x="725" y="286"/>
                </a:lnTo>
                <a:lnTo>
                  <a:pt x="721" y="279"/>
                </a:lnTo>
                <a:lnTo>
                  <a:pt x="715" y="272"/>
                </a:lnTo>
                <a:lnTo>
                  <a:pt x="707" y="268"/>
                </a:lnTo>
                <a:lnTo>
                  <a:pt x="700" y="264"/>
                </a:lnTo>
                <a:lnTo>
                  <a:pt x="690" y="261"/>
                </a:lnTo>
                <a:lnTo>
                  <a:pt x="679" y="261"/>
                </a:lnTo>
                <a:lnTo>
                  <a:pt x="641" y="261"/>
                </a:lnTo>
                <a:lnTo>
                  <a:pt x="641" y="261"/>
                </a:lnTo>
                <a:lnTo>
                  <a:pt x="644" y="271"/>
                </a:lnTo>
                <a:lnTo>
                  <a:pt x="648" y="282"/>
                </a:lnTo>
                <a:lnTo>
                  <a:pt x="648" y="282"/>
                </a:lnTo>
                <a:lnTo>
                  <a:pt x="718" y="511"/>
                </a:lnTo>
                <a:lnTo>
                  <a:pt x="718" y="511"/>
                </a:lnTo>
                <a:lnTo>
                  <a:pt x="720" y="522"/>
                </a:lnTo>
                <a:lnTo>
                  <a:pt x="721" y="534"/>
                </a:lnTo>
                <a:lnTo>
                  <a:pt x="720" y="544"/>
                </a:lnTo>
                <a:lnTo>
                  <a:pt x="717" y="555"/>
                </a:lnTo>
                <a:lnTo>
                  <a:pt x="717" y="555"/>
                </a:lnTo>
                <a:lnTo>
                  <a:pt x="720" y="564"/>
                </a:lnTo>
                <a:lnTo>
                  <a:pt x="725" y="571"/>
                </a:lnTo>
                <a:lnTo>
                  <a:pt x="731" y="577"/>
                </a:lnTo>
                <a:lnTo>
                  <a:pt x="738" y="581"/>
                </a:lnTo>
                <a:lnTo>
                  <a:pt x="746" y="584"/>
                </a:lnTo>
                <a:lnTo>
                  <a:pt x="754" y="586"/>
                </a:lnTo>
                <a:lnTo>
                  <a:pt x="763" y="586"/>
                </a:lnTo>
                <a:lnTo>
                  <a:pt x="771" y="584"/>
                </a:lnTo>
                <a:lnTo>
                  <a:pt x="771" y="584"/>
                </a:lnTo>
                <a:lnTo>
                  <a:pt x="780" y="581"/>
                </a:lnTo>
                <a:lnTo>
                  <a:pt x="788" y="575"/>
                </a:lnTo>
                <a:lnTo>
                  <a:pt x="794" y="570"/>
                </a:lnTo>
                <a:lnTo>
                  <a:pt x="798" y="563"/>
                </a:lnTo>
                <a:lnTo>
                  <a:pt x="801" y="555"/>
                </a:lnTo>
                <a:lnTo>
                  <a:pt x="803" y="547"/>
                </a:lnTo>
                <a:lnTo>
                  <a:pt x="803" y="538"/>
                </a:lnTo>
                <a:lnTo>
                  <a:pt x="801" y="529"/>
                </a:lnTo>
                <a:lnTo>
                  <a:pt x="801" y="529"/>
                </a:lnTo>
                <a:lnTo>
                  <a:pt x="733" y="305"/>
                </a:lnTo>
                <a:lnTo>
                  <a:pt x="733" y="305"/>
                </a:lnTo>
                <a:close/>
                <a:moveTo>
                  <a:pt x="310" y="226"/>
                </a:moveTo>
                <a:lnTo>
                  <a:pt x="310" y="226"/>
                </a:lnTo>
                <a:lnTo>
                  <a:pt x="319" y="223"/>
                </a:lnTo>
                <a:lnTo>
                  <a:pt x="328" y="220"/>
                </a:lnTo>
                <a:lnTo>
                  <a:pt x="338" y="219"/>
                </a:lnTo>
                <a:lnTo>
                  <a:pt x="348" y="218"/>
                </a:lnTo>
                <a:lnTo>
                  <a:pt x="386" y="218"/>
                </a:lnTo>
                <a:lnTo>
                  <a:pt x="386" y="218"/>
                </a:lnTo>
                <a:lnTo>
                  <a:pt x="373" y="208"/>
                </a:lnTo>
                <a:lnTo>
                  <a:pt x="362" y="197"/>
                </a:lnTo>
                <a:lnTo>
                  <a:pt x="351" y="184"/>
                </a:lnTo>
                <a:lnTo>
                  <a:pt x="342" y="170"/>
                </a:lnTo>
                <a:lnTo>
                  <a:pt x="335" y="156"/>
                </a:lnTo>
                <a:lnTo>
                  <a:pt x="329" y="140"/>
                </a:lnTo>
                <a:lnTo>
                  <a:pt x="326" y="123"/>
                </a:lnTo>
                <a:lnTo>
                  <a:pt x="325" y="106"/>
                </a:lnTo>
                <a:lnTo>
                  <a:pt x="325" y="106"/>
                </a:lnTo>
                <a:lnTo>
                  <a:pt x="326" y="95"/>
                </a:lnTo>
                <a:lnTo>
                  <a:pt x="327" y="84"/>
                </a:lnTo>
                <a:lnTo>
                  <a:pt x="329" y="73"/>
                </a:lnTo>
                <a:lnTo>
                  <a:pt x="333" y="63"/>
                </a:lnTo>
                <a:lnTo>
                  <a:pt x="337" y="53"/>
                </a:lnTo>
                <a:lnTo>
                  <a:pt x="342" y="43"/>
                </a:lnTo>
                <a:lnTo>
                  <a:pt x="348" y="34"/>
                </a:lnTo>
                <a:lnTo>
                  <a:pt x="354" y="25"/>
                </a:lnTo>
                <a:lnTo>
                  <a:pt x="354" y="25"/>
                </a:lnTo>
                <a:lnTo>
                  <a:pt x="343" y="25"/>
                </a:lnTo>
                <a:lnTo>
                  <a:pt x="343" y="25"/>
                </a:lnTo>
                <a:lnTo>
                  <a:pt x="333" y="25"/>
                </a:lnTo>
                <a:lnTo>
                  <a:pt x="322" y="27"/>
                </a:lnTo>
                <a:lnTo>
                  <a:pt x="312" y="29"/>
                </a:lnTo>
                <a:lnTo>
                  <a:pt x="303" y="33"/>
                </a:lnTo>
                <a:lnTo>
                  <a:pt x="294" y="38"/>
                </a:lnTo>
                <a:lnTo>
                  <a:pt x="285" y="42"/>
                </a:lnTo>
                <a:lnTo>
                  <a:pt x="277" y="48"/>
                </a:lnTo>
                <a:lnTo>
                  <a:pt x="269" y="55"/>
                </a:lnTo>
                <a:lnTo>
                  <a:pt x="263" y="62"/>
                </a:lnTo>
                <a:lnTo>
                  <a:pt x="258" y="71"/>
                </a:lnTo>
                <a:lnTo>
                  <a:pt x="252" y="78"/>
                </a:lnTo>
                <a:lnTo>
                  <a:pt x="248" y="88"/>
                </a:lnTo>
                <a:lnTo>
                  <a:pt x="244" y="98"/>
                </a:lnTo>
                <a:lnTo>
                  <a:pt x="241" y="107"/>
                </a:lnTo>
                <a:lnTo>
                  <a:pt x="240" y="118"/>
                </a:lnTo>
                <a:lnTo>
                  <a:pt x="239" y="129"/>
                </a:lnTo>
                <a:lnTo>
                  <a:pt x="239" y="129"/>
                </a:lnTo>
                <a:lnTo>
                  <a:pt x="239" y="136"/>
                </a:lnTo>
                <a:lnTo>
                  <a:pt x="240" y="145"/>
                </a:lnTo>
                <a:lnTo>
                  <a:pt x="242" y="153"/>
                </a:lnTo>
                <a:lnTo>
                  <a:pt x="245" y="161"/>
                </a:lnTo>
                <a:lnTo>
                  <a:pt x="251" y="176"/>
                </a:lnTo>
                <a:lnTo>
                  <a:pt x="259" y="189"/>
                </a:lnTo>
                <a:lnTo>
                  <a:pt x="269" y="201"/>
                </a:lnTo>
                <a:lnTo>
                  <a:pt x="281" y="211"/>
                </a:lnTo>
                <a:lnTo>
                  <a:pt x="295" y="220"/>
                </a:lnTo>
                <a:lnTo>
                  <a:pt x="310" y="226"/>
                </a:lnTo>
                <a:lnTo>
                  <a:pt x="310" y="226"/>
                </a:lnTo>
                <a:close/>
                <a:moveTo>
                  <a:pt x="649" y="603"/>
                </a:moveTo>
                <a:lnTo>
                  <a:pt x="649" y="603"/>
                </a:lnTo>
                <a:lnTo>
                  <a:pt x="639" y="602"/>
                </a:lnTo>
                <a:lnTo>
                  <a:pt x="631" y="601"/>
                </a:lnTo>
                <a:lnTo>
                  <a:pt x="621" y="598"/>
                </a:lnTo>
                <a:lnTo>
                  <a:pt x="614" y="594"/>
                </a:lnTo>
                <a:lnTo>
                  <a:pt x="606" y="588"/>
                </a:lnTo>
                <a:lnTo>
                  <a:pt x="599" y="583"/>
                </a:lnTo>
                <a:lnTo>
                  <a:pt x="593" y="575"/>
                </a:lnTo>
                <a:lnTo>
                  <a:pt x="588" y="568"/>
                </a:lnTo>
                <a:lnTo>
                  <a:pt x="588" y="882"/>
                </a:lnTo>
                <a:lnTo>
                  <a:pt x="588" y="882"/>
                </a:lnTo>
                <a:lnTo>
                  <a:pt x="590" y="888"/>
                </a:lnTo>
                <a:lnTo>
                  <a:pt x="594" y="894"/>
                </a:lnTo>
                <a:lnTo>
                  <a:pt x="599" y="899"/>
                </a:lnTo>
                <a:lnTo>
                  <a:pt x="604" y="903"/>
                </a:lnTo>
                <a:lnTo>
                  <a:pt x="609" y="907"/>
                </a:lnTo>
                <a:lnTo>
                  <a:pt x="616" y="910"/>
                </a:lnTo>
                <a:lnTo>
                  <a:pt x="622" y="911"/>
                </a:lnTo>
                <a:lnTo>
                  <a:pt x="630" y="912"/>
                </a:lnTo>
                <a:lnTo>
                  <a:pt x="630" y="912"/>
                </a:lnTo>
                <a:lnTo>
                  <a:pt x="638" y="911"/>
                </a:lnTo>
                <a:lnTo>
                  <a:pt x="647" y="908"/>
                </a:lnTo>
                <a:lnTo>
                  <a:pt x="654" y="904"/>
                </a:lnTo>
                <a:lnTo>
                  <a:pt x="661" y="899"/>
                </a:lnTo>
                <a:lnTo>
                  <a:pt x="666" y="892"/>
                </a:lnTo>
                <a:lnTo>
                  <a:pt x="671" y="884"/>
                </a:lnTo>
                <a:lnTo>
                  <a:pt x="673" y="877"/>
                </a:lnTo>
                <a:lnTo>
                  <a:pt x="674" y="867"/>
                </a:lnTo>
                <a:lnTo>
                  <a:pt x="674" y="599"/>
                </a:lnTo>
                <a:lnTo>
                  <a:pt x="674" y="599"/>
                </a:lnTo>
                <a:lnTo>
                  <a:pt x="671" y="600"/>
                </a:lnTo>
                <a:lnTo>
                  <a:pt x="671" y="600"/>
                </a:lnTo>
                <a:lnTo>
                  <a:pt x="660" y="602"/>
                </a:lnTo>
                <a:lnTo>
                  <a:pt x="649" y="603"/>
                </a:lnTo>
                <a:lnTo>
                  <a:pt x="649" y="603"/>
                </a:lnTo>
                <a:close/>
                <a:moveTo>
                  <a:pt x="194" y="555"/>
                </a:moveTo>
                <a:lnTo>
                  <a:pt x="194" y="555"/>
                </a:lnTo>
                <a:lnTo>
                  <a:pt x="192" y="544"/>
                </a:lnTo>
                <a:lnTo>
                  <a:pt x="191" y="534"/>
                </a:lnTo>
                <a:lnTo>
                  <a:pt x="191" y="522"/>
                </a:lnTo>
                <a:lnTo>
                  <a:pt x="194" y="511"/>
                </a:lnTo>
                <a:lnTo>
                  <a:pt x="194" y="511"/>
                </a:lnTo>
                <a:lnTo>
                  <a:pt x="230" y="397"/>
                </a:lnTo>
                <a:lnTo>
                  <a:pt x="254" y="317"/>
                </a:lnTo>
                <a:lnTo>
                  <a:pt x="270" y="268"/>
                </a:lnTo>
                <a:lnTo>
                  <a:pt x="270" y="268"/>
                </a:lnTo>
                <a:lnTo>
                  <a:pt x="274" y="261"/>
                </a:lnTo>
                <a:lnTo>
                  <a:pt x="236" y="261"/>
                </a:lnTo>
                <a:lnTo>
                  <a:pt x="236" y="261"/>
                </a:lnTo>
                <a:lnTo>
                  <a:pt x="226" y="261"/>
                </a:lnTo>
                <a:lnTo>
                  <a:pt x="218" y="264"/>
                </a:lnTo>
                <a:lnTo>
                  <a:pt x="210" y="267"/>
                </a:lnTo>
                <a:lnTo>
                  <a:pt x="203" y="270"/>
                </a:lnTo>
                <a:lnTo>
                  <a:pt x="196" y="275"/>
                </a:lnTo>
                <a:lnTo>
                  <a:pt x="191" y="281"/>
                </a:lnTo>
                <a:lnTo>
                  <a:pt x="187" y="287"/>
                </a:lnTo>
                <a:lnTo>
                  <a:pt x="185" y="294"/>
                </a:lnTo>
                <a:lnTo>
                  <a:pt x="185" y="294"/>
                </a:lnTo>
                <a:lnTo>
                  <a:pt x="168" y="341"/>
                </a:lnTo>
                <a:lnTo>
                  <a:pt x="144" y="420"/>
                </a:lnTo>
                <a:lnTo>
                  <a:pt x="109" y="529"/>
                </a:lnTo>
                <a:lnTo>
                  <a:pt x="109" y="529"/>
                </a:lnTo>
                <a:lnTo>
                  <a:pt x="108" y="538"/>
                </a:lnTo>
                <a:lnTo>
                  <a:pt x="108" y="547"/>
                </a:lnTo>
                <a:lnTo>
                  <a:pt x="109" y="555"/>
                </a:lnTo>
                <a:lnTo>
                  <a:pt x="113" y="563"/>
                </a:lnTo>
                <a:lnTo>
                  <a:pt x="118" y="570"/>
                </a:lnTo>
                <a:lnTo>
                  <a:pt x="123" y="575"/>
                </a:lnTo>
                <a:lnTo>
                  <a:pt x="131" y="581"/>
                </a:lnTo>
                <a:lnTo>
                  <a:pt x="139" y="584"/>
                </a:lnTo>
                <a:lnTo>
                  <a:pt x="139" y="584"/>
                </a:lnTo>
                <a:lnTo>
                  <a:pt x="148" y="586"/>
                </a:lnTo>
                <a:lnTo>
                  <a:pt x="157" y="586"/>
                </a:lnTo>
                <a:lnTo>
                  <a:pt x="165" y="584"/>
                </a:lnTo>
                <a:lnTo>
                  <a:pt x="173" y="581"/>
                </a:lnTo>
                <a:lnTo>
                  <a:pt x="180" y="577"/>
                </a:lnTo>
                <a:lnTo>
                  <a:pt x="186" y="571"/>
                </a:lnTo>
                <a:lnTo>
                  <a:pt x="191" y="564"/>
                </a:lnTo>
                <a:lnTo>
                  <a:pt x="194" y="555"/>
                </a:lnTo>
                <a:lnTo>
                  <a:pt x="194" y="555"/>
                </a:lnTo>
                <a:close/>
                <a:moveTo>
                  <a:pt x="622" y="289"/>
                </a:moveTo>
                <a:lnTo>
                  <a:pt x="622" y="289"/>
                </a:lnTo>
                <a:lnTo>
                  <a:pt x="619" y="279"/>
                </a:lnTo>
                <a:lnTo>
                  <a:pt x="615" y="269"/>
                </a:lnTo>
                <a:lnTo>
                  <a:pt x="611" y="261"/>
                </a:lnTo>
                <a:lnTo>
                  <a:pt x="604" y="255"/>
                </a:lnTo>
                <a:lnTo>
                  <a:pt x="597" y="250"/>
                </a:lnTo>
                <a:lnTo>
                  <a:pt x="588" y="246"/>
                </a:lnTo>
                <a:lnTo>
                  <a:pt x="578" y="244"/>
                </a:lnTo>
                <a:lnTo>
                  <a:pt x="568" y="243"/>
                </a:lnTo>
                <a:lnTo>
                  <a:pt x="516" y="243"/>
                </a:lnTo>
                <a:lnTo>
                  <a:pt x="516" y="243"/>
                </a:lnTo>
                <a:lnTo>
                  <a:pt x="516" y="243"/>
                </a:lnTo>
                <a:lnTo>
                  <a:pt x="395" y="243"/>
                </a:lnTo>
                <a:lnTo>
                  <a:pt x="395" y="243"/>
                </a:lnTo>
                <a:lnTo>
                  <a:pt x="395" y="243"/>
                </a:lnTo>
                <a:lnTo>
                  <a:pt x="348" y="243"/>
                </a:lnTo>
                <a:lnTo>
                  <a:pt x="348" y="243"/>
                </a:lnTo>
                <a:lnTo>
                  <a:pt x="338" y="244"/>
                </a:lnTo>
                <a:lnTo>
                  <a:pt x="329" y="245"/>
                </a:lnTo>
                <a:lnTo>
                  <a:pt x="321" y="249"/>
                </a:lnTo>
                <a:lnTo>
                  <a:pt x="314" y="253"/>
                </a:lnTo>
                <a:lnTo>
                  <a:pt x="307" y="258"/>
                </a:lnTo>
                <a:lnTo>
                  <a:pt x="301" y="264"/>
                </a:lnTo>
                <a:lnTo>
                  <a:pt x="297" y="270"/>
                </a:lnTo>
                <a:lnTo>
                  <a:pt x="295" y="276"/>
                </a:lnTo>
                <a:lnTo>
                  <a:pt x="295" y="276"/>
                </a:lnTo>
                <a:lnTo>
                  <a:pt x="279" y="325"/>
                </a:lnTo>
                <a:lnTo>
                  <a:pt x="253" y="407"/>
                </a:lnTo>
                <a:lnTo>
                  <a:pt x="218" y="519"/>
                </a:lnTo>
                <a:lnTo>
                  <a:pt x="218" y="519"/>
                </a:lnTo>
                <a:lnTo>
                  <a:pt x="217" y="527"/>
                </a:lnTo>
                <a:lnTo>
                  <a:pt x="217" y="537"/>
                </a:lnTo>
                <a:lnTo>
                  <a:pt x="218" y="545"/>
                </a:lnTo>
                <a:lnTo>
                  <a:pt x="221" y="553"/>
                </a:lnTo>
                <a:lnTo>
                  <a:pt x="226" y="560"/>
                </a:lnTo>
                <a:lnTo>
                  <a:pt x="233" y="567"/>
                </a:lnTo>
                <a:lnTo>
                  <a:pt x="240" y="572"/>
                </a:lnTo>
                <a:lnTo>
                  <a:pt x="248" y="575"/>
                </a:lnTo>
                <a:lnTo>
                  <a:pt x="248" y="575"/>
                </a:lnTo>
                <a:lnTo>
                  <a:pt x="258" y="578"/>
                </a:lnTo>
                <a:lnTo>
                  <a:pt x="266" y="578"/>
                </a:lnTo>
                <a:lnTo>
                  <a:pt x="275" y="575"/>
                </a:lnTo>
                <a:lnTo>
                  <a:pt x="283" y="572"/>
                </a:lnTo>
                <a:lnTo>
                  <a:pt x="291" y="567"/>
                </a:lnTo>
                <a:lnTo>
                  <a:pt x="297" y="562"/>
                </a:lnTo>
                <a:lnTo>
                  <a:pt x="301" y="554"/>
                </a:lnTo>
                <a:lnTo>
                  <a:pt x="306" y="545"/>
                </a:lnTo>
                <a:lnTo>
                  <a:pt x="349" y="405"/>
                </a:lnTo>
                <a:lnTo>
                  <a:pt x="349" y="532"/>
                </a:lnTo>
                <a:lnTo>
                  <a:pt x="349" y="866"/>
                </a:lnTo>
                <a:lnTo>
                  <a:pt x="349" y="866"/>
                </a:lnTo>
                <a:lnTo>
                  <a:pt x="350" y="876"/>
                </a:lnTo>
                <a:lnTo>
                  <a:pt x="353" y="884"/>
                </a:lnTo>
                <a:lnTo>
                  <a:pt x="357" y="892"/>
                </a:lnTo>
                <a:lnTo>
                  <a:pt x="363" y="898"/>
                </a:lnTo>
                <a:lnTo>
                  <a:pt x="369" y="903"/>
                </a:lnTo>
                <a:lnTo>
                  <a:pt x="377" y="908"/>
                </a:lnTo>
                <a:lnTo>
                  <a:pt x="385" y="911"/>
                </a:lnTo>
                <a:lnTo>
                  <a:pt x="395" y="912"/>
                </a:lnTo>
                <a:lnTo>
                  <a:pt x="395" y="912"/>
                </a:lnTo>
                <a:lnTo>
                  <a:pt x="403" y="911"/>
                </a:lnTo>
                <a:lnTo>
                  <a:pt x="412" y="908"/>
                </a:lnTo>
                <a:lnTo>
                  <a:pt x="421" y="903"/>
                </a:lnTo>
                <a:lnTo>
                  <a:pt x="427" y="898"/>
                </a:lnTo>
                <a:lnTo>
                  <a:pt x="432" y="892"/>
                </a:lnTo>
                <a:lnTo>
                  <a:pt x="437" y="884"/>
                </a:lnTo>
                <a:lnTo>
                  <a:pt x="440" y="876"/>
                </a:lnTo>
                <a:lnTo>
                  <a:pt x="440" y="866"/>
                </a:lnTo>
                <a:lnTo>
                  <a:pt x="440" y="578"/>
                </a:lnTo>
                <a:lnTo>
                  <a:pt x="471" y="578"/>
                </a:lnTo>
                <a:lnTo>
                  <a:pt x="471" y="866"/>
                </a:lnTo>
                <a:lnTo>
                  <a:pt x="471" y="866"/>
                </a:lnTo>
                <a:lnTo>
                  <a:pt x="472" y="876"/>
                </a:lnTo>
                <a:lnTo>
                  <a:pt x="474" y="884"/>
                </a:lnTo>
                <a:lnTo>
                  <a:pt x="479" y="892"/>
                </a:lnTo>
                <a:lnTo>
                  <a:pt x="484" y="898"/>
                </a:lnTo>
                <a:lnTo>
                  <a:pt x="491" y="903"/>
                </a:lnTo>
                <a:lnTo>
                  <a:pt x="499" y="908"/>
                </a:lnTo>
                <a:lnTo>
                  <a:pt x="508" y="911"/>
                </a:lnTo>
                <a:lnTo>
                  <a:pt x="516" y="912"/>
                </a:lnTo>
                <a:lnTo>
                  <a:pt x="516" y="912"/>
                </a:lnTo>
                <a:lnTo>
                  <a:pt x="526" y="911"/>
                </a:lnTo>
                <a:lnTo>
                  <a:pt x="534" y="908"/>
                </a:lnTo>
                <a:lnTo>
                  <a:pt x="542" y="903"/>
                </a:lnTo>
                <a:lnTo>
                  <a:pt x="548" y="898"/>
                </a:lnTo>
                <a:lnTo>
                  <a:pt x="555" y="892"/>
                </a:lnTo>
                <a:lnTo>
                  <a:pt x="558" y="884"/>
                </a:lnTo>
                <a:lnTo>
                  <a:pt x="561" y="876"/>
                </a:lnTo>
                <a:lnTo>
                  <a:pt x="562" y="866"/>
                </a:lnTo>
                <a:lnTo>
                  <a:pt x="562" y="532"/>
                </a:lnTo>
                <a:lnTo>
                  <a:pt x="562" y="405"/>
                </a:lnTo>
                <a:lnTo>
                  <a:pt x="605" y="545"/>
                </a:lnTo>
                <a:lnTo>
                  <a:pt x="605" y="545"/>
                </a:lnTo>
                <a:lnTo>
                  <a:pt x="609" y="554"/>
                </a:lnTo>
                <a:lnTo>
                  <a:pt x="615" y="562"/>
                </a:lnTo>
                <a:lnTo>
                  <a:pt x="620" y="567"/>
                </a:lnTo>
                <a:lnTo>
                  <a:pt x="628" y="572"/>
                </a:lnTo>
                <a:lnTo>
                  <a:pt x="636" y="575"/>
                </a:lnTo>
                <a:lnTo>
                  <a:pt x="645" y="578"/>
                </a:lnTo>
                <a:lnTo>
                  <a:pt x="653" y="578"/>
                </a:lnTo>
                <a:lnTo>
                  <a:pt x="663" y="575"/>
                </a:lnTo>
                <a:lnTo>
                  <a:pt x="663" y="575"/>
                </a:lnTo>
                <a:lnTo>
                  <a:pt x="672" y="572"/>
                </a:lnTo>
                <a:lnTo>
                  <a:pt x="679" y="567"/>
                </a:lnTo>
                <a:lnTo>
                  <a:pt x="685" y="560"/>
                </a:lnTo>
                <a:lnTo>
                  <a:pt x="690" y="553"/>
                </a:lnTo>
                <a:lnTo>
                  <a:pt x="693" y="545"/>
                </a:lnTo>
                <a:lnTo>
                  <a:pt x="694" y="537"/>
                </a:lnTo>
                <a:lnTo>
                  <a:pt x="694" y="527"/>
                </a:lnTo>
                <a:lnTo>
                  <a:pt x="693" y="519"/>
                </a:lnTo>
                <a:lnTo>
                  <a:pt x="693" y="519"/>
                </a:lnTo>
                <a:lnTo>
                  <a:pt x="622" y="289"/>
                </a:lnTo>
                <a:lnTo>
                  <a:pt x="622" y="289"/>
                </a:lnTo>
                <a:close/>
                <a:moveTo>
                  <a:pt x="458" y="213"/>
                </a:moveTo>
                <a:lnTo>
                  <a:pt x="458" y="213"/>
                </a:lnTo>
                <a:lnTo>
                  <a:pt x="469" y="212"/>
                </a:lnTo>
                <a:lnTo>
                  <a:pt x="480" y="211"/>
                </a:lnTo>
                <a:lnTo>
                  <a:pt x="489" y="208"/>
                </a:lnTo>
                <a:lnTo>
                  <a:pt x="499" y="205"/>
                </a:lnTo>
                <a:lnTo>
                  <a:pt x="509" y="200"/>
                </a:lnTo>
                <a:lnTo>
                  <a:pt x="517" y="195"/>
                </a:lnTo>
                <a:lnTo>
                  <a:pt x="526" y="189"/>
                </a:lnTo>
                <a:lnTo>
                  <a:pt x="533" y="182"/>
                </a:lnTo>
                <a:lnTo>
                  <a:pt x="540" y="175"/>
                </a:lnTo>
                <a:lnTo>
                  <a:pt x="546" y="166"/>
                </a:lnTo>
                <a:lnTo>
                  <a:pt x="551" y="158"/>
                </a:lnTo>
                <a:lnTo>
                  <a:pt x="556" y="148"/>
                </a:lnTo>
                <a:lnTo>
                  <a:pt x="559" y="138"/>
                </a:lnTo>
                <a:lnTo>
                  <a:pt x="562" y="128"/>
                </a:lnTo>
                <a:lnTo>
                  <a:pt x="563" y="118"/>
                </a:lnTo>
                <a:lnTo>
                  <a:pt x="564" y="106"/>
                </a:lnTo>
                <a:lnTo>
                  <a:pt x="564" y="106"/>
                </a:lnTo>
                <a:lnTo>
                  <a:pt x="563" y="95"/>
                </a:lnTo>
                <a:lnTo>
                  <a:pt x="562" y="85"/>
                </a:lnTo>
                <a:lnTo>
                  <a:pt x="559" y="75"/>
                </a:lnTo>
                <a:lnTo>
                  <a:pt x="556" y="65"/>
                </a:lnTo>
                <a:lnTo>
                  <a:pt x="551" y="56"/>
                </a:lnTo>
                <a:lnTo>
                  <a:pt x="546" y="47"/>
                </a:lnTo>
                <a:lnTo>
                  <a:pt x="540" y="39"/>
                </a:lnTo>
                <a:lnTo>
                  <a:pt x="533" y="31"/>
                </a:lnTo>
                <a:lnTo>
                  <a:pt x="526" y="25"/>
                </a:lnTo>
                <a:lnTo>
                  <a:pt x="517" y="18"/>
                </a:lnTo>
                <a:lnTo>
                  <a:pt x="509" y="13"/>
                </a:lnTo>
                <a:lnTo>
                  <a:pt x="499" y="9"/>
                </a:lnTo>
                <a:lnTo>
                  <a:pt x="489" y="5"/>
                </a:lnTo>
                <a:lnTo>
                  <a:pt x="480" y="2"/>
                </a:lnTo>
                <a:lnTo>
                  <a:pt x="469" y="1"/>
                </a:lnTo>
                <a:lnTo>
                  <a:pt x="458" y="0"/>
                </a:lnTo>
                <a:lnTo>
                  <a:pt x="458" y="0"/>
                </a:lnTo>
                <a:lnTo>
                  <a:pt x="446" y="1"/>
                </a:lnTo>
                <a:lnTo>
                  <a:pt x="437" y="2"/>
                </a:lnTo>
                <a:lnTo>
                  <a:pt x="426" y="5"/>
                </a:lnTo>
                <a:lnTo>
                  <a:pt x="416" y="9"/>
                </a:lnTo>
                <a:lnTo>
                  <a:pt x="407" y="13"/>
                </a:lnTo>
                <a:lnTo>
                  <a:pt x="398" y="18"/>
                </a:lnTo>
                <a:lnTo>
                  <a:pt x="389" y="25"/>
                </a:lnTo>
                <a:lnTo>
                  <a:pt x="382" y="31"/>
                </a:lnTo>
                <a:lnTo>
                  <a:pt x="376" y="39"/>
                </a:lnTo>
                <a:lnTo>
                  <a:pt x="369" y="47"/>
                </a:lnTo>
                <a:lnTo>
                  <a:pt x="364" y="56"/>
                </a:lnTo>
                <a:lnTo>
                  <a:pt x="359" y="65"/>
                </a:lnTo>
                <a:lnTo>
                  <a:pt x="356" y="75"/>
                </a:lnTo>
                <a:lnTo>
                  <a:pt x="353" y="85"/>
                </a:lnTo>
                <a:lnTo>
                  <a:pt x="352" y="95"/>
                </a:lnTo>
                <a:lnTo>
                  <a:pt x="351" y="106"/>
                </a:lnTo>
                <a:lnTo>
                  <a:pt x="351" y="106"/>
                </a:lnTo>
                <a:lnTo>
                  <a:pt x="352" y="118"/>
                </a:lnTo>
                <a:lnTo>
                  <a:pt x="353" y="128"/>
                </a:lnTo>
                <a:lnTo>
                  <a:pt x="356" y="138"/>
                </a:lnTo>
                <a:lnTo>
                  <a:pt x="359" y="148"/>
                </a:lnTo>
                <a:lnTo>
                  <a:pt x="364" y="158"/>
                </a:lnTo>
                <a:lnTo>
                  <a:pt x="369" y="166"/>
                </a:lnTo>
                <a:lnTo>
                  <a:pt x="376" y="175"/>
                </a:lnTo>
                <a:lnTo>
                  <a:pt x="382" y="182"/>
                </a:lnTo>
                <a:lnTo>
                  <a:pt x="389" y="189"/>
                </a:lnTo>
                <a:lnTo>
                  <a:pt x="398" y="195"/>
                </a:lnTo>
                <a:lnTo>
                  <a:pt x="407" y="200"/>
                </a:lnTo>
                <a:lnTo>
                  <a:pt x="416" y="205"/>
                </a:lnTo>
                <a:lnTo>
                  <a:pt x="426" y="208"/>
                </a:lnTo>
                <a:lnTo>
                  <a:pt x="437" y="211"/>
                </a:lnTo>
                <a:lnTo>
                  <a:pt x="446" y="212"/>
                </a:lnTo>
                <a:lnTo>
                  <a:pt x="458" y="213"/>
                </a:lnTo>
                <a:lnTo>
                  <a:pt x="458" y="213"/>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ru-RU">
              <a:solidFill>
                <a:srgbClr val="002060"/>
              </a:solidFill>
            </a:endParaRPr>
          </a:p>
        </p:txBody>
      </p:sp>
      <p:grpSp>
        <p:nvGrpSpPr>
          <p:cNvPr id="21" name="Group 24"/>
          <p:cNvGrpSpPr>
            <a:grpSpLocks/>
          </p:cNvGrpSpPr>
          <p:nvPr/>
        </p:nvGrpSpPr>
        <p:grpSpPr bwMode="auto">
          <a:xfrm>
            <a:off x="6012369" y="3035841"/>
            <a:ext cx="882374" cy="683812"/>
            <a:chOff x="2330" y="3597"/>
            <a:chExt cx="690" cy="696"/>
          </a:xfrm>
        </p:grpSpPr>
        <p:pic>
          <p:nvPicPr>
            <p:cNvPr id="22" name="Picture 5" descr="li-blue-box"/>
            <p:cNvPicPr>
              <a:picLocks noChangeAspect="1" noChangeArrowheads="1"/>
            </p:cNvPicPr>
            <p:nvPr/>
          </p:nvPicPr>
          <p:blipFill>
            <a:blip r:embed="rId7" cstate="print"/>
            <a:srcRect/>
            <a:stretch>
              <a:fillRect/>
            </a:stretch>
          </p:blipFill>
          <p:spPr bwMode="auto">
            <a:xfrm>
              <a:off x="2330" y="3597"/>
              <a:ext cx="690" cy="696"/>
            </a:xfrm>
            <a:prstGeom prst="rect">
              <a:avLst/>
            </a:prstGeom>
            <a:noFill/>
            <a:ln w="9525">
              <a:noFill/>
              <a:miter lim="800000"/>
              <a:headEnd/>
              <a:tailEnd/>
            </a:ln>
          </p:spPr>
        </p:pic>
        <p:pic>
          <p:nvPicPr>
            <p:cNvPr id="23" name="Picture 22" descr="ETL"/>
            <p:cNvPicPr>
              <a:picLocks noChangeAspect="1" noChangeArrowheads="1"/>
            </p:cNvPicPr>
            <p:nvPr/>
          </p:nvPicPr>
          <p:blipFill>
            <a:blip r:embed="rId8" cstate="print"/>
            <a:srcRect/>
            <a:stretch>
              <a:fillRect/>
            </a:stretch>
          </p:blipFill>
          <p:spPr bwMode="auto">
            <a:xfrm>
              <a:off x="2407" y="3770"/>
              <a:ext cx="589" cy="423"/>
            </a:xfrm>
            <a:prstGeom prst="rect">
              <a:avLst/>
            </a:prstGeom>
            <a:noFill/>
            <a:ln w="9525">
              <a:noFill/>
              <a:miter lim="800000"/>
              <a:headEnd/>
              <a:tailEnd/>
            </a:ln>
          </p:spPr>
        </p:pic>
      </p:grpSp>
      <p:grpSp>
        <p:nvGrpSpPr>
          <p:cNvPr id="24" name="Group 21"/>
          <p:cNvGrpSpPr>
            <a:grpSpLocks/>
          </p:cNvGrpSpPr>
          <p:nvPr/>
        </p:nvGrpSpPr>
        <p:grpSpPr bwMode="auto">
          <a:xfrm>
            <a:off x="6031026" y="2330120"/>
            <a:ext cx="852419" cy="668950"/>
            <a:chOff x="2313" y="2200"/>
            <a:chExt cx="690" cy="696"/>
          </a:xfrm>
        </p:grpSpPr>
        <p:pic>
          <p:nvPicPr>
            <p:cNvPr id="25" name="Picture 4" descr="li-blue-box"/>
            <p:cNvPicPr>
              <a:picLocks noChangeAspect="1" noChangeArrowheads="1"/>
            </p:cNvPicPr>
            <p:nvPr/>
          </p:nvPicPr>
          <p:blipFill>
            <a:blip r:embed="rId9" cstate="print"/>
            <a:srcRect/>
            <a:stretch>
              <a:fillRect/>
            </a:stretch>
          </p:blipFill>
          <p:spPr bwMode="auto">
            <a:xfrm>
              <a:off x="2313" y="2200"/>
              <a:ext cx="690" cy="696"/>
            </a:xfrm>
            <a:prstGeom prst="rect">
              <a:avLst/>
            </a:prstGeom>
            <a:noFill/>
            <a:ln w="9525">
              <a:noFill/>
              <a:miter lim="800000"/>
              <a:headEnd/>
              <a:tailEnd/>
            </a:ln>
          </p:spPr>
        </p:pic>
        <p:pic>
          <p:nvPicPr>
            <p:cNvPr id="26" name="Picture 41" descr="mixed-boxes"/>
            <p:cNvPicPr>
              <a:picLocks noChangeAspect="1" noChangeArrowheads="1"/>
            </p:cNvPicPr>
            <p:nvPr/>
          </p:nvPicPr>
          <p:blipFill>
            <a:blip r:embed="rId10" cstate="print"/>
            <a:srcRect/>
            <a:stretch>
              <a:fillRect/>
            </a:stretch>
          </p:blipFill>
          <p:spPr bwMode="auto">
            <a:xfrm>
              <a:off x="2394" y="2250"/>
              <a:ext cx="539" cy="569"/>
            </a:xfrm>
            <a:prstGeom prst="rect">
              <a:avLst/>
            </a:prstGeom>
            <a:noFill/>
            <a:ln w="9525">
              <a:noFill/>
              <a:miter lim="800000"/>
              <a:headEnd/>
              <a:tailEnd/>
            </a:ln>
          </p:spPr>
        </p:pic>
      </p:grpSp>
      <p:sp>
        <p:nvSpPr>
          <p:cNvPr id="28" name="Текст 4"/>
          <p:cNvSpPr txBox="1">
            <a:spLocks/>
          </p:cNvSpPr>
          <p:nvPr/>
        </p:nvSpPr>
        <p:spPr>
          <a:xfrm>
            <a:off x="7038721" y="4679320"/>
            <a:ext cx="3689205" cy="727756"/>
          </a:xfrm>
          <a:prstGeom prst="rect">
            <a:avLst/>
          </a:prstGeom>
        </p:spPr>
        <p:txBody>
          <a:bodyPr/>
          <a:lstStyle>
            <a:lvl1pPr marL="0" indent="0" algn="l" defTabSz="913548" rtl="0" eaLnBrk="1" latinLnBrk="0" hangingPunct="1">
              <a:spcBef>
                <a:spcPts val="1200"/>
              </a:spcBef>
              <a:spcAft>
                <a:spcPts val="0"/>
              </a:spcAft>
              <a:buClr>
                <a:schemeClr val="accent1"/>
              </a:buClr>
              <a:buSzPct val="90000"/>
              <a:buFont typeface="Wingdings" pitchFamily="2" charset="2"/>
              <a:buNone/>
              <a:defRPr sz="1400" b="1" kern="1200">
                <a:solidFill>
                  <a:schemeClr val="tx1"/>
                </a:solidFill>
                <a:latin typeface="+mn-lt"/>
                <a:ea typeface="+mn-ea"/>
                <a:cs typeface="+mn-cs"/>
              </a:defRPr>
            </a:lvl1pPr>
            <a:lvl2pPr marL="180807" marR="0" indent="-180807" algn="l" defTabSz="913548" rtl="0" eaLnBrk="1" fontAlgn="auto" latinLnBrk="0" hangingPunct="1">
              <a:lnSpc>
                <a:spcPct val="100000"/>
              </a:lnSpc>
              <a:spcBef>
                <a:spcPts val="1200"/>
              </a:spcBef>
              <a:spcAft>
                <a:spcPts val="0"/>
              </a:spcAft>
              <a:buClr>
                <a:schemeClr val="accent1"/>
              </a:buClr>
              <a:buSzPct val="100000"/>
              <a:buFont typeface="Wingdings" pitchFamily="2" charset="2"/>
              <a:buChar char="§"/>
              <a:tabLst/>
              <a:defRPr sz="1400" kern="1200">
                <a:solidFill>
                  <a:schemeClr val="tx1"/>
                </a:solidFill>
                <a:latin typeface="+mn-lt"/>
                <a:ea typeface="+mn-ea"/>
                <a:cs typeface="+mn-cs"/>
              </a:defRPr>
            </a:lvl2pPr>
            <a:lvl3pPr marL="350511" indent="-169706" algn="l" defTabSz="913548" rtl="0" eaLnBrk="1" latinLnBrk="0" hangingPunct="1">
              <a:spcBef>
                <a:spcPts val="600"/>
              </a:spcBef>
              <a:buClr>
                <a:schemeClr val="accent3"/>
              </a:buClr>
              <a:buFont typeface="Wingdings" pitchFamily="2" charset="2"/>
              <a:buChar char="§"/>
              <a:tabLst/>
              <a:defRPr sz="1200" kern="1200">
                <a:solidFill>
                  <a:schemeClr val="tx1"/>
                </a:solidFill>
                <a:latin typeface="+mn-lt"/>
                <a:ea typeface="+mn-ea"/>
                <a:cs typeface="+mn-cs"/>
              </a:defRPr>
            </a:lvl3pPr>
            <a:lvl4pPr marL="1598714"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2055489" indent="-228383" algn="l" defTabSz="913548"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51226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03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812"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87" indent="-228383" algn="l" defTabSz="91354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sz="1200" b="0" dirty="0">
                <a:solidFill>
                  <a:srgbClr val="002060"/>
                </a:solidFill>
              </a:rPr>
              <a:t>Интеграция Интернета Вещей, </a:t>
            </a:r>
            <a:r>
              <a:rPr lang="ru-RU" sz="1200" b="0" dirty="0" err="1">
                <a:solidFill>
                  <a:srgbClr val="002060"/>
                </a:solidFill>
              </a:rPr>
              <a:t>Цифровизация</a:t>
            </a:r>
            <a:r>
              <a:rPr lang="ru-RU" sz="1200" b="0" dirty="0">
                <a:solidFill>
                  <a:srgbClr val="002060"/>
                </a:solidFill>
              </a:rPr>
              <a:t> Охраны труда</a:t>
            </a:r>
          </a:p>
        </p:txBody>
      </p:sp>
      <p:pic>
        <p:nvPicPr>
          <p:cNvPr id="29" name="Picture 28"/>
          <p:cNvPicPr>
            <a:picLocks noChangeAspect="1"/>
          </p:cNvPicPr>
          <p:nvPr/>
        </p:nvPicPr>
        <p:blipFill rotWithShape="1">
          <a:blip r:embed="rId11" cstate="print">
            <a:extLst>
              <a:ext uri="{28A0092B-C50C-407E-A947-70E740481C1C}">
                <a14:useLocalDpi xmlns:a14="http://schemas.microsoft.com/office/drawing/2010/main"/>
              </a:ext>
            </a:extLst>
          </a:blip>
          <a:srcRect l="-885"/>
          <a:stretch/>
        </p:blipFill>
        <p:spPr>
          <a:xfrm>
            <a:off x="6053053" y="4512460"/>
            <a:ext cx="835908" cy="698340"/>
          </a:xfrm>
          <a:prstGeom prst="rect">
            <a:avLst/>
          </a:prstGeom>
        </p:spPr>
      </p:pic>
      <p:sp>
        <p:nvSpPr>
          <p:cNvPr id="30" name="Прямоугольник 50"/>
          <p:cNvSpPr/>
          <p:nvPr/>
        </p:nvSpPr>
        <p:spPr>
          <a:xfrm>
            <a:off x="471216" y="1023208"/>
            <a:ext cx="4631961" cy="307777"/>
          </a:xfrm>
          <a:prstGeom prst="rect">
            <a:avLst/>
          </a:prstGeom>
          <a:solidFill>
            <a:schemeClr val="accent2">
              <a:lumMod val="20000"/>
              <a:lumOff val="80000"/>
            </a:schemeClr>
          </a:solidFill>
          <a:ln>
            <a:noFill/>
          </a:ln>
        </p:spPr>
        <p:txBody>
          <a:bodyPr wrap="square">
            <a:spAutoFit/>
          </a:bodyPr>
          <a:lstStyle/>
          <a:p>
            <a:pPr algn="ctr"/>
            <a:r>
              <a:rPr lang="ru-RU" sz="1400" b="1" dirty="0">
                <a:solidFill>
                  <a:srgbClr val="002060"/>
                </a:solidFill>
              </a:rPr>
              <a:t>Образ результата</a:t>
            </a:r>
            <a:endParaRPr lang="ru-RU" dirty="0">
              <a:solidFill>
                <a:srgbClr val="002060"/>
              </a:solidFill>
            </a:endParaRPr>
          </a:p>
        </p:txBody>
      </p:sp>
      <p:sp>
        <p:nvSpPr>
          <p:cNvPr id="31" name="Управление портфелем инвестпроектов…"/>
          <p:cNvSpPr txBox="1"/>
          <p:nvPr/>
        </p:nvSpPr>
        <p:spPr>
          <a:xfrm>
            <a:off x="944125" y="2767071"/>
            <a:ext cx="1414391" cy="276999"/>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algn="ctr">
              <a:buSzPct val="70000"/>
              <a:defRPr sz="900">
                <a:solidFill>
                  <a:srgbClr val="535353"/>
                </a:solidFill>
                <a:latin typeface="Arial"/>
                <a:ea typeface="Arial"/>
                <a:cs typeface="Arial"/>
                <a:sym typeface="Arial"/>
              </a:defRPr>
            </a:pPr>
            <a:r>
              <a:rPr lang="ru-RU" b="1" dirty="0">
                <a:solidFill>
                  <a:srgbClr val="002060"/>
                </a:solidFill>
              </a:rPr>
              <a:t>Текущее состояние системы управления</a:t>
            </a:r>
            <a:endParaRPr b="1" dirty="0">
              <a:solidFill>
                <a:srgbClr val="002060"/>
              </a:solidFill>
            </a:endParaRPr>
          </a:p>
        </p:txBody>
      </p:sp>
      <p:sp>
        <p:nvSpPr>
          <p:cNvPr id="32" name="Управление портфелем инвестпроектов…"/>
          <p:cNvSpPr txBox="1"/>
          <p:nvPr/>
        </p:nvSpPr>
        <p:spPr>
          <a:xfrm>
            <a:off x="3164528" y="2783584"/>
            <a:ext cx="1440160" cy="276999"/>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algn="ctr">
              <a:buSzPct val="70000"/>
              <a:defRPr sz="900">
                <a:solidFill>
                  <a:srgbClr val="535353"/>
                </a:solidFill>
                <a:latin typeface="Arial"/>
                <a:ea typeface="Arial"/>
                <a:cs typeface="Arial"/>
                <a:sym typeface="Arial"/>
              </a:defRPr>
            </a:pPr>
            <a:r>
              <a:rPr lang="ru-RU" b="1" dirty="0">
                <a:solidFill>
                  <a:srgbClr val="002060"/>
                </a:solidFill>
              </a:rPr>
              <a:t>Целевое состояние системы управления</a:t>
            </a:r>
            <a:endParaRPr b="1" dirty="0">
              <a:solidFill>
                <a:srgbClr val="002060"/>
              </a:solidFill>
            </a:endParaRPr>
          </a:p>
        </p:txBody>
      </p:sp>
      <p:pic>
        <p:nvPicPr>
          <p:cNvPr id="33" name="Picture 3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038862" y="5319731"/>
            <a:ext cx="864289" cy="508601"/>
          </a:xfrm>
          <a:prstGeom prst="rect">
            <a:avLst/>
          </a:prstGeom>
          <a:ln>
            <a:solidFill>
              <a:schemeClr val="accent1">
                <a:lumMod val="40000"/>
                <a:lumOff val="60000"/>
              </a:schemeClr>
            </a:solidFill>
          </a:ln>
        </p:spPr>
      </p:pic>
      <p:sp>
        <p:nvSpPr>
          <p:cNvPr id="34" name="TextBox 33"/>
          <p:cNvSpPr txBox="1"/>
          <p:nvPr/>
        </p:nvSpPr>
        <p:spPr>
          <a:xfrm>
            <a:off x="11256860" y="6414690"/>
            <a:ext cx="412292" cy="338554"/>
          </a:xfrm>
          <a:prstGeom prst="rect">
            <a:avLst/>
          </a:prstGeom>
          <a:noFill/>
        </p:spPr>
        <p:txBody>
          <a:bodyPr wrap="none" rtlCol="0">
            <a:spAutoFit/>
          </a:bodyPr>
          <a:lstStyle/>
          <a:p>
            <a:r>
              <a:rPr lang="ru-RU" sz="1600" b="0" dirty="0" smtClean="0"/>
              <a:t>13</a:t>
            </a:r>
            <a:endParaRPr lang="en-US" sz="1600" b="0" dirty="0"/>
          </a:p>
        </p:txBody>
      </p:sp>
    </p:spTree>
    <p:extLst>
      <p:ext uri="{BB962C8B-B14F-4D97-AF65-F5344CB8AC3E}">
        <p14:creationId xmlns:p14="http://schemas.microsoft.com/office/powerpoint/2010/main" val="232225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085" y="-10280"/>
            <a:ext cx="11611935" cy="948267"/>
          </a:xfrm>
        </p:spPr>
        <p:txBody>
          <a:bodyPr>
            <a:normAutofit/>
          </a:bodyPr>
          <a:lstStyle/>
          <a:p>
            <a:r>
              <a:rPr lang="en-US" sz="2400" dirty="0" smtClean="0">
                <a:latin typeface="Helvetica Neue"/>
                <a:cs typeface="Arial"/>
              </a:rPr>
              <a:t>IBM </a:t>
            </a:r>
            <a:r>
              <a:rPr lang="ru-RU" sz="2400" dirty="0" smtClean="0">
                <a:latin typeface="Helvetica Neue"/>
                <a:cs typeface="Arial"/>
              </a:rPr>
              <a:t>разработал и поставил Центр </a:t>
            </a:r>
            <a:r>
              <a:rPr lang="ru-RU" sz="2400" dirty="0">
                <a:latin typeface="Helvetica Neue"/>
                <a:cs typeface="Arial"/>
              </a:rPr>
              <a:t>Управления Капитальными </a:t>
            </a:r>
            <a:r>
              <a:rPr lang="ru-RU" sz="2400" dirty="0" smtClean="0">
                <a:latin typeface="Helvetica Neue"/>
                <a:cs typeface="Arial"/>
              </a:rPr>
              <a:t>Проектами для строительства крупнейшего  </a:t>
            </a:r>
            <a:r>
              <a:rPr lang="ru-RU" sz="2400" dirty="0">
                <a:latin typeface="Helvetica Neue"/>
                <a:cs typeface="Arial"/>
              </a:rPr>
              <a:t>СПГ </a:t>
            </a:r>
            <a:r>
              <a:rPr lang="ru-RU" sz="2400" dirty="0" smtClean="0">
                <a:latin typeface="Helvetica Neue"/>
                <a:cs typeface="Arial"/>
              </a:rPr>
              <a:t> в </a:t>
            </a:r>
            <a:r>
              <a:rPr lang="ru-RU" sz="2400" dirty="0">
                <a:latin typeface="Helvetica Neue"/>
                <a:cs typeface="Arial"/>
              </a:rPr>
              <a:t>Австралии</a:t>
            </a:r>
          </a:p>
        </p:txBody>
      </p:sp>
      <p:sp>
        <p:nvSpPr>
          <p:cNvPr id="3" name="Rounded Rectangle 6"/>
          <p:cNvSpPr/>
          <p:nvPr/>
        </p:nvSpPr>
        <p:spPr>
          <a:xfrm>
            <a:off x="238760" y="1677108"/>
            <a:ext cx="7002138" cy="3617610"/>
          </a:xfrm>
          <a:prstGeom prst="roundRect">
            <a:avLst>
              <a:gd name="adj" fmla="val 2864"/>
            </a:avLst>
          </a:prstGeom>
          <a:solidFill>
            <a:schemeClr val="bg1"/>
          </a:solidFill>
          <a:ln>
            <a:solidFill>
              <a:srgbClr val="1C4B7B"/>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ru-RU" sz="1400" b="1" dirty="0">
                <a:solidFill>
                  <a:schemeClr val="tx1">
                    <a:lumMod val="85000"/>
                    <a:lumOff val="15000"/>
                  </a:schemeClr>
                </a:solidFill>
                <a:latin typeface="Arial" panose="020B0604020202020204" pitchFamily="34" charset="0"/>
                <a:cs typeface="Arial" panose="020B0604020202020204" pitchFamily="34" charset="0"/>
              </a:rPr>
              <a:t>Решение «Одного Окна»</a:t>
            </a:r>
            <a:r>
              <a:rPr lang="en-US" sz="1400" b="1" dirty="0">
                <a:solidFill>
                  <a:schemeClr val="tx1">
                    <a:lumMod val="85000"/>
                    <a:lumOff val="15000"/>
                  </a:schemeClr>
                </a:solidFill>
                <a:latin typeface="Arial" panose="020B0604020202020204" pitchFamily="34" charset="0"/>
                <a:cs typeface="Arial" panose="020B0604020202020204" pitchFamily="34" charset="0"/>
              </a:rPr>
              <a:t>: </a:t>
            </a:r>
            <a:r>
              <a:rPr lang="ru-RU" sz="1400" b="1" dirty="0">
                <a:solidFill>
                  <a:schemeClr val="tx1">
                    <a:lumMod val="85000"/>
                    <a:lumOff val="15000"/>
                  </a:schemeClr>
                </a:solidFill>
                <a:latin typeface="Arial" panose="020B0604020202020204" pitchFamily="34" charset="0"/>
                <a:cs typeface="Arial" panose="020B0604020202020204" pitchFamily="34" charset="0"/>
              </a:rPr>
              <a:t>Функции и инфраструктура Центра Управления</a:t>
            </a:r>
            <a:endParaRPr lang="en-US" sz="14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4" name="Freeform 16"/>
          <p:cNvSpPr/>
          <p:nvPr/>
        </p:nvSpPr>
        <p:spPr>
          <a:xfrm>
            <a:off x="1894944" y="3801111"/>
            <a:ext cx="1309609" cy="499841"/>
          </a:xfrm>
          <a:prstGeom prst="roundRect">
            <a:avLst/>
          </a:prstGeom>
          <a:solidFill>
            <a:srgbClr val="1C4B80"/>
          </a:solidFill>
          <a:ln>
            <a:noFill/>
          </a:ln>
          <a:effectLst/>
          <a:scene3d>
            <a:camera prst="orthographicFront">
              <a:rot lat="0" lon="0" rev="0"/>
            </a:camera>
            <a:lightRig rig="contrasting" dir="t">
              <a:rot lat="0" lon="0" rev="7800000"/>
            </a:lightRig>
          </a:scene3d>
          <a:sp3d>
            <a:bevelT w="139700" h="139700"/>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1750" tIns="124283" rIns="171750" bIns="124283" numCol="1" spcCol="1270" anchor="ctr" anchorCtr="0">
            <a:noAutofit/>
          </a:bodyPr>
          <a:lstStyle/>
          <a:p>
            <a:pPr algn="ctr" defTabSz="830639">
              <a:lnSpc>
                <a:spcPct val="90000"/>
              </a:lnSpc>
            </a:pPr>
            <a:r>
              <a:rPr lang="ru-RU" sz="1000" b="1" dirty="0">
                <a:solidFill>
                  <a:schemeClr val="bg1"/>
                </a:solidFill>
                <a:latin typeface="Arial" panose="020B0604020202020204" pitchFamily="34" charset="0"/>
                <a:cs typeface="Arial" panose="020B0604020202020204" pitchFamily="34" charset="0"/>
              </a:rPr>
              <a:t>Производство</a:t>
            </a:r>
            <a:endParaRPr lang="en-US" sz="1000" b="1" dirty="0">
              <a:solidFill>
                <a:schemeClr val="bg1"/>
              </a:solidFill>
              <a:latin typeface="Arial" panose="020B0604020202020204" pitchFamily="34" charset="0"/>
              <a:cs typeface="Arial" panose="020B0604020202020204" pitchFamily="34" charset="0"/>
            </a:endParaRPr>
          </a:p>
        </p:txBody>
      </p:sp>
      <p:sp>
        <p:nvSpPr>
          <p:cNvPr id="5" name="Freeform 16"/>
          <p:cNvSpPr/>
          <p:nvPr/>
        </p:nvSpPr>
        <p:spPr>
          <a:xfrm>
            <a:off x="572497" y="3809502"/>
            <a:ext cx="1279489" cy="492018"/>
          </a:xfrm>
          <a:prstGeom prst="roundRect">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1750" tIns="124283" rIns="171750" bIns="124283" numCol="1" spcCol="1270" anchor="ctr" anchorCtr="0">
            <a:noAutofit/>
          </a:bodyPr>
          <a:lstStyle/>
          <a:p>
            <a:pPr algn="ctr" defTabSz="830639">
              <a:lnSpc>
                <a:spcPct val="90000"/>
              </a:lnSpc>
            </a:pPr>
            <a:r>
              <a:rPr lang="ru-RU" sz="1000" b="1" dirty="0">
                <a:solidFill>
                  <a:schemeClr val="bg1"/>
                </a:solidFill>
                <a:latin typeface="Arial" panose="020B0604020202020204" pitchFamily="34" charset="0"/>
                <a:cs typeface="Arial" panose="020B0604020202020204" pitchFamily="34" charset="0"/>
              </a:rPr>
              <a:t>Исторические данные</a:t>
            </a:r>
            <a:endParaRPr lang="en-US" sz="1000" b="1" dirty="0">
              <a:solidFill>
                <a:schemeClr val="bg1"/>
              </a:solidFill>
              <a:latin typeface="Arial" panose="020B0604020202020204" pitchFamily="34" charset="0"/>
              <a:cs typeface="Arial" panose="020B0604020202020204" pitchFamily="34" charset="0"/>
            </a:endParaRPr>
          </a:p>
        </p:txBody>
      </p:sp>
      <p:sp>
        <p:nvSpPr>
          <p:cNvPr id="6" name="Rectangle: Rounded Corners 40"/>
          <p:cNvSpPr/>
          <p:nvPr/>
        </p:nvSpPr>
        <p:spPr>
          <a:xfrm>
            <a:off x="2382101" y="4486987"/>
            <a:ext cx="1832429" cy="72332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463"/>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52543" y="4827810"/>
            <a:ext cx="1742467" cy="289663"/>
          </a:xfrm>
          <a:prstGeom prst="rect">
            <a:avLst/>
          </a:prstGeom>
        </p:spPr>
      </p:pic>
      <p:sp>
        <p:nvSpPr>
          <p:cNvPr id="8" name="TextBox 7"/>
          <p:cNvSpPr txBox="1"/>
          <p:nvPr/>
        </p:nvSpPr>
        <p:spPr>
          <a:xfrm>
            <a:off x="2496097" y="4536000"/>
            <a:ext cx="1604071" cy="225767"/>
          </a:xfrm>
          <a:prstGeom prst="rect">
            <a:avLst/>
          </a:prstGeom>
          <a:noFill/>
        </p:spPr>
        <p:txBody>
          <a:bodyPr wrap="square" rtlCol="0">
            <a:spAutoFit/>
          </a:bodyPr>
          <a:lstStyle/>
          <a:p>
            <a:r>
              <a:rPr lang="ru-RU" sz="867" b="1" dirty="0"/>
              <a:t>Устройства с сенсорами</a:t>
            </a:r>
            <a:endParaRPr lang="en-US" sz="867" b="1" dirty="0"/>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03557" y="2003876"/>
            <a:ext cx="1464873" cy="110033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3148" y="4339763"/>
            <a:ext cx="1422121" cy="900334"/>
          </a:xfrm>
          <a:prstGeom prst="rect">
            <a:avLst/>
          </a:prstGeom>
        </p:spPr>
      </p:pic>
      <p:pic>
        <p:nvPicPr>
          <p:cNvPr id="11" name="Picture 6" descr="http://www.personal-drones.net/wp-content/uploads/2013/11/42958807_drone_416x288.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251532" y="4563264"/>
            <a:ext cx="860106" cy="57245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p:nvPr/>
        </p:nvPicPr>
        <p:blipFill>
          <a:blip r:embed="rId6" cstate="print">
            <a:extLst>
              <a:ext uri="{28A0092B-C50C-407E-A947-70E740481C1C}">
                <a14:useLocalDpi xmlns:a14="http://schemas.microsoft.com/office/drawing/2010/main"/>
              </a:ext>
            </a:extLst>
          </a:blip>
          <a:stretch>
            <a:fillRect/>
          </a:stretch>
        </p:blipFill>
        <p:spPr>
          <a:xfrm rot="16200000">
            <a:off x="3250783" y="2272340"/>
            <a:ext cx="742876" cy="632477"/>
          </a:xfrm>
          <a:prstGeom prst="rect">
            <a:avLst/>
          </a:prstGeom>
        </p:spPr>
      </p:pic>
      <p:cxnSp>
        <p:nvCxnSpPr>
          <p:cNvPr id="13" name="Straight Arrow Connector 12"/>
          <p:cNvCxnSpPr>
            <a:cxnSpLocks/>
          </p:cNvCxnSpPr>
          <p:nvPr/>
        </p:nvCxnSpPr>
        <p:spPr>
          <a:xfrm flipH="1" flipV="1">
            <a:off x="3840320" y="3007479"/>
            <a:ext cx="938" cy="415079"/>
          </a:xfrm>
          <a:prstGeom prst="straightConnector1">
            <a:avLst/>
          </a:prstGeom>
          <a:ln>
            <a:prstDash val="lgDash"/>
            <a:tailEnd type="triangle"/>
          </a:ln>
        </p:spPr>
        <p:style>
          <a:lnRef idx="2">
            <a:schemeClr val="dk1"/>
          </a:lnRef>
          <a:fillRef idx="0">
            <a:schemeClr val="dk1"/>
          </a:fillRef>
          <a:effectRef idx="1">
            <a:schemeClr val="dk1"/>
          </a:effectRef>
          <a:fontRef idx="minor">
            <a:schemeClr val="tx1"/>
          </a:fontRef>
        </p:style>
      </p:cxnSp>
      <p:cxnSp>
        <p:nvCxnSpPr>
          <p:cNvPr id="14" name="直線矢印コネクタ 139"/>
          <p:cNvCxnSpPr/>
          <p:nvPr/>
        </p:nvCxnSpPr>
        <p:spPr bwMode="auto">
          <a:xfrm flipV="1">
            <a:off x="3212386" y="4966538"/>
            <a:ext cx="197548" cy="1"/>
          </a:xfrm>
          <a:prstGeom prst="straightConnector1">
            <a:avLst/>
          </a:prstGeom>
          <a:ln>
            <a:solidFill>
              <a:schemeClr val="tx1">
                <a:lumMod val="65000"/>
              </a:schemeClr>
            </a:solidFill>
            <a:headEnd type="triangle" w="med" len="med"/>
            <a:tailEnd type="triangle"/>
          </a:ln>
          <a:extLst/>
        </p:spPr>
        <p:style>
          <a:lnRef idx="1">
            <a:schemeClr val="dk1"/>
          </a:lnRef>
          <a:fillRef idx="0">
            <a:schemeClr val="dk1"/>
          </a:fillRef>
          <a:effectRef idx="0">
            <a:schemeClr val="dk1"/>
          </a:effectRef>
          <a:fontRef idx="minor">
            <a:schemeClr val="tx1"/>
          </a:fontRef>
        </p:style>
      </p:cxnSp>
      <p:grpSp>
        <p:nvGrpSpPr>
          <p:cNvPr id="15" name="Group 14"/>
          <p:cNvGrpSpPr/>
          <p:nvPr/>
        </p:nvGrpSpPr>
        <p:grpSpPr>
          <a:xfrm>
            <a:off x="5766995" y="4847390"/>
            <a:ext cx="818956" cy="251132"/>
            <a:chOff x="359134" y="1521349"/>
            <a:chExt cx="1911380" cy="752744"/>
          </a:xfrm>
        </p:grpSpPr>
        <p:sp>
          <p:nvSpPr>
            <p:cNvPr id="16" name="Freeform 15"/>
            <p:cNvSpPr>
              <a:spLocks noEditPoints="1"/>
            </p:cNvSpPr>
            <p:nvPr/>
          </p:nvSpPr>
          <p:spPr bwMode="auto">
            <a:xfrm>
              <a:off x="1011605" y="1521349"/>
              <a:ext cx="606438" cy="752744"/>
            </a:xfrm>
            <a:custGeom>
              <a:avLst/>
              <a:gdLst>
                <a:gd name="T0" fmla="*/ 111 w 118"/>
                <a:gd name="T1" fmla="*/ 139 h 147"/>
                <a:gd name="T2" fmla="*/ 111 w 118"/>
                <a:gd name="T3" fmla="*/ 147 h 147"/>
                <a:gd name="T4" fmla="*/ 75 w 118"/>
                <a:gd name="T5" fmla="*/ 147 h 147"/>
                <a:gd name="T6" fmla="*/ 37 w 118"/>
                <a:gd name="T7" fmla="*/ 147 h 147"/>
                <a:gd name="T8" fmla="*/ 0 w 118"/>
                <a:gd name="T9" fmla="*/ 147 h 147"/>
                <a:gd name="T10" fmla="*/ 0 w 118"/>
                <a:gd name="T11" fmla="*/ 139 h 147"/>
                <a:gd name="T12" fmla="*/ 18 w 118"/>
                <a:gd name="T13" fmla="*/ 132 h 147"/>
                <a:gd name="T14" fmla="*/ 56 w 118"/>
                <a:gd name="T15" fmla="*/ 132 h 147"/>
                <a:gd name="T16" fmla="*/ 93 w 118"/>
                <a:gd name="T17" fmla="*/ 132 h 147"/>
                <a:gd name="T18" fmla="*/ 66 w 118"/>
                <a:gd name="T19" fmla="*/ 71 h 147"/>
                <a:gd name="T20" fmla="*/ 71 w 118"/>
                <a:gd name="T21" fmla="*/ 39 h 147"/>
                <a:gd name="T22" fmla="*/ 44 w 118"/>
                <a:gd name="T23" fmla="*/ 44 h 147"/>
                <a:gd name="T24" fmla="*/ 61 w 118"/>
                <a:gd name="T25" fmla="*/ 78 h 147"/>
                <a:gd name="T26" fmla="*/ 117 w 118"/>
                <a:gd name="T27" fmla="*/ 100 h 147"/>
                <a:gd name="T28" fmla="*/ 105 w 118"/>
                <a:gd name="T29" fmla="*/ 116 h 147"/>
                <a:gd name="T30" fmla="*/ 89 w 118"/>
                <a:gd name="T31" fmla="*/ 114 h 147"/>
                <a:gd name="T32" fmla="*/ 28 w 118"/>
                <a:gd name="T33" fmla="*/ 100 h 147"/>
                <a:gd name="T34" fmla="*/ 17 w 118"/>
                <a:gd name="T35" fmla="*/ 110 h 147"/>
                <a:gd name="T36" fmla="*/ 11 w 118"/>
                <a:gd name="T37" fmla="*/ 100 h 147"/>
                <a:gd name="T38" fmla="*/ 5 w 118"/>
                <a:gd name="T39" fmla="*/ 44 h 147"/>
                <a:gd name="T40" fmla="*/ 44 w 118"/>
                <a:gd name="T41" fmla="*/ 0 h 147"/>
                <a:gd name="T42" fmla="*/ 79 w 118"/>
                <a:gd name="T43" fmla="*/ 53 h 147"/>
                <a:gd name="T44" fmla="*/ 111 w 118"/>
                <a:gd name="T45" fmla="*/ 19 h 147"/>
                <a:gd name="T46" fmla="*/ 105 w 118"/>
                <a:gd name="T47" fmla="*/ 71 h 147"/>
                <a:gd name="T48" fmla="*/ 28 w 118"/>
                <a:gd name="T49" fmla="*/ 61 h 147"/>
                <a:gd name="T50" fmla="*/ 11 w 118"/>
                <a:gd name="T51" fmla="*/ 78 h 147"/>
                <a:gd name="T52" fmla="*/ 28 w 118"/>
                <a:gd name="T53" fmla="*/ 61 h 147"/>
                <a:gd name="T54" fmla="*/ 39 w 118"/>
                <a:gd name="T55" fmla="*/ 78 h 147"/>
                <a:gd name="T56" fmla="*/ 50 w 118"/>
                <a:gd name="T57" fmla="*/ 61 h 147"/>
                <a:gd name="T58" fmla="*/ 48 w 118"/>
                <a:gd name="T59" fmla="*/ 17 h 147"/>
                <a:gd name="T60" fmla="*/ 66 w 118"/>
                <a:gd name="T61" fmla="*/ 5 h 147"/>
                <a:gd name="T62" fmla="*/ 48 w 118"/>
                <a:gd name="T63" fmla="*/ 17 h 147"/>
                <a:gd name="T64" fmla="*/ 68 w 118"/>
                <a:gd name="T65" fmla="*/ 22 h 147"/>
                <a:gd name="T66" fmla="*/ 46 w 118"/>
                <a:gd name="T67" fmla="*/ 33 h 147"/>
                <a:gd name="T68" fmla="*/ 93 w 118"/>
                <a:gd name="T69" fmla="*/ 115 h 147"/>
                <a:gd name="T70" fmla="*/ 56 w 118"/>
                <a:gd name="T71" fmla="*/ 115 h 147"/>
                <a:gd name="T72" fmla="*/ 18 w 118"/>
                <a:gd name="T73" fmla="*/ 115 h 147"/>
                <a:gd name="T74" fmla="*/ 0 w 118"/>
                <a:gd name="T75" fmla="*/ 122 h 147"/>
                <a:gd name="T76" fmla="*/ 0 w 118"/>
                <a:gd name="T77" fmla="*/ 130 h 147"/>
                <a:gd name="T78" fmla="*/ 37 w 118"/>
                <a:gd name="T79" fmla="*/ 130 h 147"/>
                <a:gd name="T80" fmla="*/ 75 w 118"/>
                <a:gd name="T81" fmla="*/ 130 h 147"/>
                <a:gd name="T82" fmla="*/ 111 w 118"/>
                <a:gd name="T83" fmla="*/ 130 h 147"/>
                <a:gd name="T84" fmla="*/ 111 w 118"/>
                <a:gd name="T85" fmla="*/ 122 h 147"/>
                <a:gd name="T86" fmla="*/ 93 w 118"/>
                <a:gd name="T87" fmla="*/ 11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 h="147">
                  <a:moveTo>
                    <a:pt x="111" y="139"/>
                  </a:moveTo>
                  <a:cubicBezTo>
                    <a:pt x="111" y="139"/>
                    <a:pt x="111" y="139"/>
                    <a:pt x="111" y="139"/>
                  </a:cubicBezTo>
                  <a:cubicBezTo>
                    <a:pt x="111" y="147"/>
                    <a:pt x="111" y="147"/>
                    <a:pt x="111" y="147"/>
                  </a:cubicBezTo>
                  <a:cubicBezTo>
                    <a:pt x="111" y="147"/>
                    <a:pt x="111" y="147"/>
                    <a:pt x="111" y="147"/>
                  </a:cubicBezTo>
                  <a:cubicBezTo>
                    <a:pt x="103" y="147"/>
                    <a:pt x="98" y="144"/>
                    <a:pt x="93" y="140"/>
                  </a:cubicBezTo>
                  <a:cubicBezTo>
                    <a:pt x="89" y="144"/>
                    <a:pt x="82" y="147"/>
                    <a:pt x="75" y="147"/>
                  </a:cubicBezTo>
                  <a:cubicBezTo>
                    <a:pt x="67" y="147"/>
                    <a:pt x="60" y="144"/>
                    <a:pt x="56" y="140"/>
                  </a:cubicBezTo>
                  <a:cubicBezTo>
                    <a:pt x="52" y="144"/>
                    <a:pt x="45" y="147"/>
                    <a:pt x="37" y="147"/>
                  </a:cubicBezTo>
                  <a:cubicBezTo>
                    <a:pt x="30" y="147"/>
                    <a:pt x="23" y="144"/>
                    <a:pt x="19" y="140"/>
                  </a:cubicBezTo>
                  <a:cubicBezTo>
                    <a:pt x="14" y="144"/>
                    <a:pt x="8" y="147"/>
                    <a:pt x="0" y="147"/>
                  </a:cubicBezTo>
                  <a:cubicBezTo>
                    <a:pt x="0" y="147"/>
                    <a:pt x="0" y="147"/>
                    <a:pt x="0" y="147"/>
                  </a:cubicBezTo>
                  <a:cubicBezTo>
                    <a:pt x="0" y="139"/>
                    <a:pt x="0" y="139"/>
                    <a:pt x="0" y="139"/>
                  </a:cubicBezTo>
                  <a:cubicBezTo>
                    <a:pt x="0" y="139"/>
                    <a:pt x="0" y="139"/>
                    <a:pt x="0" y="139"/>
                  </a:cubicBezTo>
                  <a:cubicBezTo>
                    <a:pt x="8" y="139"/>
                    <a:pt x="14" y="136"/>
                    <a:pt x="18" y="132"/>
                  </a:cubicBezTo>
                  <a:cubicBezTo>
                    <a:pt x="23" y="136"/>
                    <a:pt x="29" y="139"/>
                    <a:pt x="37" y="139"/>
                  </a:cubicBezTo>
                  <a:cubicBezTo>
                    <a:pt x="45" y="139"/>
                    <a:pt x="51" y="136"/>
                    <a:pt x="56" y="132"/>
                  </a:cubicBezTo>
                  <a:cubicBezTo>
                    <a:pt x="60" y="136"/>
                    <a:pt x="67" y="139"/>
                    <a:pt x="74" y="139"/>
                  </a:cubicBezTo>
                  <a:cubicBezTo>
                    <a:pt x="82" y="139"/>
                    <a:pt x="89" y="136"/>
                    <a:pt x="93" y="132"/>
                  </a:cubicBezTo>
                  <a:cubicBezTo>
                    <a:pt x="97" y="136"/>
                    <a:pt x="103" y="139"/>
                    <a:pt x="111" y="139"/>
                  </a:cubicBezTo>
                  <a:close/>
                  <a:moveTo>
                    <a:pt x="66" y="71"/>
                  </a:moveTo>
                  <a:cubicBezTo>
                    <a:pt x="73" y="60"/>
                    <a:pt x="73" y="60"/>
                    <a:pt x="73" y="60"/>
                  </a:cubicBezTo>
                  <a:cubicBezTo>
                    <a:pt x="71" y="39"/>
                    <a:pt x="71" y="39"/>
                    <a:pt x="71" y="39"/>
                  </a:cubicBezTo>
                  <a:cubicBezTo>
                    <a:pt x="45" y="39"/>
                    <a:pt x="45" y="39"/>
                    <a:pt x="45" y="39"/>
                  </a:cubicBezTo>
                  <a:cubicBezTo>
                    <a:pt x="44" y="44"/>
                    <a:pt x="44" y="44"/>
                    <a:pt x="44" y="44"/>
                  </a:cubicBezTo>
                  <a:cubicBezTo>
                    <a:pt x="61" y="44"/>
                    <a:pt x="61" y="44"/>
                    <a:pt x="61" y="44"/>
                  </a:cubicBezTo>
                  <a:cubicBezTo>
                    <a:pt x="61" y="78"/>
                    <a:pt x="61" y="78"/>
                    <a:pt x="61" y="78"/>
                  </a:cubicBezTo>
                  <a:cubicBezTo>
                    <a:pt x="117" y="78"/>
                    <a:pt x="117" y="78"/>
                    <a:pt x="117" y="78"/>
                  </a:cubicBezTo>
                  <a:cubicBezTo>
                    <a:pt x="117" y="100"/>
                    <a:pt x="117" y="100"/>
                    <a:pt x="117" y="100"/>
                  </a:cubicBezTo>
                  <a:cubicBezTo>
                    <a:pt x="105" y="100"/>
                    <a:pt x="105" y="100"/>
                    <a:pt x="105" y="100"/>
                  </a:cubicBezTo>
                  <a:cubicBezTo>
                    <a:pt x="105" y="116"/>
                    <a:pt x="105" y="116"/>
                    <a:pt x="105" y="116"/>
                  </a:cubicBezTo>
                  <a:cubicBezTo>
                    <a:pt x="100" y="115"/>
                    <a:pt x="97" y="112"/>
                    <a:pt x="94" y="110"/>
                  </a:cubicBezTo>
                  <a:cubicBezTo>
                    <a:pt x="93" y="111"/>
                    <a:pt x="89" y="113"/>
                    <a:pt x="89" y="114"/>
                  </a:cubicBezTo>
                  <a:cubicBezTo>
                    <a:pt x="89" y="100"/>
                    <a:pt x="89" y="100"/>
                    <a:pt x="89" y="100"/>
                  </a:cubicBezTo>
                  <a:cubicBezTo>
                    <a:pt x="28" y="100"/>
                    <a:pt x="28" y="100"/>
                    <a:pt x="28" y="100"/>
                  </a:cubicBezTo>
                  <a:cubicBezTo>
                    <a:pt x="28" y="116"/>
                    <a:pt x="28" y="116"/>
                    <a:pt x="28" y="116"/>
                  </a:cubicBezTo>
                  <a:cubicBezTo>
                    <a:pt x="28" y="115"/>
                    <a:pt x="20" y="112"/>
                    <a:pt x="17" y="110"/>
                  </a:cubicBezTo>
                  <a:cubicBezTo>
                    <a:pt x="15" y="111"/>
                    <a:pt x="17" y="113"/>
                    <a:pt x="11" y="114"/>
                  </a:cubicBezTo>
                  <a:cubicBezTo>
                    <a:pt x="11" y="100"/>
                    <a:pt x="11" y="100"/>
                    <a:pt x="11" y="100"/>
                  </a:cubicBezTo>
                  <a:cubicBezTo>
                    <a:pt x="5" y="100"/>
                    <a:pt x="5" y="100"/>
                    <a:pt x="5" y="100"/>
                  </a:cubicBezTo>
                  <a:cubicBezTo>
                    <a:pt x="5" y="44"/>
                    <a:pt x="5" y="44"/>
                    <a:pt x="5" y="44"/>
                  </a:cubicBezTo>
                  <a:cubicBezTo>
                    <a:pt x="38" y="44"/>
                    <a:pt x="38" y="44"/>
                    <a:pt x="38" y="44"/>
                  </a:cubicBezTo>
                  <a:cubicBezTo>
                    <a:pt x="44" y="0"/>
                    <a:pt x="44" y="0"/>
                    <a:pt x="44" y="0"/>
                  </a:cubicBezTo>
                  <a:cubicBezTo>
                    <a:pt x="72" y="0"/>
                    <a:pt x="72" y="0"/>
                    <a:pt x="72" y="0"/>
                  </a:cubicBezTo>
                  <a:cubicBezTo>
                    <a:pt x="79" y="53"/>
                    <a:pt x="79" y="53"/>
                    <a:pt x="79" y="53"/>
                  </a:cubicBezTo>
                  <a:cubicBezTo>
                    <a:pt x="101" y="23"/>
                    <a:pt x="101" y="23"/>
                    <a:pt x="101" y="23"/>
                  </a:cubicBezTo>
                  <a:cubicBezTo>
                    <a:pt x="102" y="20"/>
                    <a:pt x="106" y="18"/>
                    <a:pt x="111" y="19"/>
                  </a:cubicBezTo>
                  <a:cubicBezTo>
                    <a:pt x="115" y="20"/>
                    <a:pt x="118" y="24"/>
                    <a:pt x="117" y="27"/>
                  </a:cubicBezTo>
                  <a:cubicBezTo>
                    <a:pt x="105" y="71"/>
                    <a:pt x="105" y="71"/>
                    <a:pt x="105" y="71"/>
                  </a:cubicBezTo>
                  <a:lnTo>
                    <a:pt x="66" y="71"/>
                  </a:lnTo>
                  <a:close/>
                  <a:moveTo>
                    <a:pt x="28" y="61"/>
                  </a:moveTo>
                  <a:cubicBezTo>
                    <a:pt x="11" y="61"/>
                    <a:pt x="11" y="61"/>
                    <a:pt x="11" y="61"/>
                  </a:cubicBezTo>
                  <a:cubicBezTo>
                    <a:pt x="11" y="78"/>
                    <a:pt x="11" y="78"/>
                    <a:pt x="11" y="78"/>
                  </a:cubicBezTo>
                  <a:cubicBezTo>
                    <a:pt x="28" y="78"/>
                    <a:pt x="28" y="78"/>
                    <a:pt x="28" y="78"/>
                  </a:cubicBezTo>
                  <a:lnTo>
                    <a:pt x="28" y="61"/>
                  </a:lnTo>
                  <a:close/>
                  <a:moveTo>
                    <a:pt x="39" y="61"/>
                  </a:moveTo>
                  <a:cubicBezTo>
                    <a:pt x="39" y="78"/>
                    <a:pt x="39" y="78"/>
                    <a:pt x="39" y="78"/>
                  </a:cubicBezTo>
                  <a:cubicBezTo>
                    <a:pt x="50" y="78"/>
                    <a:pt x="50" y="78"/>
                    <a:pt x="50" y="78"/>
                  </a:cubicBezTo>
                  <a:cubicBezTo>
                    <a:pt x="50" y="61"/>
                    <a:pt x="50" y="61"/>
                    <a:pt x="50" y="61"/>
                  </a:cubicBezTo>
                  <a:lnTo>
                    <a:pt x="39" y="61"/>
                  </a:lnTo>
                  <a:close/>
                  <a:moveTo>
                    <a:pt x="48" y="17"/>
                  </a:moveTo>
                  <a:cubicBezTo>
                    <a:pt x="68" y="17"/>
                    <a:pt x="68" y="17"/>
                    <a:pt x="68" y="17"/>
                  </a:cubicBezTo>
                  <a:cubicBezTo>
                    <a:pt x="66" y="5"/>
                    <a:pt x="66" y="5"/>
                    <a:pt x="66" y="5"/>
                  </a:cubicBezTo>
                  <a:cubicBezTo>
                    <a:pt x="50" y="5"/>
                    <a:pt x="50" y="5"/>
                    <a:pt x="50" y="5"/>
                  </a:cubicBezTo>
                  <a:lnTo>
                    <a:pt x="48" y="17"/>
                  </a:lnTo>
                  <a:close/>
                  <a:moveTo>
                    <a:pt x="70" y="33"/>
                  </a:moveTo>
                  <a:cubicBezTo>
                    <a:pt x="68" y="22"/>
                    <a:pt x="68" y="22"/>
                    <a:pt x="68" y="22"/>
                  </a:cubicBezTo>
                  <a:cubicBezTo>
                    <a:pt x="47" y="22"/>
                    <a:pt x="47" y="22"/>
                    <a:pt x="47" y="22"/>
                  </a:cubicBezTo>
                  <a:cubicBezTo>
                    <a:pt x="46" y="33"/>
                    <a:pt x="46" y="33"/>
                    <a:pt x="46" y="33"/>
                  </a:cubicBezTo>
                  <a:lnTo>
                    <a:pt x="70" y="33"/>
                  </a:lnTo>
                  <a:close/>
                  <a:moveTo>
                    <a:pt x="93" y="115"/>
                  </a:moveTo>
                  <a:cubicBezTo>
                    <a:pt x="89" y="119"/>
                    <a:pt x="82" y="122"/>
                    <a:pt x="74" y="122"/>
                  </a:cubicBezTo>
                  <a:cubicBezTo>
                    <a:pt x="67" y="122"/>
                    <a:pt x="60" y="119"/>
                    <a:pt x="56" y="115"/>
                  </a:cubicBezTo>
                  <a:cubicBezTo>
                    <a:pt x="51" y="119"/>
                    <a:pt x="45" y="122"/>
                    <a:pt x="37" y="122"/>
                  </a:cubicBezTo>
                  <a:cubicBezTo>
                    <a:pt x="29" y="122"/>
                    <a:pt x="23" y="119"/>
                    <a:pt x="18" y="115"/>
                  </a:cubicBezTo>
                  <a:cubicBezTo>
                    <a:pt x="14" y="119"/>
                    <a:pt x="8" y="122"/>
                    <a:pt x="0" y="122"/>
                  </a:cubicBezTo>
                  <a:cubicBezTo>
                    <a:pt x="0" y="122"/>
                    <a:pt x="0" y="122"/>
                    <a:pt x="0" y="122"/>
                  </a:cubicBezTo>
                  <a:cubicBezTo>
                    <a:pt x="0" y="130"/>
                    <a:pt x="0" y="130"/>
                    <a:pt x="0" y="130"/>
                  </a:cubicBezTo>
                  <a:cubicBezTo>
                    <a:pt x="0" y="130"/>
                    <a:pt x="0" y="130"/>
                    <a:pt x="0" y="130"/>
                  </a:cubicBezTo>
                  <a:cubicBezTo>
                    <a:pt x="8" y="130"/>
                    <a:pt x="14" y="127"/>
                    <a:pt x="19" y="123"/>
                  </a:cubicBezTo>
                  <a:cubicBezTo>
                    <a:pt x="23" y="127"/>
                    <a:pt x="30" y="130"/>
                    <a:pt x="37" y="130"/>
                  </a:cubicBezTo>
                  <a:cubicBezTo>
                    <a:pt x="45" y="130"/>
                    <a:pt x="52" y="127"/>
                    <a:pt x="56" y="123"/>
                  </a:cubicBezTo>
                  <a:cubicBezTo>
                    <a:pt x="60" y="127"/>
                    <a:pt x="67" y="130"/>
                    <a:pt x="75" y="130"/>
                  </a:cubicBezTo>
                  <a:cubicBezTo>
                    <a:pt x="82" y="130"/>
                    <a:pt x="89" y="127"/>
                    <a:pt x="93" y="123"/>
                  </a:cubicBezTo>
                  <a:cubicBezTo>
                    <a:pt x="98" y="127"/>
                    <a:pt x="103" y="130"/>
                    <a:pt x="111" y="130"/>
                  </a:cubicBezTo>
                  <a:cubicBezTo>
                    <a:pt x="111" y="130"/>
                    <a:pt x="111" y="130"/>
                    <a:pt x="111" y="130"/>
                  </a:cubicBezTo>
                  <a:cubicBezTo>
                    <a:pt x="111" y="122"/>
                    <a:pt x="111" y="122"/>
                    <a:pt x="111" y="122"/>
                  </a:cubicBezTo>
                  <a:cubicBezTo>
                    <a:pt x="111" y="122"/>
                    <a:pt x="111" y="122"/>
                    <a:pt x="111" y="122"/>
                  </a:cubicBezTo>
                  <a:cubicBezTo>
                    <a:pt x="103" y="122"/>
                    <a:pt x="97" y="119"/>
                    <a:pt x="93" y="115"/>
                  </a:cubicBezTo>
                  <a:close/>
                </a:path>
              </a:pathLst>
            </a:custGeom>
            <a:solidFill>
              <a:srgbClr val="0070C0"/>
            </a:solidFill>
            <a:ln>
              <a:noFill/>
            </a:ln>
          </p:spPr>
          <p:txBody>
            <a:bodyPr vert="horz" wrap="square" lIns="74295" tIns="37148" rIns="74295" bIns="37148" numCol="1" anchor="t" anchorCtr="0" compatLnSpc="1">
              <a:prstTxWarp prst="textNoShape">
                <a:avLst/>
              </a:prstTxWarp>
            </a:bodyPr>
            <a:lstStyle/>
            <a:p>
              <a:endParaRPr lang="en-US" sz="1463" dirty="0"/>
            </a:p>
          </p:txBody>
        </p:sp>
        <p:grpSp>
          <p:nvGrpSpPr>
            <p:cNvPr id="17" name="Group 16"/>
            <p:cNvGrpSpPr/>
            <p:nvPr/>
          </p:nvGrpSpPr>
          <p:grpSpPr>
            <a:xfrm>
              <a:off x="359134" y="1521349"/>
              <a:ext cx="1911380" cy="752744"/>
              <a:chOff x="359134" y="1521349"/>
              <a:chExt cx="1911380" cy="752744"/>
            </a:xfrm>
          </p:grpSpPr>
          <p:sp>
            <p:nvSpPr>
              <p:cNvPr id="18" name="Freeform 14"/>
              <p:cNvSpPr>
                <a:spLocks noEditPoints="1"/>
              </p:cNvSpPr>
              <p:nvPr/>
            </p:nvSpPr>
            <p:spPr bwMode="auto">
              <a:xfrm>
                <a:off x="359134" y="1521349"/>
                <a:ext cx="606438" cy="752744"/>
              </a:xfrm>
              <a:custGeom>
                <a:avLst/>
                <a:gdLst>
                  <a:gd name="T0" fmla="*/ 111 w 118"/>
                  <a:gd name="T1" fmla="*/ 139 h 147"/>
                  <a:gd name="T2" fmla="*/ 111 w 118"/>
                  <a:gd name="T3" fmla="*/ 147 h 147"/>
                  <a:gd name="T4" fmla="*/ 75 w 118"/>
                  <a:gd name="T5" fmla="*/ 147 h 147"/>
                  <a:gd name="T6" fmla="*/ 37 w 118"/>
                  <a:gd name="T7" fmla="*/ 147 h 147"/>
                  <a:gd name="T8" fmla="*/ 0 w 118"/>
                  <a:gd name="T9" fmla="*/ 147 h 147"/>
                  <a:gd name="T10" fmla="*/ 0 w 118"/>
                  <a:gd name="T11" fmla="*/ 139 h 147"/>
                  <a:gd name="T12" fmla="*/ 18 w 118"/>
                  <a:gd name="T13" fmla="*/ 132 h 147"/>
                  <a:gd name="T14" fmla="*/ 56 w 118"/>
                  <a:gd name="T15" fmla="*/ 132 h 147"/>
                  <a:gd name="T16" fmla="*/ 93 w 118"/>
                  <a:gd name="T17" fmla="*/ 132 h 147"/>
                  <a:gd name="T18" fmla="*/ 66 w 118"/>
                  <a:gd name="T19" fmla="*/ 71 h 147"/>
                  <a:gd name="T20" fmla="*/ 71 w 118"/>
                  <a:gd name="T21" fmla="*/ 39 h 147"/>
                  <a:gd name="T22" fmla="*/ 44 w 118"/>
                  <a:gd name="T23" fmla="*/ 44 h 147"/>
                  <a:gd name="T24" fmla="*/ 61 w 118"/>
                  <a:gd name="T25" fmla="*/ 78 h 147"/>
                  <a:gd name="T26" fmla="*/ 117 w 118"/>
                  <a:gd name="T27" fmla="*/ 100 h 147"/>
                  <a:gd name="T28" fmla="*/ 105 w 118"/>
                  <a:gd name="T29" fmla="*/ 116 h 147"/>
                  <a:gd name="T30" fmla="*/ 89 w 118"/>
                  <a:gd name="T31" fmla="*/ 114 h 147"/>
                  <a:gd name="T32" fmla="*/ 28 w 118"/>
                  <a:gd name="T33" fmla="*/ 100 h 147"/>
                  <a:gd name="T34" fmla="*/ 17 w 118"/>
                  <a:gd name="T35" fmla="*/ 110 h 147"/>
                  <a:gd name="T36" fmla="*/ 11 w 118"/>
                  <a:gd name="T37" fmla="*/ 100 h 147"/>
                  <a:gd name="T38" fmla="*/ 5 w 118"/>
                  <a:gd name="T39" fmla="*/ 44 h 147"/>
                  <a:gd name="T40" fmla="*/ 44 w 118"/>
                  <a:gd name="T41" fmla="*/ 0 h 147"/>
                  <a:gd name="T42" fmla="*/ 79 w 118"/>
                  <a:gd name="T43" fmla="*/ 53 h 147"/>
                  <a:gd name="T44" fmla="*/ 111 w 118"/>
                  <a:gd name="T45" fmla="*/ 19 h 147"/>
                  <a:gd name="T46" fmla="*/ 105 w 118"/>
                  <a:gd name="T47" fmla="*/ 71 h 147"/>
                  <a:gd name="T48" fmla="*/ 28 w 118"/>
                  <a:gd name="T49" fmla="*/ 61 h 147"/>
                  <a:gd name="T50" fmla="*/ 11 w 118"/>
                  <a:gd name="T51" fmla="*/ 78 h 147"/>
                  <a:gd name="T52" fmla="*/ 28 w 118"/>
                  <a:gd name="T53" fmla="*/ 61 h 147"/>
                  <a:gd name="T54" fmla="*/ 39 w 118"/>
                  <a:gd name="T55" fmla="*/ 78 h 147"/>
                  <a:gd name="T56" fmla="*/ 50 w 118"/>
                  <a:gd name="T57" fmla="*/ 61 h 147"/>
                  <a:gd name="T58" fmla="*/ 48 w 118"/>
                  <a:gd name="T59" fmla="*/ 17 h 147"/>
                  <a:gd name="T60" fmla="*/ 66 w 118"/>
                  <a:gd name="T61" fmla="*/ 5 h 147"/>
                  <a:gd name="T62" fmla="*/ 48 w 118"/>
                  <a:gd name="T63" fmla="*/ 17 h 147"/>
                  <a:gd name="T64" fmla="*/ 68 w 118"/>
                  <a:gd name="T65" fmla="*/ 22 h 147"/>
                  <a:gd name="T66" fmla="*/ 46 w 118"/>
                  <a:gd name="T67" fmla="*/ 33 h 147"/>
                  <a:gd name="T68" fmla="*/ 93 w 118"/>
                  <a:gd name="T69" fmla="*/ 115 h 147"/>
                  <a:gd name="T70" fmla="*/ 56 w 118"/>
                  <a:gd name="T71" fmla="*/ 115 h 147"/>
                  <a:gd name="T72" fmla="*/ 18 w 118"/>
                  <a:gd name="T73" fmla="*/ 115 h 147"/>
                  <a:gd name="T74" fmla="*/ 0 w 118"/>
                  <a:gd name="T75" fmla="*/ 122 h 147"/>
                  <a:gd name="T76" fmla="*/ 0 w 118"/>
                  <a:gd name="T77" fmla="*/ 130 h 147"/>
                  <a:gd name="T78" fmla="*/ 37 w 118"/>
                  <a:gd name="T79" fmla="*/ 130 h 147"/>
                  <a:gd name="T80" fmla="*/ 75 w 118"/>
                  <a:gd name="T81" fmla="*/ 130 h 147"/>
                  <a:gd name="T82" fmla="*/ 111 w 118"/>
                  <a:gd name="T83" fmla="*/ 130 h 147"/>
                  <a:gd name="T84" fmla="*/ 111 w 118"/>
                  <a:gd name="T85" fmla="*/ 122 h 147"/>
                  <a:gd name="T86" fmla="*/ 93 w 118"/>
                  <a:gd name="T87" fmla="*/ 11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 h="147">
                    <a:moveTo>
                      <a:pt x="111" y="139"/>
                    </a:moveTo>
                    <a:cubicBezTo>
                      <a:pt x="111" y="139"/>
                      <a:pt x="111" y="139"/>
                      <a:pt x="111" y="139"/>
                    </a:cubicBezTo>
                    <a:cubicBezTo>
                      <a:pt x="111" y="147"/>
                      <a:pt x="111" y="147"/>
                      <a:pt x="111" y="147"/>
                    </a:cubicBezTo>
                    <a:cubicBezTo>
                      <a:pt x="111" y="147"/>
                      <a:pt x="111" y="147"/>
                      <a:pt x="111" y="147"/>
                    </a:cubicBezTo>
                    <a:cubicBezTo>
                      <a:pt x="103" y="147"/>
                      <a:pt x="98" y="144"/>
                      <a:pt x="93" y="140"/>
                    </a:cubicBezTo>
                    <a:cubicBezTo>
                      <a:pt x="89" y="144"/>
                      <a:pt x="82" y="147"/>
                      <a:pt x="75" y="147"/>
                    </a:cubicBezTo>
                    <a:cubicBezTo>
                      <a:pt x="67" y="147"/>
                      <a:pt x="60" y="144"/>
                      <a:pt x="56" y="140"/>
                    </a:cubicBezTo>
                    <a:cubicBezTo>
                      <a:pt x="52" y="144"/>
                      <a:pt x="45" y="147"/>
                      <a:pt x="37" y="147"/>
                    </a:cubicBezTo>
                    <a:cubicBezTo>
                      <a:pt x="30" y="147"/>
                      <a:pt x="23" y="144"/>
                      <a:pt x="19" y="140"/>
                    </a:cubicBezTo>
                    <a:cubicBezTo>
                      <a:pt x="14" y="144"/>
                      <a:pt x="8" y="147"/>
                      <a:pt x="0" y="147"/>
                    </a:cubicBezTo>
                    <a:cubicBezTo>
                      <a:pt x="0" y="147"/>
                      <a:pt x="0" y="147"/>
                      <a:pt x="0" y="147"/>
                    </a:cubicBezTo>
                    <a:cubicBezTo>
                      <a:pt x="0" y="139"/>
                      <a:pt x="0" y="139"/>
                      <a:pt x="0" y="139"/>
                    </a:cubicBezTo>
                    <a:cubicBezTo>
                      <a:pt x="0" y="139"/>
                      <a:pt x="0" y="139"/>
                      <a:pt x="0" y="139"/>
                    </a:cubicBezTo>
                    <a:cubicBezTo>
                      <a:pt x="8" y="139"/>
                      <a:pt x="14" y="136"/>
                      <a:pt x="18" y="132"/>
                    </a:cubicBezTo>
                    <a:cubicBezTo>
                      <a:pt x="23" y="136"/>
                      <a:pt x="29" y="139"/>
                      <a:pt x="37" y="139"/>
                    </a:cubicBezTo>
                    <a:cubicBezTo>
                      <a:pt x="45" y="139"/>
                      <a:pt x="51" y="136"/>
                      <a:pt x="56" y="132"/>
                    </a:cubicBezTo>
                    <a:cubicBezTo>
                      <a:pt x="60" y="136"/>
                      <a:pt x="67" y="139"/>
                      <a:pt x="74" y="139"/>
                    </a:cubicBezTo>
                    <a:cubicBezTo>
                      <a:pt x="82" y="139"/>
                      <a:pt x="89" y="136"/>
                      <a:pt x="93" y="132"/>
                    </a:cubicBezTo>
                    <a:cubicBezTo>
                      <a:pt x="97" y="136"/>
                      <a:pt x="103" y="139"/>
                      <a:pt x="111" y="139"/>
                    </a:cubicBezTo>
                    <a:close/>
                    <a:moveTo>
                      <a:pt x="66" y="71"/>
                    </a:moveTo>
                    <a:cubicBezTo>
                      <a:pt x="73" y="60"/>
                      <a:pt x="73" y="60"/>
                      <a:pt x="73" y="60"/>
                    </a:cubicBezTo>
                    <a:cubicBezTo>
                      <a:pt x="71" y="39"/>
                      <a:pt x="71" y="39"/>
                      <a:pt x="71" y="39"/>
                    </a:cubicBezTo>
                    <a:cubicBezTo>
                      <a:pt x="45" y="39"/>
                      <a:pt x="45" y="39"/>
                      <a:pt x="45" y="39"/>
                    </a:cubicBezTo>
                    <a:cubicBezTo>
                      <a:pt x="44" y="44"/>
                      <a:pt x="44" y="44"/>
                      <a:pt x="44" y="44"/>
                    </a:cubicBezTo>
                    <a:cubicBezTo>
                      <a:pt x="61" y="44"/>
                      <a:pt x="61" y="44"/>
                      <a:pt x="61" y="44"/>
                    </a:cubicBezTo>
                    <a:cubicBezTo>
                      <a:pt x="61" y="78"/>
                      <a:pt x="61" y="78"/>
                      <a:pt x="61" y="78"/>
                    </a:cubicBezTo>
                    <a:cubicBezTo>
                      <a:pt x="117" y="78"/>
                      <a:pt x="117" y="78"/>
                      <a:pt x="117" y="78"/>
                    </a:cubicBezTo>
                    <a:cubicBezTo>
                      <a:pt x="117" y="100"/>
                      <a:pt x="117" y="100"/>
                      <a:pt x="117" y="100"/>
                    </a:cubicBezTo>
                    <a:cubicBezTo>
                      <a:pt x="105" y="100"/>
                      <a:pt x="105" y="100"/>
                      <a:pt x="105" y="100"/>
                    </a:cubicBezTo>
                    <a:cubicBezTo>
                      <a:pt x="105" y="116"/>
                      <a:pt x="105" y="116"/>
                      <a:pt x="105" y="116"/>
                    </a:cubicBezTo>
                    <a:cubicBezTo>
                      <a:pt x="100" y="115"/>
                      <a:pt x="97" y="112"/>
                      <a:pt x="94" y="110"/>
                    </a:cubicBezTo>
                    <a:cubicBezTo>
                      <a:pt x="93" y="111"/>
                      <a:pt x="89" y="113"/>
                      <a:pt x="89" y="114"/>
                    </a:cubicBezTo>
                    <a:cubicBezTo>
                      <a:pt x="89" y="100"/>
                      <a:pt x="89" y="100"/>
                      <a:pt x="89" y="100"/>
                    </a:cubicBezTo>
                    <a:cubicBezTo>
                      <a:pt x="28" y="100"/>
                      <a:pt x="28" y="100"/>
                      <a:pt x="28" y="100"/>
                    </a:cubicBezTo>
                    <a:cubicBezTo>
                      <a:pt x="28" y="116"/>
                      <a:pt x="28" y="116"/>
                      <a:pt x="28" y="116"/>
                    </a:cubicBezTo>
                    <a:cubicBezTo>
                      <a:pt x="28" y="115"/>
                      <a:pt x="20" y="112"/>
                      <a:pt x="17" y="110"/>
                    </a:cubicBezTo>
                    <a:cubicBezTo>
                      <a:pt x="15" y="111"/>
                      <a:pt x="17" y="113"/>
                      <a:pt x="11" y="114"/>
                    </a:cubicBezTo>
                    <a:cubicBezTo>
                      <a:pt x="11" y="100"/>
                      <a:pt x="11" y="100"/>
                      <a:pt x="11" y="100"/>
                    </a:cubicBezTo>
                    <a:cubicBezTo>
                      <a:pt x="5" y="100"/>
                      <a:pt x="5" y="100"/>
                      <a:pt x="5" y="100"/>
                    </a:cubicBezTo>
                    <a:cubicBezTo>
                      <a:pt x="5" y="44"/>
                      <a:pt x="5" y="44"/>
                      <a:pt x="5" y="44"/>
                    </a:cubicBezTo>
                    <a:cubicBezTo>
                      <a:pt x="38" y="44"/>
                      <a:pt x="38" y="44"/>
                      <a:pt x="38" y="44"/>
                    </a:cubicBezTo>
                    <a:cubicBezTo>
                      <a:pt x="44" y="0"/>
                      <a:pt x="44" y="0"/>
                      <a:pt x="44" y="0"/>
                    </a:cubicBezTo>
                    <a:cubicBezTo>
                      <a:pt x="72" y="0"/>
                      <a:pt x="72" y="0"/>
                      <a:pt x="72" y="0"/>
                    </a:cubicBezTo>
                    <a:cubicBezTo>
                      <a:pt x="79" y="53"/>
                      <a:pt x="79" y="53"/>
                      <a:pt x="79" y="53"/>
                    </a:cubicBezTo>
                    <a:cubicBezTo>
                      <a:pt x="101" y="23"/>
                      <a:pt x="101" y="23"/>
                      <a:pt x="101" y="23"/>
                    </a:cubicBezTo>
                    <a:cubicBezTo>
                      <a:pt x="102" y="20"/>
                      <a:pt x="106" y="18"/>
                      <a:pt x="111" y="19"/>
                    </a:cubicBezTo>
                    <a:cubicBezTo>
                      <a:pt x="115" y="20"/>
                      <a:pt x="118" y="24"/>
                      <a:pt x="117" y="27"/>
                    </a:cubicBezTo>
                    <a:cubicBezTo>
                      <a:pt x="105" y="71"/>
                      <a:pt x="105" y="71"/>
                      <a:pt x="105" y="71"/>
                    </a:cubicBezTo>
                    <a:lnTo>
                      <a:pt x="66" y="71"/>
                    </a:lnTo>
                    <a:close/>
                    <a:moveTo>
                      <a:pt x="28" y="61"/>
                    </a:moveTo>
                    <a:cubicBezTo>
                      <a:pt x="11" y="61"/>
                      <a:pt x="11" y="61"/>
                      <a:pt x="11" y="61"/>
                    </a:cubicBezTo>
                    <a:cubicBezTo>
                      <a:pt x="11" y="78"/>
                      <a:pt x="11" y="78"/>
                      <a:pt x="11" y="78"/>
                    </a:cubicBezTo>
                    <a:cubicBezTo>
                      <a:pt x="28" y="78"/>
                      <a:pt x="28" y="78"/>
                      <a:pt x="28" y="78"/>
                    </a:cubicBezTo>
                    <a:lnTo>
                      <a:pt x="28" y="61"/>
                    </a:lnTo>
                    <a:close/>
                    <a:moveTo>
                      <a:pt x="39" y="61"/>
                    </a:moveTo>
                    <a:cubicBezTo>
                      <a:pt x="39" y="78"/>
                      <a:pt x="39" y="78"/>
                      <a:pt x="39" y="78"/>
                    </a:cubicBezTo>
                    <a:cubicBezTo>
                      <a:pt x="50" y="78"/>
                      <a:pt x="50" y="78"/>
                      <a:pt x="50" y="78"/>
                    </a:cubicBezTo>
                    <a:cubicBezTo>
                      <a:pt x="50" y="61"/>
                      <a:pt x="50" y="61"/>
                      <a:pt x="50" y="61"/>
                    </a:cubicBezTo>
                    <a:lnTo>
                      <a:pt x="39" y="61"/>
                    </a:lnTo>
                    <a:close/>
                    <a:moveTo>
                      <a:pt x="48" y="17"/>
                    </a:moveTo>
                    <a:cubicBezTo>
                      <a:pt x="68" y="17"/>
                      <a:pt x="68" y="17"/>
                      <a:pt x="68" y="17"/>
                    </a:cubicBezTo>
                    <a:cubicBezTo>
                      <a:pt x="66" y="5"/>
                      <a:pt x="66" y="5"/>
                      <a:pt x="66" y="5"/>
                    </a:cubicBezTo>
                    <a:cubicBezTo>
                      <a:pt x="50" y="5"/>
                      <a:pt x="50" y="5"/>
                      <a:pt x="50" y="5"/>
                    </a:cubicBezTo>
                    <a:lnTo>
                      <a:pt x="48" y="17"/>
                    </a:lnTo>
                    <a:close/>
                    <a:moveTo>
                      <a:pt x="70" y="33"/>
                    </a:moveTo>
                    <a:cubicBezTo>
                      <a:pt x="68" y="22"/>
                      <a:pt x="68" y="22"/>
                      <a:pt x="68" y="22"/>
                    </a:cubicBezTo>
                    <a:cubicBezTo>
                      <a:pt x="47" y="22"/>
                      <a:pt x="47" y="22"/>
                      <a:pt x="47" y="22"/>
                    </a:cubicBezTo>
                    <a:cubicBezTo>
                      <a:pt x="46" y="33"/>
                      <a:pt x="46" y="33"/>
                      <a:pt x="46" y="33"/>
                    </a:cubicBezTo>
                    <a:lnTo>
                      <a:pt x="70" y="33"/>
                    </a:lnTo>
                    <a:close/>
                    <a:moveTo>
                      <a:pt x="93" y="115"/>
                    </a:moveTo>
                    <a:cubicBezTo>
                      <a:pt x="89" y="119"/>
                      <a:pt x="82" y="122"/>
                      <a:pt x="74" y="122"/>
                    </a:cubicBezTo>
                    <a:cubicBezTo>
                      <a:pt x="67" y="122"/>
                      <a:pt x="60" y="119"/>
                      <a:pt x="56" y="115"/>
                    </a:cubicBezTo>
                    <a:cubicBezTo>
                      <a:pt x="51" y="119"/>
                      <a:pt x="45" y="122"/>
                      <a:pt x="37" y="122"/>
                    </a:cubicBezTo>
                    <a:cubicBezTo>
                      <a:pt x="29" y="122"/>
                      <a:pt x="23" y="119"/>
                      <a:pt x="18" y="115"/>
                    </a:cubicBezTo>
                    <a:cubicBezTo>
                      <a:pt x="14" y="119"/>
                      <a:pt x="8" y="122"/>
                      <a:pt x="0" y="122"/>
                    </a:cubicBezTo>
                    <a:cubicBezTo>
                      <a:pt x="0" y="122"/>
                      <a:pt x="0" y="122"/>
                      <a:pt x="0" y="122"/>
                    </a:cubicBezTo>
                    <a:cubicBezTo>
                      <a:pt x="0" y="130"/>
                      <a:pt x="0" y="130"/>
                      <a:pt x="0" y="130"/>
                    </a:cubicBezTo>
                    <a:cubicBezTo>
                      <a:pt x="0" y="130"/>
                      <a:pt x="0" y="130"/>
                      <a:pt x="0" y="130"/>
                    </a:cubicBezTo>
                    <a:cubicBezTo>
                      <a:pt x="8" y="130"/>
                      <a:pt x="14" y="127"/>
                      <a:pt x="19" y="123"/>
                    </a:cubicBezTo>
                    <a:cubicBezTo>
                      <a:pt x="23" y="127"/>
                      <a:pt x="30" y="130"/>
                      <a:pt x="37" y="130"/>
                    </a:cubicBezTo>
                    <a:cubicBezTo>
                      <a:pt x="45" y="130"/>
                      <a:pt x="52" y="127"/>
                      <a:pt x="56" y="123"/>
                    </a:cubicBezTo>
                    <a:cubicBezTo>
                      <a:pt x="60" y="127"/>
                      <a:pt x="67" y="130"/>
                      <a:pt x="75" y="130"/>
                    </a:cubicBezTo>
                    <a:cubicBezTo>
                      <a:pt x="82" y="130"/>
                      <a:pt x="89" y="127"/>
                      <a:pt x="93" y="123"/>
                    </a:cubicBezTo>
                    <a:cubicBezTo>
                      <a:pt x="98" y="127"/>
                      <a:pt x="103" y="130"/>
                      <a:pt x="111" y="130"/>
                    </a:cubicBezTo>
                    <a:cubicBezTo>
                      <a:pt x="111" y="130"/>
                      <a:pt x="111" y="130"/>
                      <a:pt x="111" y="130"/>
                    </a:cubicBezTo>
                    <a:cubicBezTo>
                      <a:pt x="111" y="122"/>
                      <a:pt x="111" y="122"/>
                      <a:pt x="111" y="122"/>
                    </a:cubicBezTo>
                    <a:cubicBezTo>
                      <a:pt x="111" y="122"/>
                      <a:pt x="111" y="122"/>
                      <a:pt x="111" y="122"/>
                    </a:cubicBezTo>
                    <a:cubicBezTo>
                      <a:pt x="103" y="122"/>
                      <a:pt x="97" y="119"/>
                      <a:pt x="93" y="115"/>
                    </a:cubicBezTo>
                    <a:close/>
                  </a:path>
                </a:pathLst>
              </a:custGeom>
              <a:solidFill>
                <a:srgbClr val="0070C0"/>
              </a:solidFill>
              <a:ln>
                <a:noFill/>
              </a:ln>
            </p:spPr>
            <p:txBody>
              <a:bodyPr vert="horz" wrap="square" lIns="74295" tIns="37148" rIns="74295" bIns="37148" numCol="1" anchor="t" anchorCtr="0" compatLnSpc="1">
                <a:prstTxWarp prst="textNoShape">
                  <a:avLst/>
                </a:prstTxWarp>
              </a:bodyPr>
              <a:lstStyle/>
              <a:p>
                <a:endParaRPr lang="en-US" sz="1463" dirty="0"/>
              </a:p>
            </p:txBody>
          </p:sp>
          <p:sp>
            <p:nvSpPr>
              <p:cNvPr id="19" name="Freeform 14"/>
              <p:cNvSpPr>
                <a:spLocks noEditPoints="1"/>
              </p:cNvSpPr>
              <p:nvPr/>
            </p:nvSpPr>
            <p:spPr bwMode="auto">
              <a:xfrm>
                <a:off x="1664076" y="1521349"/>
                <a:ext cx="606438" cy="752744"/>
              </a:xfrm>
              <a:custGeom>
                <a:avLst/>
                <a:gdLst>
                  <a:gd name="T0" fmla="*/ 111 w 118"/>
                  <a:gd name="T1" fmla="*/ 139 h 147"/>
                  <a:gd name="T2" fmla="*/ 111 w 118"/>
                  <a:gd name="T3" fmla="*/ 147 h 147"/>
                  <a:gd name="T4" fmla="*/ 75 w 118"/>
                  <a:gd name="T5" fmla="*/ 147 h 147"/>
                  <a:gd name="T6" fmla="*/ 37 w 118"/>
                  <a:gd name="T7" fmla="*/ 147 h 147"/>
                  <a:gd name="T8" fmla="*/ 0 w 118"/>
                  <a:gd name="T9" fmla="*/ 147 h 147"/>
                  <a:gd name="T10" fmla="*/ 0 w 118"/>
                  <a:gd name="T11" fmla="*/ 139 h 147"/>
                  <a:gd name="T12" fmla="*/ 18 w 118"/>
                  <a:gd name="T13" fmla="*/ 132 h 147"/>
                  <a:gd name="T14" fmla="*/ 56 w 118"/>
                  <a:gd name="T15" fmla="*/ 132 h 147"/>
                  <a:gd name="T16" fmla="*/ 93 w 118"/>
                  <a:gd name="T17" fmla="*/ 132 h 147"/>
                  <a:gd name="T18" fmla="*/ 66 w 118"/>
                  <a:gd name="T19" fmla="*/ 71 h 147"/>
                  <a:gd name="T20" fmla="*/ 71 w 118"/>
                  <a:gd name="T21" fmla="*/ 39 h 147"/>
                  <a:gd name="T22" fmla="*/ 44 w 118"/>
                  <a:gd name="T23" fmla="*/ 44 h 147"/>
                  <a:gd name="T24" fmla="*/ 61 w 118"/>
                  <a:gd name="T25" fmla="*/ 78 h 147"/>
                  <a:gd name="T26" fmla="*/ 117 w 118"/>
                  <a:gd name="T27" fmla="*/ 100 h 147"/>
                  <a:gd name="T28" fmla="*/ 105 w 118"/>
                  <a:gd name="T29" fmla="*/ 116 h 147"/>
                  <a:gd name="T30" fmla="*/ 89 w 118"/>
                  <a:gd name="T31" fmla="*/ 114 h 147"/>
                  <a:gd name="T32" fmla="*/ 28 w 118"/>
                  <a:gd name="T33" fmla="*/ 100 h 147"/>
                  <a:gd name="T34" fmla="*/ 17 w 118"/>
                  <a:gd name="T35" fmla="*/ 110 h 147"/>
                  <a:gd name="T36" fmla="*/ 11 w 118"/>
                  <a:gd name="T37" fmla="*/ 100 h 147"/>
                  <a:gd name="T38" fmla="*/ 5 w 118"/>
                  <a:gd name="T39" fmla="*/ 44 h 147"/>
                  <a:gd name="T40" fmla="*/ 44 w 118"/>
                  <a:gd name="T41" fmla="*/ 0 h 147"/>
                  <a:gd name="T42" fmla="*/ 79 w 118"/>
                  <a:gd name="T43" fmla="*/ 53 h 147"/>
                  <a:gd name="T44" fmla="*/ 111 w 118"/>
                  <a:gd name="T45" fmla="*/ 19 h 147"/>
                  <a:gd name="T46" fmla="*/ 105 w 118"/>
                  <a:gd name="T47" fmla="*/ 71 h 147"/>
                  <a:gd name="T48" fmla="*/ 28 w 118"/>
                  <a:gd name="T49" fmla="*/ 61 h 147"/>
                  <a:gd name="T50" fmla="*/ 11 w 118"/>
                  <a:gd name="T51" fmla="*/ 78 h 147"/>
                  <a:gd name="T52" fmla="*/ 28 w 118"/>
                  <a:gd name="T53" fmla="*/ 61 h 147"/>
                  <a:gd name="T54" fmla="*/ 39 w 118"/>
                  <a:gd name="T55" fmla="*/ 78 h 147"/>
                  <a:gd name="T56" fmla="*/ 50 w 118"/>
                  <a:gd name="T57" fmla="*/ 61 h 147"/>
                  <a:gd name="T58" fmla="*/ 48 w 118"/>
                  <a:gd name="T59" fmla="*/ 17 h 147"/>
                  <a:gd name="T60" fmla="*/ 66 w 118"/>
                  <a:gd name="T61" fmla="*/ 5 h 147"/>
                  <a:gd name="T62" fmla="*/ 48 w 118"/>
                  <a:gd name="T63" fmla="*/ 17 h 147"/>
                  <a:gd name="T64" fmla="*/ 68 w 118"/>
                  <a:gd name="T65" fmla="*/ 22 h 147"/>
                  <a:gd name="T66" fmla="*/ 46 w 118"/>
                  <a:gd name="T67" fmla="*/ 33 h 147"/>
                  <a:gd name="T68" fmla="*/ 93 w 118"/>
                  <a:gd name="T69" fmla="*/ 115 h 147"/>
                  <a:gd name="T70" fmla="*/ 56 w 118"/>
                  <a:gd name="T71" fmla="*/ 115 h 147"/>
                  <a:gd name="T72" fmla="*/ 18 w 118"/>
                  <a:gd name="T73" fmla="*/ 115 h 147"/>
                  <a:gd name="T74" fmla="*/ 0 w 118"/>
                  <a:gd name="T75" fmla="*/ 122 h 147"/>
                  <a:gd name="T76" fmla="*/ 0 w 118"/>
                  <a:gd name="T77" fmla="*/ 130 h 147"/>
                  <a:gd name="T78" fmla="*/ 37 w 118"/>
                  <a:gd name="T79" fmla="*/ 130 h 147"/>
                  <a:gd name="T80" fmla="*/ 75 w 118"/>
                  <a:gd name="T81" fmla="*/ 130 h 147"/>
                  <a:gd name="T82" fmla="*/ 111 w 118"/>
                  <a:gd name="T83" fmla="*/ 130 h 147"/>
                  <a:gd name="T84" fmla="*/ 111 w 118"/>
                  <a:gd name="T85" fmla="*/ 122 h 147"/>
                  <a:gd name="T86" fmla="*/ 93 w 118"/>
                  <a:gd name="T87" fmla="*/ 11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 h="147">
                    <a:moveTo>
                      <a:pt x="111" y="139"/>
                    </a:moveTo>
                    <a:cubicBezTo>
                      <a:pt x="111" y="139"/>
                      <a:pt x="111" y="139"/>
                      <a:pt x="111" y="139"/>
                    </a:cubicBezTo>
                    <a:cubicBezTo>
                      <a:pt x="111" y="147"/>
                      <a:pt x="111" y="147"/>
                      <a:pt x="111" y="147"/>
                    </a:cubicBezTo>
                    <a:cubicBezTo>
                      <a:pt x="111" y="147"/>
                      <a:pt x="111" y="147"/>
                      <a:pt x="111" y="147"/>
                    </a:cubicBezTo>
                    <a:cubicBezTo>
                      <a:pt x="103" y="147"/>
                      <a:pt x="98" y="144"/>
                      <a:pt x="93" y="140"/>
                    </a:cubicBezTo>
                    <a:cubicBezTo>
                      <a:pt x="89" y="144"/>
                      <a:pt x="82" y="147"/>
                      <a:pt x="75" y="147"/>
                    </a:cubicBezTo>
                    <a:cubicBezTo>
                      <a:pt x="67" y="147"/>
                      <a:pt x="60" y="144"/>
                      <a:pt x="56" y="140"/>
                    </a:cubicBezTo>
                    <a:cubicBezTo>
                      <a:pt x="52" y="144"/>
                      <a:pt x="45" y="147"/>
                      <a:pt x="37" y="147"/>
                    </a:cubicBezTo>
                    <a:cubicBezTo>
                      <a:pt x="30" y="147"/>
                      <a:pt x="23" y="144"/>
                      <a:pt x="19" y="140"/>
                    </a:cubicBezTo>
                    <a:cubicBezTo>
                      <a:pt x="14" y="144"/>
                      <a:pt x="8" y="147"/>
                      <a:pt x="0" y="147"/>
                    </a:cubicBezTo>
                    <a:cubicBezTo>
                      <a:pt x="0" y="147"/>
                      <a:pt x="0" y="147"/>
                      <a:pt x="0" y="147"/>
                    </a:cubicBezTo>
                    <a:cubicBezTo>
                      <a:pt x="0" y="139"/>
                      <a:pt x="0" y="139"/>
                      <a:pt x="0" y="139"/>
                    </a:cubicBezTo>
                    <a:cubicBezTo>
                      <a:pt x="0" y="139"/>
                      <a:pt x="0" y="139"/>
                      <a:pt x="0" y="139"/>
                    </a:cubicBezTo>
                    <a:cubicBezTo>
                      <a:pt x="8" y="139"/>
                      <a:pt x="14" y="136"/>
                      <a:pt x="18" y="132"/>
                    </a:cubicBezTo>
                    <a:cubicBezTo>
                      <a:pt x="23" y="136"/>
                      <a:pt x="29" y="139"/>
                      <a:pt x="37" y="139"/>
                    </a:cubicBezTo>
                    <a:cubicBezTo>
                      <a:pt x="45" y="139"/>
                      <a:pt x="51" y="136"/>
                      <a:pt x="56" y="132"/>
                    </a:cubicBezTo>
                    <a:cubicBezTo>
                      <a:pt x="60" y="136"/>
                      <a:pt x="67" y="139"/>
                      <a:pt x="74" y="139"/>
                    </a:cubicBezTo>
                    <a:cubicBezTo>
                      <a:pt x="82" y="139"/>
                      <a:pt x="89" y="136"/>
                      <a:pt x="93" y="132"/>
                    </a:cubicBezTo>
                    <a:cubicBezTo>
                      <a:pt x="97" y="136"/>
                      <a:pt x="103" y="139"/>
                      <a:pt x="111" y="139"/>
                    </a:cubicBezTo>
                    <a:close/>
                    <a:moveTo>
                      <a:pt x="66" y="71"/>
                    </a:moveTo>
                    <a:cubicBezTo>
                      <a:pt x="73" y="60"/>
                      <a:pt x="73" y="60"/>
                      <a:pt x="73" y="60"/>
                    </a:cubicBezTo>
                    <a:cubicBezTo>
                      <a:pt x="71" y="39"/>
                      <a:pt x="71" y="39"/>
                      <a:pt x="71" y="39"/>
                    </a:cubicBezTo>
                    <a:cubicBezTo>
                      <a:pt x="45" y="39"/>
                      <a:pt x="45" y="39"/>
                      <a:pt x="45" y="39"/>
                    </a:cubicBezTo>
                    <a:cubicBezTo>
                      <a:pt x="44" y="44"/>
                      <a:pt x="44" y="44"/>
                      <a:pt x="44" y="44"/>
                    </a:cubicBezTo>
                    <a:cubicBezTo>
                      <a:pt x="61" y="44"/>
                      <a:pt x="61" y="44"/>
                      <a:pt x="61" y="44"/>
                    </a:cubicBezTo>
                    <a:cubicBezTo>
                      <a:pt x="61" y="78"/>
                      <a:pt x="61" y="78"/>
                      <a:pt x="61" y="78"/>
                    </a:cubicBezTo>
                    <a:cubicBezTo>
                      <a:pt x="117" y="78"/>
                      <a:pt x="117" y="78"/>
                      <a:pt x="117" y="78"/>
                    </a:cubicBezTo>
                    <a:cubicBezTo>
                      <a:pt x="117" y="100"/>
                      <a:pt x="117" y="100"/>
                      <a:pt x="117" y="100"/>
                    </a:cubicBezTo>
                    <a:cubicBezTo>
                      <a:pt x="105" y="100"/>
                      <a:pt x="105" y="100"/>
                      <a:pt x="105" y="100"/>
                    </a:cubicBezTo>
                    <a:cubicBezTo>
                      <a:pt x="105" y="116"/>
                      <a:pt x="105" y="116"/>
                      <a:pt x="105" y="116"/>
                    </a:cubicBezTo>
                    <a:cubicBezTo>
                      <a:pt x="100" y="115"/>
                      <a:pt x="97" y="112"/>
                      <a:pt x="94" y="110"/>
                    </a:cubicBezTo>
                    <a:cubicBezTo>
                      <a:pt x="93" y="111"/>
                      <a:pt x="89" y="113"/>
                      <a:pt x="89" y="114"/>
                    </a:cubicBezTo>
                    <a:cubicBezTo>
                      <a:pt x="89" y="100"/>
                      <a:pt x="89" y="100"/>
                      <a:pt x="89" y="100"/>
                    </a:cubicBezTo>
                    <a:cubicBezTo>
                      <a:pt x="28" y="100"/>
                      <a:pt x="28" y="100"/>
                      <a:pt x="28" y="100"/>
                    </a:cubicBezTo>
                    <a:cubicBezTo>
                      <a:pt x="28" y="116"/>
                      <a:pt x="28" y="116"/>
                      <a:pt x="28" y="116"/>
                    </a:cubicBezTo>
                    <a:cubicBezTo>
                      <a:pt x="28" y="115"/>
                      <a:pt x="20" y="112"/>
                      <a:pt x="17" y="110"/>
                    </a:cubicBezTo>
                    <a:cubicBezTo>
                      <a:pt x="15" y="111"/>
                      <a:pt x="17" y="113"/>
                      <a:pt x="11" y="114"/>
                    </a:cubicBezTo>
                    <a:cubicBezTo>
                      <a:pt x="11" y="100"/>
                      <a:pt x="11" y="100"/>
                      <a:pt x="11" y="100"/>
                    </a:cubicBezTo>
                    <a:cubicBezTo>
                      <a:pt x="5" y="100"/>
                      <a:pt x="5" y="100"/>
                      <a:pt x="5" y="100"/>
                    </a:cubicBezTo>
                    <a:cubicBezTo>
                      <a:pt x="5" y="44"/>
                      <a:pt x="5" y="44"/>
                      <a:pt x="5" y="44"/>
                    </a:cubicBezTo>
                    <a:cubicBezTo>
                      <a:pt x="38" y="44"/>
                      <a:pt x="38" y="44"/>
                      <a:pt x="38" y="44"/>
                    </a:cubicBezTo>
                    <a:cubicBezTo>
                      <a:pt x="44" y="0"/>
                      <a:pt x="44" y="0"/>
                      <a:pt x="44" y="0"/>
                    </a:cubicBezTo>
                    <a:cubicBezTo>
                      <a:pt x="72" y="0"/>
                      <a:pt x="72" y="0"/>
                      <a:pt x="72" y="0"/>
                    </a:cubicBezTo>
                    <a:cubicBezTo>
                      <a:pt x="79" y="53"/>
                      <a:pt x="79" y="53"/>
                      <a:pt x="79" y="53"/>
                    </a:cubicBezTo>
                    <a:cubicBezTo>
                      <a:pt x="101" y="23"/>
                      <a:pt x="101" y="23"/>
                      <a:pt x="101" y="23"/>
                    </a:cubicBezTo>
                    <a:cubicBezTo>
                      <a:pt x="102" y="20"/>
                      <a:pt x="106" y="18"/>
                      <a:pt x="111" y="19"/>
                    </a:cubicBezTo>
                    <a:cubicBezTo>
                      <a:pt x="115" y="20"/>
                      <a:pt x="118" y="24"/>
                      <a:pt x="117" y="27"/>
                    </a:cubicBezTo>
                    <a:cubicBezTo>
                      <a:pt x="105" y="71"/>
                      <a:pt x="105" y="71"/>
                      <a:pt x="105" y="71"/>
                    </a:cubicBezTo>
                    <a:lnTo>
                      <a:pt x="66" y="71"/>
                    </a:lnTo>
                    <a:close/>
                    <a:moveTo>
                      <a:pt x="28" y="61"/>
                    </a:moveTo>
                    <a:cubicBezTo>
                      <a:pt x="11" y="61"/>
                      <a:pt x="11" y="61"/>
                      <a:pt x="11" y="61"/>
                    </a:cubicBezTo>
                    <a:cubicBezTo>
                      <a:pt x="11" y="78"/>
                      <a:pt x="11" y="78"/>
                      <a:pt x="11" y="78"/>
                    </a:cubicBezTo>
                    <a:cubicBezTo>
                      <a:pt x="28" y="78"/>
                      <a:pt x="28" y="78"/>
                      <a:pt x="28" y="78"/>
                    </a:cubicBezTo>
                    <a:lnTo>
                      <a:pt x="28" y="61"/>
                    </a:lnTo>
                    <a:close/>
                    <a:moveTo>
                      <a:pt x="39" y="61"/>
                    </a:moveTo>
                    <a:cubicBezTo>
                      <a:pt x="39" y="78"/>
                      <a:pt x="39" y="78"/>
                      <a:pt x="39" y="78"/>
                    </a:cubicBezTo>
                    <a:cubicBezTo>
                      <a:pt x="50" y="78"/>
                      <a:pt x="50" y="78"/>
                      <a:pt x="50" y="78"/>
                    </a:cubicBezTo>
                    <a:cubicBezTo>
                      <a:pt x="50" y="61"/>
                      <a:pt x="50" y="61"/>
                      <a:pt x="50" y="61"/>
                    </a:cubicBezTo>
                    <a:lnTo>
                      <a:pt x="39" y="61"/>
                    </a:lnTo>
                    <a:close/>
                    <a:moveTo>
                      <a:pt x="48" y="17"/>
                    </a:moveTo>
                    <a:cubicBezTo>
                      <a:pt x="68" y="17"/>
                      <a:pt x="68" y="17"/>
                      <a:pt x="68" y="17"/>
                    </a:cubicBezTo>
                    <a:cubicBezTo>
                      <a:pt x="66" y="5"/>
                      <a:pt x="66" y="5"/>
                      <a:pt x="66" y="5"/>
                    </a:cubicBezTo>
                    <a:cubicBezTo>
                      <a:pt x="50" y="5"/>
                      <a:pt x="50" y="5"/>
                      <a:pt x="50" y="5"/>
                    </a:cubicBezTo>
                    <a:lnTo>
                      <a:pt x="48" y="17"/>
                    </a:lnTo>
                    <a:close/>
                    <a:moveTo>
                      <a:pt x="70" y="33"/>
                    </a:moveTo>
                    <a:cubicBezTo>
                      <a:pt x="68" y="22"/>
                      <a:pt x="68" y="22"/>
                      <a:pt x="68" y="22"/>
                    </a:cubicBezTo>
                    <a:cubicBezTo>
                      <a:pt x="47" y="22"/>
                      <a:pt x="47" y="22"/>
                      <a:pt x="47" y="22"/>
                    </a:cubicBezTo>
                    <a:cubicBezTo>
                      <a:pt x="46" y="33"/>
                      <a:pt x="46" y="33"/>
                      <a:pt x="46" y="33"/>
                    </a:cubicBezTo>
                    <a:lnTo>
                      <a:pt x="70" y="33"/>
                    </a:lnTo>
                    <a:close/>
                    <a:moveTo>
                      <a:pt x="93" y="115"/>
                    </a:moveTo>
                    <a:cubicBezTo>
                      <a:pt x="89" y="119"/>
                      <a:pt x="82" y="122"/>
                      <a:pt x="74" y="122"/>
                    </a:cubicBezTo>
                    <a:cubicBezTo>
                      <a:pt x="67" y="122"/>
                      <a:pt x="60" y="119"/>
                      <a:pt x="56" y="115"/>
                    </a:cubicBezTo>
                    <a:cubicBezTo>
                      <a:pt x="51" y="119"/>
                      <a:pt x="45" y="122"/>
                      <a:pt x="37" y="122"/>
                    </a:cubicBezTo>
                    <a:cubicBezTo>
                      <a:pt x="29" y="122"/>
                      <a:pt x="23" y="119"/>
                      <a:pt x="18" y="115"/>
                    </a:cubicBezTo>
                    <a:cubicBezTo>
                      <a:pt x="14" y="119"/>
                      <a:pt x="8" y="122"/>
                      <a:pt x="0" y="122"/>
                    </a:cubicBezTo>
                    <a:cubicBezTo>
                      <a:pt x="0" y="122"/>
                      <a:pt x="0" y="122"/>
                      <a:pt x="0" y="122"/>
                    </a:cubicBezTo>
                    <a:cubicBezTo>
                      <a:pt x="0" y="130"/>
                      <a:pt x="0" y="130"/>
                      <a:pt x="0" y="130"/>
                    </a:cubicBezTo>
                    <a:cubicBezTo>
                      <a:pt x="0" y="130"/>
                      <a:pt x="0" y="130"/>
                      <a:pt x="0" y="130"/>
                    </a:cubicBezTo>
                    <a:cubicBezTo>
                      <a:pt x="8" y="130"/>
                      <a:pt x="14" y="127"/>
                      <a:pt x="19" y="123"/>
                    </a:cubicBezTo>
                    <a:cubicBezTo>
                      <a:pt x="23" y="127"/>
                      <a:pt x="30" y="130"/>
                      <a:pt x="37" y="130"/>
                    </a:cubicBezTo>
                    <a:cubicBezTo>
                      <a:pt x="45" y="130"/>
                      <a:pt x="52" y="127"/>
                      <a:pt x="56" y="123"/>
                    </a:cubicBezTo>
                    <a:cubicBezTo>
                      <a:pt x="60" y="127"/>
                      <a:pt x="67" y="130"/>
                      <a:pt x="75" y="130"/>
                    </a:cubicBezTo>
                    <a:cubicBezTo>
                      <a:pt x="82" y="130"/>
                      <a:pt x="89" y="127"/>
                      <a:pt x="93" y="123"/>
                    </a:cubicBezTo>
                    <a:cubicBezTo>
                      <a:pt x="98" y="127"/>
                      <a:pt x="103" y="130"/>
                      <a:pt x="111" y="130"/>
                    </a:cubicBezTo>
                    <a:cubicBezTo>
                      <a:pt x="111" y="130"/>
                      <a:pt x="111" y="130"/>
                      <a:pt x="111" y="130"/>
                    </a:cubicBezTo>
                    <a:cubicBezTo>
                      <a:pt x="111" y="122"/>
                      <a:pt x="111" y="122"/>
                      <a:pt x="111" y="122"/>
                    </a:cubicBezTo>
                    <a:cubicBezTo>
                      <a:pt x="111" y="122"/>
                      <a:pt x="111" y="122"/>
                      <a:pt x="111" y="122"/>
                    </a:cubicBezTo>
                    <a:cubicBezTo>
                      <a:pt x="103" y="122"/>
                      <a:pt x="97" y="119"/>
                      <a:pt x="93" y="115"/>
                    </a:cubicBezTo>
                    <a:close/>
                  </a:path>
                </a:pathLst>
              </a:custGeom>
              <a:solidFill>
                <a:srgbClr val="0070C0"/>
              </a:solidFill>
              <a:ln>
                <a:noFill/>
              </a:ln>
            </p:spPr>
            <p:txBody>
              <a:bodyPr vert="horz" wrap="square" lIns="74295" tIns="37148" rIns="74295" bIns="37148" numCol="1" anchor="t" anchorCtr="0" compatLnSpc="1">
                <a:prstTxWarp prst="textNoShape">
                  <a:avLst/>
                </a:prstTxWarp>
              </a:bodyPr>
              <a:lstStyle/>
              <a:p>
                <a:endParaRPr lang="en-US" sz="1463" dirty="0"/>
              </a:p>
            </p:txBody>
          </p:sp>
        </p:grpSp>
      </p:grpSp>
      <p:grpSp>
        <p:nvGrpSpPr>
          <p:cNvPr id="20" name="Group 19"/>
          <p:cNvGrpSpPr/>
          <p:nvPr/>
        </p:nvGrpSpPr>
        <p:grpSpPr>
          <a:xfrm>
            <a:off x="5770098" y="4623603"/>
            <a:ext cx="816873" cy="171590"/>
            <a:chOff x="416179" y="4306681"/>
            <a:chExt cx="1796553" cy="347662"/>
          </a:xfrm>
        </p:grpSpPr>
        <p:sp>
          <p:nvSpPr>
            <p:cNvPr id="21" name="Freeform 9"/>
            <p:cNvSpPr>
              <a:spLocks noEditPoints="1"/>
            </p:cNvSpPr>
            <p:nvPr/>
          </p:nvSpPr>
          <p:spPr bwMode="auto">
            <a:xfrm>
              <a:off x="416179" y="4306681"/>
              <a:ext cx="782638" cy="347662"/>
            </a:xfrm>
            <a:custGeom>
              <a:avLst/>
              <a:gdLst>
                <a:gd name="T0" fmla="*/ 169 w 208"/>
                <a:gd name="T1" fmla="*/ 67 h 92"/>
                <a:gd name="T2" fmla="*/ 157 w 208"/>
                <a:gd name="T3" fmla="*/ 80 h 92"/>
                <a:gd name="T4" fmla="*/ 169 w 208"/>
                <a:gd name="T5" fmla="*/ 92 h 92"/>
                <a:gd name="T6" fmla="*/ 182 w 208"/>
                <a:gd name="T7" fmla="*/ 80 h 92"/>
                <a:gd name="T8" fmla="*/ 169 w 208"/>
                <a:gd name="T9" fmla="*/ 67 h 92"/>
                <a:gd name="T10" fmla="*/ 169 w 208"/>
                <a:gd name="T11" fmla="*/ 86 h 92"/>
                <a:gd name="T12" fmla="*/ 163 w 208"/>
                <a:gd name="T13" fmla="*/ 80 h 92"/>
                <a:gd name="T14" fmla="*/ 169 w 208"/>
                <a:gd name="T15" fmla="*/ 73 h 92"/>
                <a:gd name="T16" fmla="*/ 176 w 208"/>
                <a:gd name="T17" fmla="*/ 80 h 92"/>
                <a:gd name="T18" fmla="*/ 169 w 208"/>
                <a:gd name="T19" fmla="*/ 86 h 92"/>
                <a:gd name="T20" fmla="*/ 0 w 208"/>
                <a:gd name="T21" fmla="*/ 57 h 92"/>
                <a:gd name="T22" fmla="*/ 23 w 208"/>
                <a:gd name="T23" fmla="*/ 57 h 92"/>
                <a:gd name="T24" fmla="*/ 0 w 208"/>
                <a:gd name="T25" fmla="*/ 30 h 92"/>
                <a:gd name="T26" fmla="*/ 0 w 208"/>
                <a:gd name="T27" fmla="*/ 26 h 92"/>
                <a:gd name="T28" fmla="*/ 29 w 208"/>
                <a:gd name="T29" fmla="*/ 0 h 92"/>
                <a:gd name="T30" fmla="*/ 101 w 208"/>
                <a:gd name="T31" fmla="*/ 0 h 92"/>
                <a:gd name="T32" fmla="*/ 131 w 208"/>
                <a:gd name="T33" fmla="*/ 26 h 92"/>
                <a:gd name="T34" fmla="*/ 131 w 208"/>
                <a:gd name="T35" fmla="*/ 30 h 92"/>
                <a:gd name="T36" fmla="*/ 108 w 208"/>
                <a:gd name="T37" fmla="*/ 57 h 92"/>
                <a:gd name="T38" fmla="*/ 131 w 208"/>
                <a:gd name="T39" fmla="*/ 57 h 92"/>
                <a:gd name="T40" fmla="*/ 131 w 208"/>
                <a:gd name="T41" fmla="*/ 63 h 92"/>
                <a:gd name="T42" fmla="*/ 0 w 208"/>
                <a:gd name="T43" fmla="*/ 63 h 92"/>
                <a:gd name="T44" fmla="*/ 0 w 208"/>
                <a:gd name="T45" fmla="*/ 57 h 92"/>
                <a:gd name="T46" fmla="*/ 14 w 208"/>
                <a:gd name="T47" fmla="*/ 67 h 92"/>
                <a:gd name="T48" fmla="*/ 1 w 208"/>
                <a:gd name="T49" fmla="*/ 80 h 92"/>
                <a:gd name="T50" fmla="*/ 14 w 208"/>
                <a:gd name="T51" fmla="*/ 92 h 92"/>
                <a:gd name="T52" fmla="*/ 26 w 208"/>
                <a:gd name="T53" fmla="*/ 80 h 92"/>
                <a:gd name="T54" fmla="*/ 14 w 208"/>
                <a:gd name="T55" fmla="*/ 67 h 92"/>
                <a:gd name="T56" fmla="*/ 14 w 208"/>
                <a:gd name="T57" fmla="*/ 86 h 92"/>
                <a:gd name="T58" fmla="*/ 8 w 208"/>
                <a:gd name="T59" fmla="*/ 80 h 92"/>
                <a:gd name="T60" fmla="*/ 14 w 208"/>
                <a:gd name="T61" fmla="*/ 73 h 92"/>
                <a:gd name="T62" fmla="*/ 19 w 208"/>
                <a:gd name="T63" fmla="*/ 80 h 92"/>
                <a:gd name="T64" fmla="*/ 14 w 208"/>
                <a:gd name="T65" fmla="*/ 86 h 92"/>
                <a:gd name="T66" fmla="*/ 196 w 208"/>
                <a:gd name="T67" fmla="*/ 37 h 92"/>
                <a:gd name="T68" fmla="*/ 190 w 208"/>
                <a:gd name="T69" fmla="*/ 37 h 92"/>
                <a:gd name="T70" fmla="*/ 163 w 208"/>
                <a:gd name="T71" fmla="*/ 13 h 92"/>
                <a:gd name="T72" fmla="*/ 137 w 208"/>
                <a:gd name="T73" fmla="*/ 13 h 92"/>
                <a:gd name="T74" fmla="*/ 137 w 208"/>
                <a:gd name="T75" fmla="*/ 74 h 92"/>
                <a:gd name="T76" fmla="*/ 153 w 208"/>
                <a:gd name="T77" fmla="*/ 74 h 92"/>
                <a:gd name="T78" fmla="*/ 169 w 208"/>
                <a:gd name="T79" fmla="*/ 62 h 92"/>
                <a:gd name="T80" fmla="*/ 186 w 208"/>
                <a:gd name="T81" fmla="*/ 74 h 92"/>
                <a:gd name="T82" fmla="*/ 208 w 208"/>
                <a:gd name="T83" fmla="*/ 74 h 92"/>
                <a:gd name="T84" fmla="*/ 208 w 208"/>
                <a:gd name="T85" fmla="*/ 52 h 92"/>
                <a:gd name="T86" fmla="*/ 196 w 208"/>
                <a:gd name="T87" fmla="*/ 37 h 92"/>
                <a:gd name="T88" fmla="*/ 164 w 208"/>
                <a:gd name="T89" fmla="*/ 36 h 92"/>
                <a:gd name="T90" fmla="*/ 164 w 208"/>
                <a:gd name="T91" fmla="*/ 17 h 92"/>
                <a:gd name="T92" fmla="*/ 186 w 208"/>
                <a:gd name="T93" fmla="*/ 36 h 92"/>
                <a:gd name="T94" fmla="*/ 164 w 208"/>
                <a:gd name="T95" fmla="*/ 36 h 92"/>
                <a:gd name="T96" fmla="*/ 57 w 208"/>
                <a:gd name="T97" fmla="*/ 67 h 92"/>
                <a:gd name="T98" fmla="*/ 131 w 208"/>
                <a:gd name="T99" fmla="*/ 67 h 92"/>
                <a:gd name="T100" fmla="*/ 131 w 208"/>
                <a:gd name="T101" fmla="*/ 77 h 92"/>
                <a:gd name="T102" fmla="*/ 57 w 208"/>
                <a:gd name="T103" fmla="*/ 77 h 92"/>
                <a:gd name="T104" fmla="*/ 57 w 208"/>
                <a:gd name="T105" fmla="*/ 67 h 92"/>
                <a:gd name="T106" fmla="*/ 41 w 208"/>
                <a:gd name="T107" fmla="*/ 67 h 92"/>
                <a:gd name="T108" fmla="*/ 29 w 208"/>
                <a:gd name="T109" fmla="*/ 80 h 92"/>
                <a:gd name="T110" fmla="*/ 41 w 208"/>
                <a:gd name="T111" fmla="*/ 92 h 92"/>
                <a:gd name="T112" fmla="*/ 53 w 208"/>
                <a:gd name="T113" fmla="*/ 80 h 92"/>
                <a:gd name="T114" fmla="*/ 41 w 208"/>
                <a:gd name="T115" fmla="*/ 67 h 92"/>
                <a:gd name="T116" fmla="*/ 41 w 208"/>
                <a:gd name="T117" fmla="*/ 86 h 92"/>
                <a:gd name="T118" fmla="*/ 35 w 208"/>
                <a:gd name="T119" fmla="*/ 80 h 92"/>
                <a:gd name="T120" fmla="*/ 41 w 208"/>
                <a:gd name="T121" fmla="*/ 73 h 92"/>
                <a:gd name="T122" fmla="*/ 47 w 208"/>
                <a:gd name="T123" fmla="*/ 80 h 92"/>
                <a:gd name="T124" fmla="*/ 41 w 208"/>
                <a:gd name="T125"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92">
                  <a:moveTo>
                    <a:pt x="169" y="67"/>
                  </a:moveTo>
                  <a:cubicBezTo>
                    <a:pt x="163" y="67"/>
                    <a:pt x="157" y="73"/>
                    <a:pt x="157" y="80"/>
                  </a:cubicBezTo>
                  <a:cubicBezTo>
                    <a:pt x="157" y="86"/>
                    <a:pt x="163" y="92"/>
                    <a:pt x="169" y="92"/>
                  </a:cubicBezTo>
                  <a:cubicBezTo>
                    <a:pt x="176" y="92"/>
                    <a:pt x="182" y="86"/>
                    <a:pt x="182" y="80"/>
                  </a:cubicBezTo>
                  <a:cubicBezTo>
                    <a:pt x="182" y="73"/>
                    <a:pt x="176" y="67"/>
                    <a:pt x="169" y="67"/>
                  </a:cubicBezTo>
                  <a:close/>
                  <a:moveTo>
                    <a:pt x="169" y="86"/>
                  </a:moveTo>
                  <a:cubicBezTo>
                    <a:pt x="166" y="86"/>
                    <a:pt x="163" y="83"/>
                    <a:pt x="163" y="80"/>
                  </a:cubicBezTo>
                  <a:cubicBezTo>
                    <a:pt x="163" y="76"/>
                    <a:pt x="166" y="73"/>
                    <a:pt x="169" y="73"/>
                  </a:cubicBezTo>
                  <a:cubicBezTo>
                    <a:pt x="173" y="73"/>
                    <a:pt x="176" y="76"/>
                    <a:pt x="176" y="80"/>
                  </a:cubicBezTo>
                  <a:cubicBezTo>
                    <a:pt x="176" y="83"/>
                    <a:pt x="173" y="86"/>
                    <a:pt x="169" y="86"/>
                  </a:cubicBezTo>
                  <a:close/>
                  <a:moveTo>
                    <a:pt x="0" y="57"/>
                  </a:moveTo>
                  <a:cubicBezTo>
                    <a:pt x="23" y="57"/>
                    <a:pt x="23" y="57"/>
                    <a:pt x="23" y="57"/>
                  </a:cubicBezTo>
                  <a:cubicBezTo>
                    <a:pt x="10" y="53"/>
                    <a:pt x="0" y="42"/>
                    <a:pt x="0" y="30"/>
                  </a:cubicBezTo>
                  <a:cubicBezTo>
                    <a:pt x="0" y="26"/>
                    <a:pt x="0" y="26"/>
                    <a:pt x="0" y="26"/>
                  </a:cubicBezTo>
                  <a:cubicBezTo>
                    <a:pt x="0" y="11"/>
                    <a:pt x="13" y="0"/>
                    <a:pt x="29" y="0"/>
                  </a:cubicBezTo>
                  <a:cubicBezTo>
                    <a:pt x="101" y="0"/>
                    <a:pt x="101" y="0"/>
                    <a:pt x="101" y="0"/>
                  </a:cubicBezTo>
                  <a:cubicBezTo>
                    <a:pt x="118" y="0"/>
                    <a:pt x="131" y="11"/>
                    <a:pt x="131" y="26"/>
                  </a:cubicBezTo>
                  <a:cubicBezTo>
                    <a:pt x="131" y="30"/>
                    <a:pt x="131" y="30"/>
                    <a:pt x="131" y="30"/>
                  </a:cubicBezTo>
                  <a:cubicBezTo>
                    <a:pt x="131" y="42"/>
                    <a:pt x="121" y="53"/>
                    <a:pt x="108" y="57"/>
                  </a:cubicBezTo>
                  <a:cubicBezTo>
                    <a:pt x="131" y="57"/>
                    <a:pt x="131" y="57"/>
                    <a:pt x="131" y="57"/>
                  </a:cubicBezTo>
                  <a:cubicBezTo>
                    <a:pt x="131" y="63"/>
                    <a:pt x="131" y="63"/>
                    <a:pt x="131" y="63"/>
                  </a:cubicBezTo>
                  <a:cubicBezTo>
                    <a:pt x="0" y="63"/>
                    <a:pt x="0" y="63"/>
                    <a:pt x="0" y="63"/>
                  </a:cubicBezTo>
                  <a:lnTo>
                    <a:pt x="0" y="57"/>
                  </a:lnTo>
                  <a:close/>
                  <a:moveTo>
                    <a:pt x="14" y="67"/>
                  </a:moveTo>
                  <a:cubicBezTo>
                    <a:pt x="7" y="67"/>
                    <a:pt x="1" y="73"/>
                    <a:pt x="1" y="80"/>
                  </a:cubicBezTo>
                  <a:cubicBezTo>
                    <a:pt x="1" y="86"/>
                    <a:pt x="7" y="92"/>
                    <a:pt x="14" y="92"/>
                  </a:cubicBezTo>
                  <a:cubicBezTo>
                    <a:pt x="20" y="92"/>
                    <a:pt x="26" y="86"/>
                    <a:pt x="26" y="80"/>
                  </a:cubicBezTo>
                  <a:cubicBezTo>
                    <a:pt x="26" y="73"/>
                    <a:pt x="20" y="67"/>
                    <a:pt x="14" y="67"/>
                  </a:cubicBezTo>
                  <a:close/>
                  <a:moveTo>
                    <a:pt x="14" y="86"/>
                  </a:moveTo>
                  <a:cubicBezTo>
                    <a:pt x="10" y="86"/>
                    <a:pt x="8" y="83"/>
                    <a:pt x="8" y="80"/>
                  </a:cubicBezTo>
                  <a:cubicBezTo>
                    <a:pt x="8" y="76"/>
                    <a:pt x="10" y="73"/>
                    <a:pt x="14" y="73"/>
                  </a:cubicBezTo>
                  <a:cubicBezTo>
                    <a:pt x="17" y="73"/>
                    <a:pt x="19" y="76"/>
                    <a:pt x="19" y="80"/>
                  </a:cubicBezTo>
                  <a:cubicBezTo>
                    <a:pt x="19" y="83"/>
                    <a:pt x="17" y="86"/>
                    <a:pt x="14" y="86"/>
                  </a:cubicBezTo>
                  <a:close/>
                  <a:moveTo>
                    <a:pt x="196" y="37"/>
                  </a:moveTo>
                  <a:cubicBezTo>
                    <a:pt x="190" y="37"/>
                    <a:pt x="190" y="37"/>
                    <a:pt x="190" y="37"/>
                  </a:cubicBezTo>
                  <a:cubicBezTo>
                    <a:pt x="190" y="37"/>
                    <a:pt x="173" y="13"/>
                    <a:pt x="163" y="13"/>
                  </a:cubicBezTo>
                  <a:cubicBezTo>
                    <a:pt x="137" y="13"/>
                    <a:pt x="137" y="13"/>
                    <a:pt x="137" y="13"/>
                  </a:cubicBezTo>
                  <a:cubicBezTo>
                    <a:pt x="137" y="74"/>
                    <a:pt x="137" y="74"/>
                    <a:pt x="137" y="74"/>
                  </a:cubicBezTo>
                  <a:cubicBezTo>
                    <a:pt x="153" y="74"/>
                    <a:pt x="153" y="74"/>
                    <a:pt x="153" y="74"/>
                  </a:cubicBezTo>
                  <a:cubicBezTo>
                    <a:pt x="155" y="67"/>
                    <a:pt x="162" y="62"/>
                    <a:pt x="169" y="62"/>
                  </a:cubicBezTo>
                  <a:cubicBezTo>
                    <a:pt x="177" y="62"/>
                    <a:pt x="184" y="67"/>
                    <a:pt x="186" y="74"/>
                  </a:cubicBezTo>
                  <a:cubicBezTo>
                    <a:pt x="208" y="74"/>
                    <a:pt x="208" y="74"/>
                    <a:pt x="208" y="74"/>
                  </a:cubicBezTo>
                  <a:cubicBezTo>
                    <a:pt x="208" y="52"/>
                    <a:pt x="208" y="52"/>
                    <a:pt x="208" y="52"/>
                  </a:cubicBezTo>
                  <a:cubicBezTo>
                    <a:pt x="208" y="43"/>
                    <a:pt x="208" y="37"/>
                    <a:pt x="196" y="37"/>
                  </a:cubicBezTo>
                  <a:close/>
                  <a:moveTo>
                    <a:pt x="164" y="36"/>
                  </a:moveTo>
                  <a:cubicBezTo>
                    <a:pt x="164" y="17"/>
                    <a:pt x="164" y="17"/>
                    <a:pt x="164" y="17"/>
                  </a:cubicBezTo>
                  <a:cubicBezTo>
                    <a:pt x="171" y="17"/>
                    <a:pt x="186" y="36"/>
                    <a:pt x="186" y="36"/>
                  </a:cubicBezTo>
                  <a:lnTo>
                    <a:pt x="164" y="36"/>
                  </a:lnTo>
                  <a:close/>
                  <a:moveTo>
                    <a:pt x="57" y="67"/>
                  </a:moveTo>
                  <a:cubicBezTo>
                    <a:pt x="131" y="67"/>
                    <a:pt x="131" y="67"/>
                    <a:pt x="131" y="67"/>
                  </a:cubicBezTo>
                  <a:cubicBezTo>
                    <a:pt x="131" y="77"/>
                    <a:pt x="131" y="77"/>
                    <a:pt x="131" y="77"/>
                  </a:cubicBezTo>
                  <a:cubicBezTo>
                    <a:pt x="57" y="77"/>
                    <a:pt x="57" y="77"/>
                    <a:pt x="57" y="77"/>
                  </a:cubicBezTo>
                  <a:lnTo>
                    <a:pt x="57" y="67"/>
                  </a:lnTo>
                  <a:close/>
                  <a:moveTo>
                    <a:pt x="41" y="67"/>
                  </a:moveTo>
                  <a:cubicBezTo>
                    <a:pt x="34" y="67"/>
                    <a:pt x="29" y="73"/>
                    <a:pt x="29" y="80"/>
                  </a:cubicBezTo>
                  <a:cubicBezTo>
                    <a:pt x="29" y="86"/>
                    <a:pt x="34" y="92"/>
                    <a:pt x="41" y="92"/>
                  </a:cubicBezTo>
                  <a:cubicBezTo>
                    <a:pt x="48" y="92"/>
                    <a:pt x="53" y="86"/>
                    <a:pt x="53" y="80"/>
                  </a:cubicBezTo>
                  <a:cubicBezTo>
                    <a:pt x="53" y="73"/>
                    <a:pt x="48" y="67"/>
                    <a:pt x="41" y="67"/>
                  </a:cubicBezTo>
                  <a:close/>
                  <a:moveTo>
                    <a:pt x="41" y="86"/>
                  </a:moveTo>
                  <a:cubicBezTo>
                    <a:pt x="38" y="86"/>
                    <a:pt x="35" y="83"/>
                    <a:pt x="35" y="80"/>
                  </a:cubicBezTo>
                  <a:cubicBezTo>
                    <a:pt x="35" y="76"/>
                    <a:pt x="38" y="73"/>
                    <a:pt x="41" y="73"/>
                  </a:cubicBezTo>
                  <a:cubicBezTo>
                    <a:pt x="44" y="73"/>
                    <a:pt x="47" y="76"/>
                    <a:pt x="47" y="80"/>
                  </a:cubicBezTo>
                  <a:cubicBezTo>
                    <a:pt x="47" y="83"/>
                    <a:pt x="44" y="86"/>
                    <a:pt x="41" y="86"/>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dirty="0"/>
            </a:p>
          </p:txBody>
        </p:sp>
        <p:sp>
          <p:nvSpPr>
            <p:cNvPr id="22" name="Freeform 9"/>
            <p:cNvSpPr>
              <a:spLocks noEditPoints="1"/>
            </p:cNvSpPr>
            <p:nvPr/>
          </p:nvSpPr>
          <p:spPr bwMode="auto">
            <a:xfrm>
              <a:off x="1430094" y="4306681"/>
              <a:ext cx="782638" cy="347662"/>
            </a:xfrm>
            <a:custGeom>
              <a:avLst/>
              <a:gdLst>
                <a:gd name="T0" fmla="*/ 169 w 208"/>
                <a:gd name="T1" fmla="*/ 67 h 92"/>
                <a:gd name="T2" fmla="*/ 157 w 208"/>
                <a:gd name="T3" fmla="*/ 80 h 92"/>
                <a:gd name="T4" fmla="*/ 169 w 208"/>
                <a:gd name="T5" fmla="*/ 92 h 92"/>
                <a:gd name="T6" fmla="*/ 182 w 208"/>
                <a:gd name="T7" fmla="*/ 80 h 92"/>
                <a:gd name="T8" fmla="*/ 169 w 208"/>
                <a:gd name="T9" fmla="*/ 67 h 92"/>
                <a:gd name="T10" fmla="*/ 169 w 208"/>
                <a:gd name="T11" fmla="*/ 86 h 92"/>
                <a:gd name="T12" fmla="*/ 163 w 208"/>
                <a:gd name="T13" fmla="*/ 80 h 92"/>
                <a:gd name="T14" fmla="*/ 169 w 208"/>
                <a:gd name="T15" fmla="*/ 73 h 92"/>
                <a:gd name="T16" fmla="*/ 176 w 208"/>
                <a:gd name="T17" fmla="*/ 80 h 92"/>
                <a:gd name="T18" fmla="*/ 169 w 208"/>
                <a:gd name="T19" fmla="*/ 86 h 92"/>
                <a:gd name="T20" fmla="*/ 0 w 208"/>
                <a:gd name="T21" fmla="*/ 57 h 92"/>
                <a:gd name="T22" fmla="*/ 23 w 208"/>
                <a:gd name="T23" fmla="*/ 57 h 92"/>
                <a:gd name="T24" fmla="*/ 0 w 208"/>
                <a:gd name="T25" fmla="*/ 30 h 92"/>
                <a:gd name="T26" fmla="*/ 0 w 208"/>
                <a:gd name="T27" fmla="*/ 26 h 92"/>
                <a:gd name="T28" fmla="*/ 29 w 208"/>
                <a:gd name="T29" fmla="*/ 0 h 92"/>
                <a:gd name="T30" fmla="*/ 101 w 208"/>
                <a:gd name="T31" fmla="*/ 0 h 92"/>
                <a:gd name="T32" fmla="*/ 131 w 208"/>
                <a:gd name="T33" fmla="*/ 26 h 92"/>
                <a:gd name="T34" fmla="*/ 131 w 208"/>
                <a:gd name="T35" fmla="*/ 30 h 92"/>
                <a:gd name="T36" fmla="*/ 108 w 208"/>
                <a:gd name="T37" fmla="*/ 57 h 92"/>
                <a:gd name="T38" fmla="*/ 131 w 208"/>
                <a:gd name="T39" fmla="*/ 57 h 92"/>
                <a:gd name="T40" fmla="*/ 131 w 208"/>
                <a:gd name="T41" fmla="*/ 63 h 92"/>
                <a:gd name="T42" fmla="*/ 0 w 208"/>
                <a:gd name="T43" fmla="*/ 63 h 92"/>
                <a:gd name="T44" fmla="*/ 0 w 208"/>
                <a:gd name="T45" fmla="*/ 57 h 92"/>
                <a:gd name="T46" fmla="*/ 14 w 208"/>
                <a:gd name="T47" fmla="*/ 67 h 92"/>
                <a:gd name="T48" fmla="*/ 1 w 208"/>
                <a:gd name="T49" fmla="*/ 80 h 92"/>
                <a:gd name="T50" fmla="*/ 14 w 208"/>
                <a:gd name="T51" fmla="*/ 92 h 92"/>
                <a:gd name="T52" fmla="*/ 26 w 208"/>
                <a:gd name="T53" fmla="*/ 80 h 92"/>
                <a:gd name="T54" fmla="*/ 14 w 208"/>
                <a:gd name="T55" fmla="*/ 67 h 92"/>
                <a:gd name="T56" fmla="*/ 14 w 208"/>
                <a:gd name="T57" fmla="*/ 86 h 92"/>
                <a:gd name="T58" fmla="*/ 8 w 208"/>
                <a:gd name="T59" fmla="*/ 80 h 92"/>
                <a:gd name="T60" fmla="*/ 14 w 208"/>
                <a:gd name="T61" fmla="*/ 73 h 92"/>
                <a:gd name="T62" fmla="*/ 19 w 208"/>
                <a:gd name="T63" fmla="*/ 80 h 92"/>
                <a:gd name="T64" fmla="*/ 14 w 208"/>
                <a:gd name="T65" fmla="*/ 86 h 92"/>
                <a:gd name="T66" fmla="*/ 196 w 208"/>
                <a:gd name="T67" fmla="*/ 37 h 92"/>
                <a:gd name="T68" fmla="*/ 190 w 208"/>
                <a:gd name="T69" fmla="*/ 37 h 92"/>
                <a:gd name="T70" fmla="*/ 163 w 208"/>
                <a:gd name="T71" fmla="*/ 13 h 92"/>
                <a:gd name="T72" fmla="*/ 137 w 208"/>
                <a:gd name="T73" fmla="*/ 13 h 92"/>
                <a:gd name="T74" fmla="*/ 137 w 208"/>
                <a:gd name="T75" fmla="*/ 74 h 92"/>
                <a:gd name="T76" fmla="*/ 153 w 208"/>
                <a:gd name="T77" fmla="*/ 74 h 92"/>
                <a:gd name="T78" fmla="*/ 169 w 208"/>
                <a:gd name="T79" fmla="*/ 62 h 92"/>
                <a:gd name="T80" fmla="*/ 186 w 208"/>
                <a:gd name="T81" fmla="*/ 74 h 92"/>
                <a:gd name="T82" fmla="*/ 208 w 208"/>
                <a:gd name="T83" fmla="*/ 74 h 92"/>
                <a:gd name="T84" fmla="*/ 208 w 208"/>
                <a:gd name="T85" fmla="*/ 52 h 92"/>
                <a:gd name="T86" fmla="*/ 196 w 208"/>
                <a:gd name="T87" fmla="*/ 37 h 92"/>
                <a:gd name="T88" fmla="*/ 164 w 208"/>
                <a:gd name="T89" fmla="*/ 36 h 92"/>
                <a:gd name="T90" fmla="*/ 164 w 208"/>
                <a:gd name="T91" fmla="*/ 17 h 92"/>
                <a:gd name="T92" fmla="*/ 186 w 208"/>
                <a:gd name="T93" fmla="*/ 36 h 92"/>
                <a:gd name="T94" fmla="*/ 164 w 208"/>
                <a:gd name="T95" fmla="*/ 36 h 92"/>
                <a:gd name="T96" fmla="*/ 57 w 208"/>
                <a:gd name="T97" fmla="*/ 67 h 92"/>
                <a:gd name="T98" fmla="*/ 131 w 208"/>
                <a:gd name="T99" fmla="*/ 67 h 92"/>
                <a:gd name="T100" fmla="*/ 131 w 208"/>
                <a:gd name="T101" fmla="*/ 77 h 92"/>
                <a:gd name="T102" fmla="*/ 57 w 208"/>
                <a:gd name="T103" fmla="*/ 77 h 92"/>
                <a:gd name="T104" fmla="*/ 57 w 208"/>
                <a:gd name="T105" fmla="*/ 67 h 92"/>
                <a:gd name="T106" fmla="*/ 41 w 208"/>
                <a:gd name="T107" fmla="*/ 67 h 92"/>
                <a:gd name="T108" fmla="*/ 29 w 208"/>
                <a:gd name="T109" fmla="*/ 80 h 92"/>
                <a:gd name="T110" fmla="*/ 41 w 208"/>
                <a:gd name="T111" fmla="*/ 92 h 92"/>
                <a:gd name="T112" fmla="*/ 53 w 208"/>
                <a:gd name="T113" fmla="*/ 80 h 92"/>
                <a:gd name="T114" fmla="*/ 41 w 208"/>
                <a:gd name="T115" fmla="*/ 67 h 92"/>
                <a:gd name="T116" fmla="*/ 41 w 208"/>
                <a:gd name="T117" fmla="*/ 86 h 92"/>
                <a:gd name="T118" fmla="*/ 35 w 208"/>
                <a:gd name="T119" fmla="*/ 80 h 92"/>
                <a:gd name="T120" fmla="*/ 41 w 208"/>
                <a:gd name="T121" fmla="*/ 73 h 92"/>
                <a:gd name="T122" fmla="*/ 47 w 208"/>
                <a:gd name="T123" fmla="*/ 80 h 92"/>
                <a:gd name="T124" fmla="*/ 41 w 208"/>
                <a:gd name="T125" fmla="*/ 8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92">
                  <a:moveTo>
                    <a:pt x="169" y="67"/>
                  </a:moveTo>
                  <a:cubicBezTo>
                    <a:pt x="163" y="67"/>
                    <a:pt x="157" y="73"/>
                    <a:pt x="157" y="80"/>
                  </a:cubicBezTo>
                  <a:cubicBezTo>
                    <a:pt x="157" y="86"/>
                    <a:pt x="163" y="92"/>
                    <a:pt x="169" y="92"/>
                  </a:cubicBezTo>
                  <a:cubicBezTo>
                    <a:pt x="176" y="92"/>
                    <a:pt x="182" y="86"/>
                    <a:pt x="182" y="80"/>
                  </a:cubicBezTo>
                  <a:cubicBezTo>
                    <a:pt x="182" y="73"/>
                    <a:pt x="176" y="67"/>
                    <a:pt x="169" y="67"/>
                  </a:cubicBezTo>
                  <a:close/>
                  <a:moveTo>
                    <a:pt x="169" y="86"/>
                  </a:moveTo>
                  <a:cubicBezTo>
                    <a:pt x="166" y="86"/>
                    <a:pt x="163" y="83"/>
                    <a:pt x="163" y="80"/>
                  </a:cubicBezTo>
                  <a:cubicBezTo>
                    <a:pt x="163" y="76"/>
                    <a:pt x="166" y="73"/>
                    <a:pt x="169" y="73"/>
                  </a:cubicBezTo>
                  <a:cubicBezTo>
                    <a:pt x="173" y="73"/>
                    <a:pt x="176" y="76"/>
                    <a:pt x="176" y="80"/>
                  </a:cubicBezTo>
                  <a:cubicBezTo>
                    <a:pt x="176" y="83"/>
                    <a:pt x="173" y="86"/>
                    <a:pt x="169" y="86"/>
                  </a:cubicBezTo>
                  <a:close/>
                  <a:moveTo>
                    <a:pt x="0" y="57"/>
                  </a:moveTo>
                  <a:cubicBezTo>
                    <a:pt x="23" y="57"/>
                    <a:pt x="23" y="57"/>
                    <a:pt x="23" y="57"/>
                  </a:cubicBezTo>
                  <a:cubicBezTo>
                    <a:pt x="10" y="53"/>
                    <a:pt x="0" y="42"/>
                    <a:pt x="0" y="30"/>
                  </a:cubicBezTo>
                  <a:cubicBezTo>
                    <a:pt x="0" y="26"/>
                    <a:pt x="0" y="26"/>
                    <a:pt x="0" y="26"/>
                  </a:cubicBezTo>
                  <a:cubicBezTo>
                    <a:pt x="0" y="11"/>
                    <a:pt x="13" y="0"/>
                    <a:pt x="29" y="0"/>
                  </a:cubicBezTo>
                  <a:cubicBezTo>
                    <a:pt x="101" y="0"/>
                    <a:pt x="101" y="0"/>
                    <a:pt x="101" y="0"/>
                  </a:cubicBezTo>
                  <a:cubicBezTo>
                    <a:pt x="118" y="0"/>
                    <a:pt x="131" y="11"/>
                    <a:pt x="131" y="26"/>
                  </a:cubicBezTo>
                  <a:cubicBezTo>
                    <a:pt x="131" y="30"/>
                    <a:pt x="131" y="30"/>
                    <a:pt x="131" y="30"/>
                  </a:cubicBezTo>
                  <a:cubicBezTo>
                    <a:pt x="131" y="42"/>
                    <a:pt x="121" y="53"/>
                    <a:pt x="108" y="57"/>
                  </a:cubicBezTo>
                  <a:cubicBezTo>
                    <a:pt x="131" y="57"/>
                    <a:pt x="131" y="57"/>
                    <a:pt x="131" y="57"/>
                  </a:cubicBezTo>
                  <a:cubicBezTo>
                    <a:pt x="131" y="63"/>
                    <a:pt x="131" y="63"/>
                    <a:pt x="131" y="63"/>
                  </a:cubicBezTo>
                  <a:cubicBezTo>
                    <a:pt x="0" y="63"/>
                    <a:pt x="0" y="63"/>
                    <a:pt x="0" y="63"/>
                  </a:cubicBezTo>
                  <a:lnTo>
                    <a:pt x="0" y="57"/>
                  </a:lnTo>
                  <a:close/>
                  <a:moveTo>
                    <a:pt x="14" y="67"/>
                  </a:moveTo>
                  <a:cubicBezTo>
                    <a:pt x="7" y="67"/>
                    <a:pt x="1" y="73"/>
                    <a:pt x="1" y="80"/>
                  </a:cubicBezTo>
                  <a:cubicBezTo>
                    <a:pt x="1" y="86"/>
                    <a:pt x="7" y="92"/>
                    <a:pt x="14" y="92"/>
                  </a:cubicBezTo>
                  <a:cubicBezTo>
                    <a:pt x="20" y="92"/>
                    <a:pt x="26" y="86"/>
                    <a:pt x="26" y="80"/>
                  </a:cubicBezTo>
                  <a:cubicBezTo>
                    <a:pt x="26" y="73"/>
                    <a:pt x="20" y="67"/>
                    <a:pt x="14" y="67"/>
                  </a:cubicBezTo>
                  <a:close/>
                  <a:moveTo>
                    <a:pt x="14" y="86"/>
                  </a:moveTo>
                  <a:cubicBezTo>
                    <a:pt x="10" y="86"/>
                    <a:pt x="8" y="83"/>
                    <a:pt x="8" y="80"/>
                  </a:cubicBezTo>
                  <a:cubicBezTo>
                    <a:pt x="8" y="76"/>
                    <a:pt x="10" y="73"/>
                    <a:pt x="14" y="73"/>
                  </a:cubicBezTo>
                  <a:cubicBezTo>
                    <a:pt x="17" y="73"/>
                    <a:pt x="19" y="76"/>
                    <a:pt x="19" y="80"/>
                  </a:cubicBezTo>
                  <a:cubicBezTo>
                    <a:pt x="19" y="83"/>
                    <a:pt x="17" y="86"/>
                    <a:pt x="14" y="86"/>
                  </a:cubicBezTo>
                  <a:close/>
                  <a:moveTo>
                    <a:pt x="196" y="37"/>
                  </a:moveTo>
                  <a:cubicBezTo>
                    <a:pt x="190" y="37"/>
                    <a:pt x="190" y="37"/>
                    <a:pt x="190" y="37"/>
                  </a:cubicBezTo>
                  <a:cubicBezTo>
                    <a:pt x="190" y="37"/>
                    <a:pt x="173" y="13"/>
                    <a:pt x="163" y="13"/>
                  </a:cubicBezTo>
                  <a:cubicBezTo>
                    <a:pt x="137" y="13"/>
                    <a:pt x="137" y="13"/>
                    <a:pt x="137" y="13"/>
                  </a:cubicBezTo>
                  <a:cubicBezTo>
                    <a:pt x="137" y="74"/>
                    <a:pt x="137" y="74"/>
                    <a:pt x="137" y="74"/>
                  </a:cubicBezTo>
                  <a:cubicBezTo>
                    <a:pt x="153" y="74"/>
                    <a:pt x="153" y="74"/>
                    <a:pt x="153" y="74"/>
                  </a:cubicBezTo>
                  <a:cubicBezTo>
                    <a:pt x="155" y="67"/>
                    <a:pt x="162" y="62"/>
                    <a:pt x="169" y="62"/>
                  </a:cubicBezTo>
                  <a:cubicBezTo>
                    <a:pt x="177" y="62"/>
                    <a:pt x="184" y="67"/>
                    <a:pt x="186" y="74"/>
                  </a:cubicBezTo>
                  <a:cubicBezTo>
                    <a:pt x="208" y="74"/>
                    <a:pt x="208" y="74"/>
                    <a:pt x="208" y="74"/>
                  </a:cubicBezTo>
                  <a:cubicBezTo>
                    <a:pt x="208" y="52"/>
                    <a:pt x="208" y="52"/>
                    <a:pt x="208" y="52"/>
                  </a:cubicBezTo>
                  <a:cubicBezTo>
                    <a:pt x="208" y="43"/>
                    <a:pt x="208" y="37"/>
                    <a:pt x="196" y="37"/>
                  </a:cubicBezTo>
                  <a:close/>
                  <a:moveTo>
                    <a:pt x="164" y="36"/>
                  </a:moveTo>
                  <a:cubicBezTo>
                    <a:pt x="164" y="17"/>
                    <a:pt x="164" y="17"/>
                    <a:pt x="164" y="17"/>
                  </a:cubicBezTo>
                  <a:cubicBezTo>
                    <a:pt x="171" y="17"/>
                    <a:pt x="186" y="36"/>
                    <a:pt x="186" y="36"/>
                  </a:cubicBezTo>
                  <a:lnTo>
                    <a:pt x="164" y="36"/>
                  </a:lnTo>
                  <a:close/>
                  <a:moveTo>
                    <a:pt x="57" y="67"/>
                  </a:moveTo>
                  <a:cubicBezTo>
                    <a:pt x="131" y="67"/>
                    <a:pt x="131" y="67"/>
                    <a:pt x="131" y="67"/>
                  </a:cubicBezTo>
                  <a:cubicBezTo>
                    <a:pt x="131" y="77"/>
                    <a:pt x="131" y="77"/>
                    <a:pt x="131" y="77"/>
                  </a:cubicBezTo>
                  <a:cubicBezTo>
                    <a:pt x="57" y="77"/>
                    <a:pt x="57" y="77"/>
                    <a:pt x="57" y="77"/>
                  </a:cubicBezTo>
                  <a:lnTo>
                    <a:pt x="57" y="67"/>
                  </a:lnTo>
                  <a:close/>
                  <a:moveTo>
                    <a:pt x="41" y="67"/>
                  </a:moveTo>
                  <a:cubicBezTo>
                    <a:pt x="34" y="67"/>
                    <a:pt x="29" y="73"/>
                    <a:pt x="29" y="80"/>
                  </a:cubicBezTo>
                  <a:cubicBezTo>
                    <a:pt x="29" y="86"/>
                    <a:pt x="34" y="92"/>
                    <a:pt x="41" y="92"/>
                  </a:cubicBezTo>
                  <a:cubicBezTo>
                    <a:pt x="48" y="92"/>
                    <a:pt x="53" y="86"/>
                    <a:pt x="53" y="80"/>
                  </a:cubicBezTo>
                  <a:cubicBezTo>
                    <a:pt x="53" y="73"/>
                    <a:pt x="48" y="67"/>
                    <a:pt x="41" y="67"/>
                  </a:cubicBezTo>
                  <a:close/>
                  <a:moveTo>
                    <a:pt x="41" y="86"/>
                  </a:moveTo>
                  <a:cubicBezTo>
                    <a:pt x="38" y="86"/>
                    <a:pt x="35" y="83"/>
                    <a:pt x="35" y="80"/>
                  </a:cubicBezTo>
                  <a:cubicBezTo>
                    <a:pt x="35" y="76"/>
                    <a:pt x="38" y="73"/>
                    <a:pt x="41" y="73"/>
                  </a:cubicBezTo>
                  <a:cubicBezTo>
                    <a:pt x="44" y="73"/>
                    <a:pt x="47" y="76"/>
                    <a:pt x="47" y="80"/>
                  </a:cubicBezTo>
                  <a:cubicBezTo>
                    <a:pt x="47" y="83"/>
                    <a:pt x="44" y="86"/>
                    <a:pt x="41" y="86"/>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en-US" sz="1463" dirty="0"/>
            </a:p>
          </p:txBody>
        </p:sp>
      </p:grpSp>
      <p:cxnSp>
        <p:nvCxnSpPr>
          <p:cNvPr id="23" name="Straight Arrow Connector 22"/>
          <p:cNvCxnSpPr/>
          <p:nvPr/>
        </p:nvCxnSpPr>
        <p:spPr bwMode="auto">
          <a:xfrm flipV="1">
            <a:off x="5867195" y="4769995"/>
            <a:ext cx="269824" cy="12806"/>
          </a:xfrm>
          <a:prstGeom prst="straightConnector1">
            <a:avLst/>
          </a:prstGeom>
          <a:noFill/>
          <a:ln w="9525" cap="flat" cmpd="sng" algn="ctr">
            <a:solidFill>
              <a:schemeClr val="tx1">
                <a:lumMod val="65000"/>
              </a:schemeClr>
            </a:solidFill>
            <a:prstDash val="solid"/>
            <a:round/>
            <a:headEnd type="triangle" w="med" len="med"/>
            <a:tailEnd type="triangle"/>
          </a:ln>
          <a:effectLst/>
        </p:spPr>
      </p:cxnSp>
      <p:sp>
        <p:nvSpPr>
          <p:cNvPr id="24" name="TextBox 23"/>
          <p:cNvSpPr txBox="1"/>
          <p:nvPr/>
        </p:nvSpPr>
        <p:spPr>
          <a:xfrm>
            <a:off x="5675829" y="5040177"/>
            <a:ext cx="1212455" cy="192360"/>
          </a:xfrm>
          <a:prstGeom prst="rect">
            <a:avLst/>
          </a:prstGeom>
          <a:noFill/>
        </p:spPr>
        <p:txBody>
          <a:bodyPr wrap="square" rtlCol="0">
            <a:spAutoFit/>
          </a:bodyPr>
          <a:lstStyle/>
          <a:p>
            <a:r>
              <a:rPr lang="ru-RU" sz="650" dirty="0"/>
              <a:t>Активы с сенсорами</a:t>
            </a:r>
            <a:endParaRPr lang="en-US" sz="650" dirty="0"/>
          </a:p>
        </p:txBody>
      </p:sp>
      <p:pic>
        <p:nvPicPr>
          <p:cNvPr id="25" name="Picture 2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614319" y="4458173"/>
            <a:ext cx="600927" cy="686018"/>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076326" y="2003875"/>
            <a:ext cx="1596072" cy="1097555"/>
          </a:xfrm>
          <a:prstGeom prst="rect">
            <a:avLst/>
          </a:prstGeom>
          <a:ln>
            <a:noFill/>
          </a:ln>
          <a:effectLst>
            <a:outerShdw blurRad="190500" algn="tl" rotWithShape="0">
              <a:srgbClr val="000000">
                <a:alpha val="70000"/>
              </a:srgbClr>
            </a:outerShdw>
          </a:effectLst>
        </p:spPr>
      </p:pic>
      <p:sp>
        <p:nvSpPr>
          <p:cNvPr id="27" name="Freeform 16"/>
          <p:cNvSpPr/>
          <p:nvPr/>
        </p:nvSpPr>
        <p:spPr>
          <a:xfrm>
            <a:off x="4523508" y="3801112"/>
            <a:ext cx="1331876" cy="496058"/>
          </a:xfrm>
          <a:prstGeom prst="roundRect">
            <a:avLst/>
          </a:prstGeom>
          <a:solidFill>
            <a:srgbClr val="8A1226"/>
          </a:solidFill>
          <a:ln>
            <a:noFill/>
          </a:ln>
          <a:effectLst/>
          <a:scene3d>
            <a:camera prst="orthographicFront">
              <a:rot lat="0" lon="0" rev="0"/>
            </a:camera>
            <a:lightRig rig="contrasting" dir="t">
              <a:rot lat="0" lon="0" rev="7800000"/>
            </a:lightRig>
          </a:scene3d>
          <a:sp3d>
            <a:bevelT w="139700" h="139700"/>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1750" tIns="124283" rIns="171750" bIns="124283" numCol="1" spcCol="1270" anchor="ctr" anchorCtr="0">
            <a:noAutofit/>
          </a:bodyPr>
          <a:lstStyle/>
          <a:p>
            <a:pPr algn="ctr" defTabSz="830639">
              <a:lnSpc>
                <a:spcPct val="90000"/>
              </a:lnSpc>
            </a:pPr>
            <a:r>
              <a:rPr lang="ru-RU" sz="1000" b="1" dirty="0">
                <a:solidFill>
                  <a:schemeClr val="bg1"/>
                </a:solidFill>
                <a:latin typeface="Arial" panose="020B0604020202020204" pitchFamily="34" charset="0"/>
                <a:cs typeface="Arial" panose="020B0604020202020204" pitchFamily="34" charset="0"/>
              </a:rPr>
              <a:t>Обслуживание</a:t>
            </a:r>
            <a:r>
              <a:rPr lang="en-US" sz="1000" b="1" dirty="0">
                <a:solidFill>
                  <a:schemeClr val="bg1"/>
                </a:solidFill>
                <a:latin typeface="Arial" panose="020B0604020202020204" pitchFamily="34" charset="0"/>
                <a:cs typeface="Arial" panose="020B0604020202020204" pitchFamily="34" charset="0"/>
              </a:rPr>
              <a:t>  </a:t>
            </a:r>
            <a:r>
              <a:rPr lang="ru-RU" sz="1000" b="1" dirty="0">
                <a:solidFill>
                  <a:schemeClr val="bg1"/>
                </a:solidFill>
                <a:latin typeface="Arial" panose="020B0604020202020204" pitchFamily="34" charset="0"/>
                <a:cs typeface="Arial" panose="020B0604020202020204" pitchFamily="34" charset="0"/>
              </a:rPr>
              <a:t>Надежность</a:t>
            </a:r>
            <a:endParaRPr lang="en-US" sz="1000" b="1" dirty="0">
              <a:solidFill>
                <a:schemeClr val="bg1"/>
              </a:solidFill>
              <a:latin typeface="Arial" panose="020B0604020202020204" pitchFamily="34" charset="0"/>
              <a:cs typeface="Arial" panose="020B0604020202020204" pitchFamily="34" charset="0"/>
            </a:endParaRPr>
          </a:p>
        </p:txBody>
      </p:sp>
      <p:sp>
        <p:nvSpPr>
          <p:cNvPr id="28" name="Freeform 16"/>
          <p:cNvSpPr/>
          <p:nvPr/>
        </p:nvSpPr>
        <p:spPr>
          <a:xfrm>
            <a:off x="3249501" y="3801111"/>
            <a:ext cx="1240807" cy="496058"/>
          </a:xfrm>
          <a:prstGeom prst="roundRect">
            <a:avLst/>
          </a:prstGeom>
          <a:solidFill>
            <a:schemeClr val="accent5">
              <a:lumMod val="50000"/>
            </a:schemeClr>
          </a:solidFill>
          <a:ln>
            <a:noFill/>
          </a:ln>
          <a:effectLst/>
          <a:scene3d>
            <a:camera prst="orthographicFront">
              <a:rot lat="0" lon="0" rev="0"/>
            </a:camera>
            <a:lightRig rig="contrasting" dir="t">
              <a:rot lat="0" lon="0" rev="7800000"/>
            </a:lightRig>
          </a:scene3d>
          <a:sp3d>
            <a:bevelT w="139700" h="139700"/>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1750" tIns="124283" rIns="171750" bIns="124283" numCol="1" spcCol="1270" anchor="ctr" anchorCtr="0">
            <a:noAutofit/>
          </a:bodyPr>
          <a:lstStyle/>
          <a:p>
            <a:pPr algn="ctr" defTabSz="830639">
              <a:lnSpc>
                <a:spcPct val="90000"/>
              </a:lnSpc>
            </a:pPr>
            <a:r>
              <a:rPr lang="ru-RU" sz="1000" b="1" dirty="0">
                <a:solidFill>
                  <a:schemeClr val="bg1"/>
                </a:solidFill>
                <a:latin typeface="Arial" panose="020B0604020202020204" pitchFamily="34" charset="0"/>
                <a:cs typeface="Arial" panose="020B0604020202020204" pitchFamily="34" charset="0"/>
              </a:rPr>
              <a:t>Резервуары</a:t>
            </a:r>
            <a:endParaRPr lang="en-US" sz="1000" b="1" dirty="0">
              <a:solidFill>
                <a:schemeClr val="bg1"/>
              </a:solidFill>
              <a:latin typeface="Arial" panose="020B0604020202020204" pitchFamily="34" charset="0"/>
              <a:cs typeface="Arial" panose="020B0604020202020204" pitchFamily="34" charset="0"/>
            </a:endParaRPr>
          </a:p>
        </p:txBody>
      </p:sp>
      <p:sp>
        <p:nvSpPr>
          <p:cNvPr id="29" name="Freeform 16"/>
          <p:cNvSpPr/>
          <p:nvPr/>
        </p:nvSpPr>
        <p:spPr>
          <a:xfrm>
            <a:off x="5905760" y="3801112"/>
            <a:ext cx="1284762" cy="496058"/>
          </a:xfrm>
          <a:prstGeom prst="roundRect">
            <a:avLst/>
          </a:prstGeom>
          <a:solidFill>
            <a:srgbClr val="237925"/>
          </a:solidFill>
          <a:ln>
            <a:noFill/>
          </a:ln>
          <a:effectLst/>
          <a:scene3d>
            <a:camera prst="orthographicFront">
              <a:rot lat="0" lon="0" rev="0"/>
            </a:camera>
            <a:lightRig rig="contrasting" dir="t">
              <a:rot lat="0" lon="0" rev="7800000"/>
            </a:lightRig>
          </a:scene3d>
          <a:sp3d>
            <a:bevelT w="139700" h="139700"/>
          </a:sp3d>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71750" tIns="124283" rIns="171750" bIns="124283" numCol="1" spcCol="1270" anchor="ctr" anchorCtr="0">
            <a:noAutofit/>
          </a:bodyPr>
          <a:lstStyle/>
          <a:p>
            <a:pPr algn="ctr" defTabSz="830639">
              <a:lnSpc>
                <a:spcPct val="90000"/>
              </a:lnSpc>
            </a:pPr>
            <a:r>
              <a:rPr lang="ru-RU" sz="1000" b="1" dirty="0">
                <a:solidFill>
                  <a:prstClr val="white"/>
                </a:solidFill>
                <a:latin typeface="Arial" panose="020B0604020202020204" pitchFamily="34" charset="0"/>
                <a:cs typeface="Arial" panose="020B0604020202020204" pitchFamily="34" charset="0"/>
              </a:rPr>
              <a:t>Охрана Труда</a:t>
            </a:r>
            <a:r>
              <a:rPr lang="en-US" sz="1000" b="1" dirty="0">
                <a:solidFill>
                  <a:prstClr val="white"/>
                </a:solidFill>
                <a:latin typeface="Arial" panose="020B0604020202020204" pitchFamily="34" charset="0"/>
                <a:cs typeface="Arial" panose="020B0604020202020204" pitchFamily="34" charset="0"/>
              </a:rPr>
              <a:t>  </a:t>
            </a:r>
            <a:r>
              <a:rPr lang="ru-RU" sz="1000" b="1" dirty="0">
                <a:solidFill>
                  <a:prstClr val="white"/>
                </a:solidFill>
                <a:latin typeface="Arial" panose="020B0604020202020204" pitchFamily="34" charset="0"/>
                <a:cs typeface="Arial" panose="020B0604020202020204" pitchFamily="34" charset="0"/>
              </a:rPr>
              <a:t>Безопасность</a:t>
            </a:r>
            <a:endParaRPr lang="en-US" sz="1000" b="1" dirty="0">
              <a:solidFill>
                <a:prstClr val="white"/>
              </a:solidFill>
              <a:latin typeface="Arial" panose="020B0604020202020204" pitchFamily="34" charset="0"/>
              <a:cs typeface="Arial" panose="020B0604020202020204" pitchFamily="34" charset="0"/>
            </a:endParaRPr>
          </a:p>
        </p:txBody>
      </p:sp>
      <p:pic>
        <p:nvPicPr>
          <p:cNvPr id="30" name="Picture 29"/>
          <p:cNvPicPr/>
          <p:nvPr/>
        </p:nvPicPr>
        <p:blipFill>
          <a:blip r:embed="rId9" cstate="print">
            <a:extLst>
              <a:ext uri="{28A0092B-C50C-407E-A947-70E740481C1C}">
                <a14:useLocalDpi xmlns:a14="http://schemas.microsoft.com/office/drawing/2010/main"/>
              </a:ext>
            </a:extLst>
          </a:blip>
          <a:stretch>
            <a:fillRect/>
          </a:stretch>
        </p:blipFill>
        <p:spPr>
          <a:xfrm rot="16200000">
            <a:off x="3415779" y="2935004"/>
            <a:ext cx="575680" cy="803945"/>
          </a:xfrm>
          <a:prstGeom prst="rect">
            <a:avLst/>
          </a:prstGeom>
        </p:spPr>
      </p:pic>
      <p:pic>
        <p:nvPicPr>
          <p:cNvPr id="31" name="Picture 1143" descr="chemical-plant"/>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112204" y="4561647"/>
            <a:ext cx="611925" cy="51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146428" y="3168499"/>
            <a:ext cx="3053635" cy="443877"/>
          </a:xfrm>
          <a:prstGeom prst="rect">
            <a:avLst/>
          </a:prstGeom>
        </p:spPr>
      </p:pic>
      <p:pic>
        <p:nvPicPr>
          <p:cNvPr id="33" name="Picture 3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3262" y="1759310"/>
            <a:ext cx="276556" cy="3496971"/>
          </a:xfrm>
          <a:prstGeom prst="rect">
            <a:avLst/>
          </a:prstGeom>
        </p:spPr>
      </p:pic>
      <p:pic>
        <p:nvPicPr>
          <p:cNvPr id="34" name="Picture 6"/>
          <p:cNvPicPr>
            <a:picLocks noChangeAspect="1"/>
          </p:cNvPicPr>
          <p:nvPr/>
        </p:nvPicPr>
        <p:blipFill>
          <a:blip r:embed="rId13"/>
          <a:stretch>
            <a:fillRect/>
          </a:stretch>
        </p:blipFill>
        <p:spPr>
          <a:xfrm>
            <a:off x="291583" y="4640674"/>
            <a:ext cx="597281" cy="410279"/>
          </a:xfrm>
          <a:prstGeom prst="rect">
            <a:avLst/>
          </a:prstGeom>
        </p:spPr>
      </p:pic>
      <p:pic>
        <p:nvPicPr>
          <p:cNvPr id="35" name="Picture 34"/>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851649" y="2126643"/>
            <a:ext cx="2018642" cy="1497251"/>
          </a:xfrm>
          <a:prstGeom prst="rect">
            <a:avLst/>
          </a:prstGeom>
        </p:spPr>
      </p:pic>
      <p:sp>
        <p:nvSpPr>
          <p:cNvPr id="37" name="TextBox 36"/>
          <p:cNvSpPr txBox="1"/>
          <p:nvPr/>
        </p:nvSpPr>
        <p:spPr>
          <a:xfrm>
            <a:off x="7564228" y="1379264"/>
            <a:ext cx="4070484" cy="5004832"/>
          </a:xfrm>
          <a:prstGeom prst="rect">
            <a:avLst/>
          </a:prstGeom>
          <a:solidFill>
            <a:schemeClr val="bg1"/>
          </a:solidFill>
          <a:ln>
            <a:solidFill>
              <a:srgbClr val="00A6A0"/>
            </a:solidFill>
          </a:ln>
        </p:spPr>
        <p:txBody>
          <a:bodyPr wrap="square" rtlCol="0">
            <a:spAutoFit/>
          </a:bodyPr>
          <a:lstStyle/>
          <a:p>
            <a:pPr>
              <a:lnSpc>
                <a:spcPct val="125000"/>
              </a:lnSpc>
              <a:buClr>
                <a:schemeClr val="accent3">
                  <a:lumMod val="75000"/>
                </a:schemeClr>
              </a:buClr>
              <a:defRPr/>
            </a:pPr>
            <a:r>
              <a:rPr lang="ru-RU" dirty="0" smtClean="0">
                <a:solidFill>
                  <a:srgbClr val="000000"/>
                </a:solidFill>
                <a:ea typeface="PMingLiU" panose="02020500000000000000" pitchFamily="18" charset="-120"/>
              </a:rPr>
              <a:t>Достигнутые Цели</a:t>
            </a:r>
            <a:r>
              <a:rPr lang="en-US" dirty="0" smtClean="0">
                <a:solidFill>
                  <a:srgbClr val="000000"/>
                </a:solidFill>
                <a:ea typeface="PMingLiU" panose="02020500000000000000" pitchFamily="18" charset="-120"/>
              </a:rPr>
              <a:t>:</a:t>
            </a:r>
            <a:endParaRPr lang="ru-RU" dirty="0" smtClean="0">
              <a:solidFill>
                <a:srgbClr val="000000"/>
              </a:solidFill>
              <a:ea typeface="PMingLiU" panose="02020500000000000000" pitchFamily="18" charset="-120"/>
            </a:endParaRPr>
          </a:p>
          <a:p>
            <a:pPr marL="139303" indent="-139303">
              <a:lnSpc>
                <a:spcPct val="125000"/>
              </a:lnSpc>
              <a:buClr>
                <a:schemeClr val="accent3">
                  <a:lumMod val="75000"/>
                </a:schemeClr>
              </a:buClr>
              <a:buFont typeface="Arial" panose="020B0604020202020204" pitchFamily="34" charset="0"/>
              <a:buChar char="•"/>
              <a:defRPr/>
            </a:pPr>
            <a:endParaRPr lang="ru-RU" sz="1138" dirty="0">
              <a:solidFill>
                <a:srgbClr val="000000"/>
              </a:solidFill>
              <a:ea typeface="PMingLiU" panose="02020500000000000000" pitchFamily="18" charset="-120"/>
            </a:endParaRPr>
          </a:p>
          <a:p>
            <a:pPr marL="139303" indent="-139303">
              <a:lnSpc>
                <a:spcPct val="125000"/>
              </a:lnSpc>
              <a:buClr>
                <a:schemeClr val="accent3">
                  <a:lumMod val="75000"/>
                </a:schemeClr>
              </a:buClr>
              <a:buFont typeface="Arial" panose="020B0604020202020204" pitchFamily="34" charset="0"/>
              <a:buChar char="•"/>
              <a:defRPr/>
            </a:pPr>
            <a:r>
              <a:rPr lang="ru-RU" sz="1400" b="0" dirty="0" smtClean="0">
                <a:solidFill>
                  <a:srgbClr val="000000"/>
                </a:solidFill>
                <a:ea typeface="PMingLiU" panose="02020500000000000000" pitchFamily="18" charset="-120"/>
              </a:rPr>
              <a:t>Сокращение общего бюджета </a:t>
            </a:r>
            <a:r>
              <a:rPr lang="ru-RU" sz="1400" b="0" dirty="0">
                <a:solidFill>
                  <a:srgbClr val="000000"/>
                </a:solidFill>
                <a:ea typeface="PMingLiU" panose="02020500000000000000" pitchFamily="18" charset="-120"/>
              </a:rPr>
              <a:t>(</a:t>
            </a:r>
            <a:r>
              <a:rPr lang="ru-RU" sz="1400" b="0" dirty="0" smtClean="0">
                <a:solidFill>
                  <a:srgbClr val="000000"/>
                </a:solidFill>
                <a:ea typeface="PMingLiU" panose="02020500000000000000" pitchFamily="18" charset="-120"/>
              </a:rPr>
              <a:t>сметы) </a:t>
            </a:r>
            <a:r>
              <a:rPr lang="ru-RU" sz="1400" b="0" dirty="0">
                <a:solidFill>
                  <a:srgbClr val="000000"/>
                </a:solidFill>
                <a:ea typeface="PMingLiU" panose="02020500000000000000" pitchFamily="18" charset="-120"/>
              </a:rPr>
              <a:t>проекта</a:t>
            </a:r>
            <a:endParaRPr lang="en-US" sz="1400" b="0" dirty="0">
              <a:solidFill>
                <a:srgbClr val="000000"/>
              </a:solidFill>
              <a:ea typeface="PMingLiU" panose="02020500000000000000" pitchFamily="18" charset="-120"/>
            </a:endParaRPr>
          </a:p>
          <a:p>
            <a:pPr marL="139303" indent="-139303">
              <a:lnSpc>
                <a:spcPct val="125000"/>
              </a:lnSpc>
              <a:buClr>
                <a:schemeClr val="accent3">
                  <a:lumMod val="75000"/>
                </a:schemeClr>
              </a:buClr>
              <a:buFont typeface="Arial" panose="020B0604020202020204" pitchFamily="34" charset="0"/>
              <a:buChar char="•"/>
              <a:defRPr/>
            </a:pPr>
            <a:r>
              <a:rPr lang="ru-RU" sz="1400" b="0" dirty="0" smtClean="0">
                <a:solidFill>
                  <a:srgbClr val="000000"/>
                </a:solidFill>
                <a:ea typeface="PMingLiU" panose="02020500000000000000" pitchFamily="18" charset="-120"/>
              </a:rPr>
              <a:t>Повышение доходов</a:t>
            </a:r>
            <a:endParaRPr lang="en-US" sz="1400" b="0" dirty="0">
              <a:solidFill>
                <a:srgbClr val="000000"/>
              </a:solidFill>
              <a:ea typeface="PMingLiU" panose="02020500000000000000" pitchFamily="18" charset="-120"/>
            </a:endParaRPr>
          </a:p>
          <a:p>
            <a:pPr marL="139303" indent="-139303">
              <a:lnSpc>
                <a:spcPct val="125000"/>
              </a:lnSpc>
              <a:buClr>
                <a:schemeClr val="accent3">
                  <a:lumMod val="75000"/>
                </a:schemeClr>
              </a:buClr>
              <a:buFont typeface="Arial" panose="020B0604020202020204" pitchFamily="34" charset="0"/>
              <a:buChar char="•"/>
              <a:defRPr/>
            </a:pPr>
            <a:r>
              <a:rPr lang="ru-RU" sz="1400" b="0" dirty="0" smtClean="0">
                <a:solidFill>
                  <a:srgbClr val="000000"/>
                </a:solidFill>
                <a:ea typeface="PMingLiU" panose="02020500000000000000" pitchFamily="18" charset="-120"/>
              </a:rPr>
              <a:t>Улучшение адаптивности </a:t>
            </a:r>
            <a:r>
              <a:rPr lang="ru-RU" sz="1400" b="0" dirty="0">
                <a:solidFill>
                  <a:srgbClr val="000000"/>
                </a:solidFill>
                <a:ea typeface="PMingLiU" panose="02020500000000000000" pitchFamily="18" charset="-120"/>
              </a:rPr>
              <a:t>и </a:t>
            </a:r>
            <a:r>
              <a:rPr lang="ru-RU" sz="1400" b="0" dirty="0" smtClean="0">
                <a:solidFill>
                  <a:srgbClr val="000000"/>
                </a:solidFill>
                <a:ea typeface="PMingLiU" panose="02020500000000000000" pitchFamily="18" charset="-120"/>
              </a:rPr>
              <a:t>гибкости </a:t>
            </a:r>
            <a:r>
              <a:rPr lang="ru-RU" sz="1400" b="0" dirty="0">
                <a:solidFill>
                  <a:srgbClr val="000000"/>
                </a:solidFill>
                <a:ea typeface="PMingLiU" panose="02020500000000000000" pitchFamily="18" charset="-120"/>
              </a:rPr>
              <a:t>к изменениям графиков проекта</a:t>
            </a:r>
            <a:endParaRPr lang="en-US" sz="1400" b="0" dirty="0">
              <a:solidFill>
                <a:srgbClr val="000000"/>
              </a:solidFill>
              <a:ea typeface="PMingLiU" panose="02020500000000000000" pitchFamily="18" charset="-120"/>
            </a:endParaRPr>
          </a:p>
          <a:p>
            <a:pPr marL="139303" indent="-139303">
              <a:lnSpc>
                <a:spcPct val="125000"/>
              </a:lnSpc>
              <a:buClr>
                <a:schemeClr val="accent3">
                  <a:lumMod val="75000"/>
                </a:schemeClr>
              </a:buClr>
              <a:buFont typeface="Arial" panose="020B0604020202020204" pitchFamily="34" charset="0"/>
              <a:buChar char="•"/>
              <a:defRPr/>
            </a:pPr>
            <a:r>
              <a:rPr lang="ru-RU" sz="1400" b="0" dirty="0" smtClean="0">
                <a:solidFill>
                  <a:srgbClr val="000000"/>
                </a:solidFill>
                <a:ea typeface="PMingLiU" panose="02020500000000000000" pitchFamily="18" charset="-120"/>
              </a:rPr>
              <a:t>Улучшение безопасности </a:t>
            </a:r>
            <a:r>
              <a:rPr lang="ru-RU" sz="1400" b="0" dirty="0">
                <a:solidFill>
                  <a:srgbClr val="000000"/>
                </a:solidFill>
                <a:ea typeface="PMingLiU" panose="02020500000000000000" pitchFamily="18" charset="-120"/>
              </a:rPr>
              <a:t>труда и </a:t>
            </a:r>
            <a:r>
              <a:rPr lang="ru-RU" sz="1400" b="0" dirty="0" smtClean="0">
                <a:solidFill>
                  <a:srgbClr val="000000"/>
                </a:solidFill>
                <a:ea typeface="PMingLiU" panose="02020500000000000000" pitchFamily="18" charset="-120"/>
              </a:rPr>
              <a:t>повышение уровня </a:t>
            </a:r>
            <a:r>
              <a:rPr lang="ru-RU" sz="1400" b="0" dirty="0">
                <a:solidFill>
                  <a:srgbClr val="000000"/>
                </a:solidFill>
                <a:ea typeface="PMingLiU" panose="02020500000000000000" pitchFamily="18" charset="-120"/>
              </a:rPr>
              <a:t>соответствия требованиям регуляторов и надзорных органов</a:t>
            </a:r>
          </a:p>
          <a:p>
            <a:pPr marL="139303" indent="-139303">
              <a:lnSpc>
                <a:spcPct val="125000"/>
              </a:lnSpc>
              <a:buClr>
                <a:schemeClr val="accent3">
                  <a:lumMod val="75000"/>
                </a:schemeClr>
              </a:buClr>
              <a:buFont typeface="Arial" panose="020B0604020202020204" pitchFamily="34" charset="0"/>
              <a:buChar char="•"/>
              <a:defRPr/>
            </a:pPr>
            <a:r>
              <a:rPr lang="ru-RU" sz="1400" b="0" dirty="0" smtClean="0">
                <a:solidFill>
                  <a:srgbClr val="000000"/>
                </a:solidFill>
                <a:ea typeface="PMingLiU" panose="02020500000000000000" pitchFamily="18" charset="-120"/>
              </a:rPr>
              <a:t>Обеспечение соответствия </a:t>
            </a:r>
            <a:r>
              <a:rPr lang="ru-RU" sz="1400" b="0" dirty="0">
                <a:solidFill>
                  <a:srgbClr val="000000"/>
                </a:solidFill>
                <a:ea typeface="PMingLiU" panose="02020500000000000000" pitchFamily="18" charset="-120"/>
              </a:rPr>
              <a:t>контрактным обязательствам </a:t>
            </a:r>
            <a:endParaRPr lang="en-US" sz="1400" b="0" dirty="0">
              <a:solidFill>
                <a:srgbClr val="000000"/>
              </a:solidFill>
              <a:ea typeface="PMingLiU" panose="02020500000000000000" pitchFamily="18" charset="-120"/>
            </a:endParaRPr>
          </a:p>
          <a:p>
            <a:pPr marL="139303" indent="-139303">
              <a:lnSpc>
                <a:spcPct val="125000"/>
              </a:lnSpc>
              <a:buClr>
                <a:schemeClr val="accent3">
                  <a:lumMod val="75000"/>
                </a:schemeClr>
              </a:buClr>
              <a:buFont typeface="Arial" panose="020B0604020202020204" pitchFamily="34" charset="0"/>
              <a:buChar char="•"/>
              <a:defRPr/>
            </a:pPr>
            <a:r>
              <a:rPr lang="ru-RU" sz="1400" b="0" dirty="0" smtClean="0">
                <a:solidFill>
                  <a:srgbClr val="000000"/>
                </a:solidFill>
                <a:ea typeface="PMingLiU" panose="02020500000000000000" pitchFamily="18" charset="-120"/>
              </a:rPr>
              <a:t>Улучшение качества </a:t>
            </a:r>
            <a:r>
              <a:rPr lang="ru-RU" sz="1400" b="0" dirty="0">
                <a:solidFill>
                  <a:srgbClr val="000000"/>
                </a:solidFill>
                <a:ea typeface="PMingLiU" panose="02020500000000000000" pitchFamily="18" charset="-120"/>
              </a:rPr>
              <a:t>управления проектами</a:t>
            </a:r>
            <a:endParaRPr lang="en-US" sz="1400" b="0" dirty="0">
              <a:solidFill>
                <a:srgbClr val="000000"/>
              </a:solidFill>
              <a:ea typeface="PMingLiU" panose="02020500000000000000" pitchFamily="18" charset="-120"/>
            </a:endParaRPr>
          </a:p>
          <a:p>
            <a:pPr marL="139303" indent="-139303">
              <a:lnSpc>
                <a:spcPct val="125000"/>
              </a:lnSpc>
              <a:buClr>
                <a:schemeClr val="accent3">
                  <a:lumMod val="75000"/>
                </a:schemeClr>
              </a:buClr>
              <a:buFont typeface="Arial" panose="020B0604020202020204" pitchFamily="34" charset="0"/>
              <a:buChar char="•"/>
              <a:defRPr/>
            </a:pPr>
            <a:r>
              <a:rPr lang="ru-RU" sz="1400" b="0" dirty="0" smtClean="0">
                <a:solidFill>
                  <a:srgbClr val="000000"/>
                </a:solidFill>
                <a:ea typeface="PMingLiU" panose="02020500000000000000" pitchFamily="18" charset="-120"/>
              </a:rPr>
              <a:t>Обеспечение своевременного </a:t>
            </a:r>
            <a:r>
              <a:rPr lang="ru-RU" sz="1400" b="0" dirty="0">
                <a:solidFill>
                  <a:srgbClr val="000000"/>
                </a:solidFill>
                <a:ea typeface="PMingLiU" panose="02020500000000000000" pitchFamily="18" charset="-120"/>
              </a:rPr>
              <a:t>и </a:t>
            </a:r>
            <a:r>
              <a:rPr lang="ru-RU" sz="1400" b="0" dirty="0" smtClean="0">
                <a:solidFill>
                  <a:srgbClr val="000000"/>
                </a:solidFill>
                <a:ea typeface="PMingLiU" panose="02020500000000000000" pitchFamily="18" charset="-120"/>
              </a:rPr>
              <a:t>качественного принятия </a:t>
            </a:r>
            <a:r>
              <a:rPr lang="ru-RU" sz="1400" b="0" dirty="0">
                <a:solidFill>
                  <a:srgbClr val="000000"/>
                </a:solidFill>
                <a:ea typeface="PMingLiU" panose="02020500000000000000" pitchFamily="18" charset="-120"/>
              </a:rPr>
              <a:t>решений</a:t>
            </a:r>
            <a:endParaRPr lang="en-US" sz="1400" b="0" dirty="0">
              <a:solidFill>
                <a:srgbClr val="000000"/>
              </a:solidFill>
              <a:ea typeface="PMingLiU" panose="02020500000000000000" pitchFamily="18" charset="-120"/>
            </a:endParaRPr>
          </a:p>
          <a:p>
            <a:pPr marL="139303" indent="-139303">
              <a:lnSpc>
                <a:spcPct val="125000"/>
              </a:lnSpc>
              <a:buClr>
                <a:schemeClr val="accent3">
                  <a:lumMod val="75000"/>
                </a:schemeClr>
              </a:buClr>
              <a:buFont typeface="Arial" panose="020B0604020202020204" pitchFamily="34" charset="0"/>
              <a:buChar char="•"/>
              <a:defRPr/>
            </a:pPr>
            <a:r>
              <a:rPr lang="ru-RU" sz="1400" b="0" dirty="0" smtClean="0">
                <a:solidFill>
                  <a:srgbClr val="000000"/>
                </a:solidFill>
                <a:ea typeface="PMingLiU" panose="02020500000000000000" pitchFamily="18" charset="-120"/>
              </a:rPr>
              <a:t>Повышение степени </a:t>
            </a:r>
            <a:r>
              <a:rPr lang="ru-RU" sz="1400" b="0" dirty="0">
                <a:solidFill>
                  <a:srgbClr val="000000"/>
                </a:solidFill>
                <a:ea typeface="PMingLiU" panose="02020500000000000000" pitchFamily="18" charset="-120"/>
              </a:rPr>
              <a:t>удовлетворенности клиентов</a:t>
            </a:r>
            <a:endParaRPr lang="en-US" sz="1400" b="0" dirty="0">
              <a:solidFill>
                <a:srgbClr val="000000"/>
              </a:solidFill>
              <a:ea typeface="PMingLiU" panose="02020500000000000000" pitchFamily="18" charset="-120"/>
            </a:endParaRPr>
          </a:p>
        </p:txBody>
      </p:sp>
      <p:sp>
        <p:nvSpPr>
          <p:cNvPr id="38" name="TextBox 37"/>
          <p:cNvSpPr txBox="1"/>
          <p:nvPr/>
        </p:nvSpPr>
        <p:spPr>
          <a:xfrm>
            <a:off x="11256860" y="6384096"/>
            <a:ext cx="412292" cy="338554"/>
          </a:xfrm>
          <a:prstGeom prst="rect">
            <a:avLst/>
          </a:prstGeom>
          <a:noFill/>
        </p:spPr>
        <p:txBody>
          <a:bodyPr wrap="none" rtlCol="0">
            <a:spAutoFit/>
          </a:bodyPr>
          <a:lstStyle/>
          <a:p>
            <a:r>
              <a:rPr lang="ru-RU" sz="1600" b="0" dirty="0" smtClean="0"/>
              <a:t>14</a:t>
            </a:r>
            <a:endParaRPr lang="en-US" sz="1600" b="0" dirty="0"/>
          </a:p>
        </p:txBody>
      </p:sp>
    </p:spTree>
    <p:extLst>
      <p:ext uri="{BB962C8B-B14F-4D97-AF65-F5344CB8AC3E}">
        <p14:creationId xmlns:p14="http://schemas.microsoft.com/office/powerpoint/2010/main" val="791185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97" y="89060"/>
            <a:ext cx="11939915" cy="948267"/>
          </a:xfrm>
        </p:spPr>
        <p:txBody>
          <a:bodyPr>
            <a:normAutofit/>
          </a:bodyPr>
          <a:lstStyle/>
          <a:p>
            <a:r>
              <a:rPr lang="ru-RU" sz="2400" dirty="0" smtClean="0">
                <a:latin typeface="Helvetica Neue"/>
                <a:cs typeface="Arial"/>
              </a:rPr>
              <a:t>Проекты </a:t>
            </a:r>
            <a:r>
              <a:rPr lang="en-US" sz="2400" dirty="0" smtClean="0">
                <a:latin typeface="Helvetica Neue"/>
                <a:cs typeface="Arial"/>
              </a:rPr>
              <a:t>IBM </a:t>
            </a:r>
            <a:r>
              <a:rPr lang="ru-RU" sz="2400" dirty="0" smtClean="0">
                <a:latin typeface="Helvetica Neue"/>
                <a:cs typeface="Arial"/>
              </a:rPr>
              <a:t>по развертыванию </a:t>
            </a:r>
            <a:r>
              <a:rPr lang="en-US" sz="2400" dirty="0" smtClean="0">
                <a:latin typeface="Helvetica Neue"/>
                <a:cs typeface="Arial"/>
              </a:rPr>
              <a:t>SAP IS-OIL </a:t>
            </a:r>
            <a:r>
              <a:rPr lang="ru-RU" sz="2400" dirty="0" smtClean="0">
                <a:latin typeface="Helvetica Neue"/>
                <a:cs typeface="Arial"/>
              </a:rPr>
              <a:t>в Центральной и Восточной Европе</a:t>
            </a:r>
            <a:r>
              <a:rPr lang="en-US" sz="2400" dirty="0" smtClean="0">
                <a:latin typeface="Helvetica Neue"/>
                <a:cs typeface="Arial"/>
              </a:rPr>
              <a:t> </a:t>
            </a:r>
            <a:endParaRPr lang="ru-RU" sz="2400" dirty="0">
              <a:latin typeface="Helvetica Neue"/>
              <a:cs typeface="Arial"/>
            </a:endParaRPr>
          </a:p>
        </p:txBody>
      </p:sp>
      <p:graphicFrame>
        <p:nvGraphicFramePr>
          <p:cNvPr id="36" name="Table 35"/>
          <p:cNvGraphicFramePr>
            <a:graphicFrameLocks noGrp="1"/>
          </p:cNvGraphicFramePr>
          <p:nvPr>
            <p:extLst>
              <p:ext uri="{D42A27DB-BD31-4B8C-83A1-F6EECF244321}">
                <p14:modId xmlns:p14="http://schemas.microsoft.com/office/powerpoint/2010/main" val="1266450470"/>
              </p:ext>
            </p:extLst>
          </p:nvPr>
        </p:nvGraphicFramePr>
        <p:xfrm>
          <a:off x="509724" y="1037327"/>
          <a:ext cx="11232460" cy="5510430"/>
        </p:xfrm>
        <a:graphic>
          <a:graphicData uri="http://schemas.openxmlformats.org/drawingml/2006/table">
            <a:tbl>
              <a:tblPr firstRow="1" bandRow="1">
                <a:tableStyleId>{5C22544A-7EE6-4342-B048-85BDC9FD1C3A}</a:tableStyleId>
              </a:tblPr>
              <a:tblGrid>
                <a:gridCol w="2477748"/>
                <a:gridCol w="8754712"/>
              </a:tblGrid>
              <a:tr h="891930">
                <a:tc>
                  <a:txBody>
                    <a:bodyPr/>
                    <a:lstStyle/>
                    <a:p>
                      <a:endParaRPr lang="en-US" dirty="0"/>
                    </a:p>
                  </a:txBody>
                  <a:tcPr>
                    <a:noFill/>
                  </a:tcPr>
                </a:tc>
                <a:tc>
                  <a:txBody>
                    <a:bodyPr/>
                    <a:lstStyle/>
                    <a:p>
                      <a:r>
                        <a:rPr lang="ru-RU" sz="1400" b="0" dirty="0" smtClean="0">
                          <a:solidFill>
                            <a:srgbClr val="002060"/>
                          </a:solidFill>
                        </a:rPr>
                        <a:t>Вертикально-ориентированная</a:t>
                      </a:r>
                      <a:r>
                        <a:rPr lang="ru-RU" sz="1400" b="0" baseline="0" dirty="0" smtClean="0">
                          <a:solidFill>
                            <a:srgbClr val="002060"/>
                          </a:solidFill>
                        </a:rPr>
                        <a:t> компания Хорватии, </a:t>
                      </a:r>
                      <a:r>
                        <a:rPr lang="en-US" sz="1400" b="1" baseline="0" dirty="0" smtClean="0">
                          <a:solidFill>
                            <a:srgbClr val="002060"/>
                          </a:solidFill>
                        </a:rPr>
                        <a:t>INA</a:t>
                      </a:r>
                      <a:r>
                        <a:rPr lang="en-US" sz="1400" b="0" baseline="0" dirty="0" smtClean="0">
                          <a:solidFill>
                            <a:srgbClr val="002060"/>
                          </a:solidFill>
                        </a:rPr>
                        <a:t>: </a:t>
                      </a:r>
                      <a:r>
                        <a:rPr lang="ru-RU" sz="1400" b="0" baseline="0" dirty="0" smtClean="0">
                          <a:solidFill>
                            <a:srgbClr val="002060"/>
                          </a:solidFill>
                        </a:rPr>
                        <a:t>Реинжиниринг и упрощение бизнес процессов </a:t>
                      </a:r>
                      <a:endParaRPr lang="en-US" sz="1400" b="0" dirty="0">
                        <a:solidFill>
                          <a:srgbClr val="002060"/>
                        </a:solidFill>
                      </a:endParaRPr>
                    </a:p>
                  </a:txBody>
                  <a:tcPr anchor="ctr">
                    <a:noFill/>
                  </a:tcPr>
                </a:tc>
              </a:tr>
              <a:tr h="891930">
                <a:tc>
                  <a:txBody>
                    <a:bodyPr/>
                    <a:lstStyle/>
                    <a:p>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0" dirty="0" smtClean="0">
                          <a:solidFill>
                            <a:srgbClr val="002060"/>
                          </a:solidFill>
                        </a:rPr>
                        <a:t>Крупный нефтеперерабатывающий завод компании </a:t>
                      </a:r>
                      <a:r>
                        <a:rPr lang="en-US" sz="1400" b="1" dirty="0" smtClean="0">
                          <a:solidFill>
                            <a:srgbClr val="002060"/>
                          </a:solidFill>
                        </a:rPr>
                        <a:t>SL</a:t>
                      </a:r>
                      <a:r>
                        <a:rPr lang="ru-RU" sz="1400" b="1" dirty="0" smtClean="0">
                          <a:solidFill>
                            <a:srgbClr val="002060"/>
                          </a:solidFill>
                        </a:rPr>
                        <a:t>О</a:t>
                      </a:r>
                      <a:r>
                        <a:rPr lang="en-US" sz="1400" b="1" dirty="0" smtClean="0">
                          <a:solidFill>
                            <a:srgbClr val="002060"/>
                          </a:solidFill>
                        </a:rPr>
                        <a:t>VNAFT</a:t>
                      </a:r>
                      <a:r>
                        <a:rPr lang="ru-RU" sz="1400" b="1" dirty="0" smtClean="0">
                          <a:solidFill>
                            <a:srgbClr val="002060"/>
                          </a:solidFill>
                        </a:rPr>
                        <a:t> </a:t>
                      </a:r>
                      <a:r>
                        <a:rPr lang="ru-RU" sz="1400" b="0" dirty="0" smtClean="0">
                          <a:solidFill>
                            <a:srgbClr val="002060"/>
                          </a:solidFill>
                        </a:rPr>
                        <a:t>группы </a:t>
                      </a:r>
                      <a:r>
                        <a:rPr lang="ru-RU" sz="1400" b="0" baseline="0" dirty="0" smtClean="0">
                          <a:solidFill>
                            <a:srgbClr val="002060"/>
                          </a:solidFill>
                        </a:rPr>
                        <a:t> </a:t>
                      </a:r>
                      <a:r>
                        <a:rPr lang="en-US" sz="1400" b="0" baseline="0" dirty="0" smtClean="0">
                          <a:solidFill>
                            <a:srgbClr val="002060"/>
                          </a:solidFill>
                        </a:rPr>
                        <a:t>MOL  </a:t>
                      </a:r>
                      <a:r>
                        <a:rPr lang="ru-RU" sz="1400" b="0" baseline="0" dirty="0" smtClean="0">
                          <a:solidFill>
                            <a:srgbClr val="002060"/>
                          </a:solidFill>
                        </a:rPr>
                        <a:t>в Братиславе: Снижение затрат и сложности бизнес-процессов, повышение целостности данных, комплексное улучшение бизнеса</a:t>
                      </a:r>
                      <a:endParaRPr lang="en-US" sz="1400" b="0" dirty="0" smtClean="0">
                        <a:solidFill>
                          <a:srgbClr val="002060"/>
                        </a:solidFill>
                      </a:endParaRPr>
                    </a:p>
                    <a:p>
                      <a:endParaRPr lang="en-US" sz="1400" dirty="0"/>
                    </a:p>
                  </a:txBody>
                  <a:tcPr anchor="ctr">
                    <a:noFill/>
                  </a:tcPr>
                </a:tc>
              </a:tr>
              <a:tr h="891930">
                <a:tc>
                  <a:txBody>
                    <a:bodyPr/>
                    <a:lstStyle/>
                    <a:p>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0" dirty="0" smtClean="0">
                          <a:solidFill>
                            <a:srgbClr val="002060"/>
                          </a:solidFill>
                        </a:rPr>
                        <a:t>Шесть нефтеперерабатывающих заводов</a:t>
                      </a:r>
                      <a:r>
                        <a:rPr lang="ru-RU" sz="1400" b="0" baseline="0" dirty="0" smtClean="0">
                          <a:solidFill>
                            <a:srgbClr val="002060"/>
                          </a:solidFill>
                        </a:rPr>
                        <a:t> компании </a:t>
                      </a:r>
                      <a:r>
                        <a:rPr lang="en-US" sz="1400" b="1" baseline="0" dirty="0" smtClean="0">
                          <a:solidFill>
                            <a:srgbClr val="002060"/>
                          </a:solidFill>
                        </a:rPr>
                        <a:t>PKN ORLEN</a:t>
                      </a:r>
                      <a:r>
                        <a:rPr lang="ru-RU" sz="1400" b="1" baseline="0" dirty="0" smtClean="0">
                          <a:solidFill>
                            <a:srgbClr val="002060"/>
                          </a:solidFill>
                        </a:rPr>
                        <a:t> </a:t>
                      </a:r>
                      <a:r>
                        <a:rPr lang="ru-RU" sz="1400" b="0" baseline="0" dirty="0" smtClean="0">
                          <a:solidFill>
                            <a:srgbClr val="002060"/>
                          </a:solidFill>
                        </a:rPr>
                        <a:t>и </a:t>
                      </a:r>
                      <a:r>
                        <a:rPr lang="ru-RU" sz="1400" b="0" baseline="0" dirty="0" err="1" smtClean="0">
                          <a:solidFill>
                            <a:srgbClr val="002060"/>
                          </a:solidFill>
                        </a:rPr>
                        <a:t>бензозаправки</a:t>
                      </a:r>
                      <a:r>
                        <a:rPr lang="en-US" sz="1400" b="0" baseline="0" dirty="0" smtClean="0">
                          <a:solidFill>
                            <a:srgbClr val="002060"/>
                          </a:solidFill>
                        </a:rPr>
                        <a:t>:  </a:t>
                      </a:r>
                      <a:r>
                        <a:rPr lang="ru-RU" sz="1400" b="0" baseline="0" dirty="0" smtClean="0">
                          <a:solidFill>
                            <a:srgbClr val="002060"/>
                          </a:solidFill>
                        </a:rPr>
                        <a:t>Повышение эффективности операций нефтепереработки, снижение затрат, снижение сложности процессов  </a:t>
                      </a:r>
                      <a:endParaRPr lang="en-US" sz="1400" b="0" dirty="0" smtClean="0">
                        <a:solidFill>
                          <a:srgbClr val="002060"/>
                        </a:solidFill>
                      </a:endParaRPr>
                    </a:p>
                    <a:p>
                      <a:endParaRPr lang="en-US" sz="1400" dirty="0"/>
                    </a:p>
                  </a:txBody>
                  <a:tcPr anchor="ctr">
                    <a:noFill/>
                  </a:tcPr>
                </a:tc>
              </a:tr>
              <a:tr h="891930">
                <a:tc>
                  <a:txBody>
                    <a:bodyPr/>
                    <a:lstStyle/>
                    <a:p>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0" dirty="0" smtClean="0">
                          <a:solidFill>
                            <a:srgbClr val="002060"/>
                          </a:solidFill>
                        </a:rPr>
                        <a:t>Производственные</a:t>
                      </a:r>
                      <a:r>
                        <a:rPr lang="ru-RU" sz="1400" b="0" baseline="0" dirty="0" smtClean="0">
                          <a:solidFill>
                            <a:srgbClr val="002060"/>
                          </a:solidFill>
                        </a:rPr>
                        <a:t> о</a:t>
                      </a:r>
                      <a:r>
                        <a:rPr lang="ru-RU" sz="1400" b="0" dirty="0" smtClean="0">
                          <a:solidFill>
                            <a:srgbClr val="002060"/>
                          </a:solidFill>
                        </a:rPr>
                        <a:t>бъекты </a:t>
                      </a:r>
                      <a:r>
                        <a:rPr lang="en-US" sz="1400" b="1" dirty="0" smtClean="0">
                          <a:solidFill>
                            <a:srgbClr val="002060"/>
                          </a:solidFill>
                        </a:rPr>
                        <a:t>British Petroleum</a:t>
                      </a:r>
                      <a:r>
                        <a:rPr lang="en-US" sz="1400" b="0" baseline="0" dirty="0" smtClean="0">
                          <a:solidFill>
                            <a:srgbClr val="002060"/>
                          </a:solidFill>
                        </a:rPr>
                        <a:t>: </a:t>
                      </a:r>
                      <a:r>
                        <a:rPr lang="ru-RU" sz="1400" b="0" baseline="0" dirty="0" smtClean="0">
                          <a:solidFill>
                            <a:srgbClr val="002060"/>
                          </a:solidFill>
                        </a:rPr>
                        <a:t>Унификация и упрощение бизнес процессов управление основными данными, закупки, проверка счетов, управление запасами, продажи, логистика и др. </a:t>
                      </a:r>
                      <a:endParaRPr lang="en-US" sz="1400" b="0" dirty="0" smtClean="0">
                        <a:solidFill>
                          <a:srgbClr val="002060"/>
                        </a:solidFill>
                      </a:endParaRPr>
                    </a:p>
                    <a:p>
                      <a:endParaRPr lang="en-US" sz="1400" dirty="0"/>
                    </a:p>
                  </a:txBody>
                  <a:tcPr anchor="ctr">
                    <a:noFill/>
                  </a:tcPr>
                </a:tc>
              </a:tr>
              <a:tr h="891930">
                <a:tc>
                  <a:txBody>
                    <a:bodyPr/>
                    <a:lstStyle/>
                    <a:p>
                      <a:endParaRPr lang="en-US" dirty="0"/>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0" dirty="0" smtClean="0">
                          <a:solidFill>
                            <a:srgbClr val="002060"/>
                          </a:solidFill>
                        </a:rPr>
                        <a:t>Глобальное развертывание </a:t>
                      </a:r>
                      <a:r>
                        <a:rPr lang="en-US" sz="1400" b="0" dirty="0" smtClean="0">
                          <a:solidFill>
                            <a:srgbClr val="002060"/>
                          </a:solidFill>
                        </a:rPr>
                        <a:t>SAP  </a:t>
                      </a:r>
                      <a:r>
                        <a:rPr lang="ru-RU" sz="1400" b="0" dirty="0" smtClean="0">
                          <a:solidFill>
                            <a:srgbClr val="002060"/>
                          </a:solidFill>
                        </a:rPr>
                        <a:t>на</a:t>
                      </a:r>
                      <a:r>
                        <a:rPr lang="ru-RU" sz="1400" b="0" baseline="0" dirty="0" smtClean="0">
                          <a:solidFill>
                            <a:srgbClr val="002060"/>
                          </a:solidFill>
                        </a:rPr>
                        <a:t> энергетических и нефтехимических объектах   </a:t>
                      </a:r>
                      <a:r>
                        <a:rPr lang="en-US" sz="1400" b="1" baseline="0" dirty="0" smtClean="0">
                          <a:solidFill>
                            <a:srgbClr val="002060"/>
                          </a:solidFill>
                        </a:rPr>
                        <a:t>Shell</a:t>
                      </a:r>
                      <a:r>
                        <a:rPr lang="en-US" sz="1400" b="0" baseline="0" dirty="0" smtClean="0">
                          <a:solidFill>
                            <a:srgbClr val="002060"/>
                          </a:solidFill>
                        </a:rPr>
                        <a:t>: </a:t>
                      </a:r>
                      <a:r>
                        <a:rPr lang="ru-RU" sz="1400" b="0" baseline="0" dirty="0" smtClean="0">
                          <a:solidFill>
                            <a:srgbClr val="002060"/>
                          </a:solidFill>
                        </a:rPr>
                        <a:t>Повышение операционной эффективности и снижение затрат за счет оптимизации и стандартизации бизнес процессов</a:t>
                      </a:r>
                      <a:endParaRPr lang="en-US" sz="1400" b="0" dirty="0" smtClean="0">
                        <a:solidFill>
                          <a:srgbClr val="002060"/>
                        </a:solidFill>
                      </a:endParaRPr>
                    </a:p>
                    <a:p>
                      <a:endParaRPr lang="en-US" sz="1400" dirty="0"/>
                    </a:p>
                  </a:txBody>
                  <a:tcPr anchor="ctr">
                    <a:noFill/>
                  </a:tcPr>
                </a:tc>
              </a:tr>
              <a:tr h="891930">
                <a:tc>
                  <a:txBody>
                    <a:bodyPr/>
                    <a:lstStyle/>
                    <a:p>
                      <a:endParaRPr lang="en-US"/>
                    </a:p>
                  </a:txBody>
                  <a:tcPr>
                    <a:noFill/>
                  </a:tcPr>
                </a:tc>
                <a:tc>
                  <a:txBody>
                    <a:bodyPr/>
                    <a:lstStyle/>
                    <a:p>
                      <a:r>
                        <a:rPr lang="ru-RU" sz="1400" baseline="0" dirty="0" smtClean="0"/>
                        <a:t>Глобальное развертывание </a:t>
                      </a:r>
                      <a:r>
                        <a:rPr lang="en-US" sz="1400" baseline="0" dirty="0" smtClean="0"/>
                        <a:t>SAP </a:t>
                      </a:r>
                      <a:r>
                        <a:rPr lang="ru-RU" sz="1400" baseline="0" dirty="0" smtClean="0"/>
                        <a:t>на объектах </a:t>
                      </a:r>
                      <a:r>
                        <a:rPr lang="en-US" sz="1400" b="1" baseline="0" dirty="0" smtClean="0"/>
                        <a:t>Schlumberger</a:t>
                      </a:r>
                      <a:r>
                        <a:rPr lang="ru-RU" sz="1400" baseline="0" dirty="0" smtClean="0"/>
                        <a:t>: Повышение качества принятия решения за счет высокого качества данных</a:t>
                      </a:r>
                      <a:r>
                        <a:rPr lang="en-US" sz="1400" baseline="0" dirty="0" smtClean="0"/>
                        <a:t> </a:t>
                      </a:r>
                      <a:endParaRPr lang="en-US" sz="1400" dirty="0"/>
                    </a:p>
                  </a:txBody>
                  <a:tcPr anchor="ctr">
                    <a:noFill/>
                  </a:tcPr>
                </a:tc>
              </a:tr>
            </a:tbl>
          </a:graphicData>
        </a:graphic>
      </p:graphicFrame>
      <p:pic>
        <p:nvPicPr>
          <p:cNvPr id="38" name="Picture 37"/>
          <p:cNvPicPr>
            <a:picLocks noChangeAspect="1"/>
          </p:cNvPicPr>
          <p:nvPr/>
        </p:nvPicPr>
        <p:blipFill>
          <a:blip r:embed="rId2"/>
          <a:stretch>
            <a:fillRect/>
          </a:stretch>
        </p:blipFill>
        <p:spPr>
          <a:xfrm>
            <a:off x="1125030" y="1012027"/>
            <a:ext cx="927100" cy="878305"/>
          </a:xfrm>
          <a:prstGeom prst="rect">
            <a:avLst/>
          </a:prstGeom>
        </p:spPr>
      </p:pic>
      <p:pic>
        <p:nvPicPr>
          <p:cNvPr id="40" name="Picture 39"/>
          <p:cNvPicPr>
            <a:picLocks noChangeAspect="1"/>
          </p:cNvPicPr>
          <p:nvPr/>
        </p:nvPicPr>
        <p:blipFill>
          <a:blip r:embed="rId3"/>
          <a:stretch>
            <a:fillRect/>
          </a:stretch>
        </p:blipFill>
        <p:spPr>
          <a:xfrm>
            <a:off x="1086930" y="1900123"/>
            <a:ext cx="850900" cy="850900"/>
          </a:xfrm>
          <a:prstGeom prst="rect">
            <a:avLst/>
          </a:prstGeom>
        </p:spPr>
      </p:pic>
      <p:pic>
        <p:nvPicPr>
          <p:cNvPr id="41" name="Picture 40"/>
          <p:cNvPicPr>
            <a:picLocks noChangeAspect="1"/>
          </p:cNvPicPr>
          <p:nvPr/>
        </p:nvPicPr>
        <p:blipFill>
          <a:blip r:embed="rId4"/>
          <a:stretch>
            <a:fillRect/>
          </a:stretch>
        </p:blipFill>
        <p:spPr>
          <a:xfrm>
            <a:off x="984916" y="2692787"/>
            <a:ext cx="914400" cy="762000"/>
          </a:xfrm>
          <a:prstGeom prst="rect">
            <a:avLst/>
          </a:prstGeom>
        </p:spPr>
      </p:pic>
      <p:pic>
        <p:nvPicPr>
          <p:cNvPr id="42" name="Picture 41"/>
          <p:cNvPicPr>
            <a:picLocks noChangeAspect="1"/>
          </p:cNvPicPr>
          <p:nvPr/>
        </p:nvPicPr>
        <p:blipFill>
          <a:blip r:embed="rId5"/>
          <a:stretch>
            <a:fillRect/>
          </a:stretch>
        </p:blipFill>
        <p:spPr>
          <a:xfrm>
            <a:off x="1118099" y="3480087"/>
            <a:ext cx="889000" cy="952500"/>
          </a:xfrm>
          <a:prstGeom prst="rect">
            <a:avLst/>
          </a:prstGeom>
        </p:spPr>
      </p:pic>
      <p:pic>
        <p:nvPicPr>
          <p:cNvPr id="43" name="Picture 40" descr="shell.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82030" y="4622473"/>
            <a:ext cx="589375" cy="543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p:cNvPicPr>
            <a:picLocks noChangeAspect="1"/>
          </p:cNvPicPr>
          <p:nvPr/>
        </p:nvPicPr>
        <p:blipFill>
          <a:blip r:embed="rId7"/>
          <a:stretch>
            <a:fillRect/>
          </a:stretch>
        </p:blipFill>
        <p:spPr>
          <a:xfrm>
            <a:off x="778480" y="5768958"/>
            <a:ext cx="1396473" cy="330744"/>
          </a:xfrm>
          <a:prstGeom prst="rect">
            <a:avLst/>
          </a:prstGeom>
        </p:spPr>
      </p:pic>
      <p:sp>
        <p:nvSpPr>
          <p:cNvPr id="45" name="TextBox 44"/>
          <p:cNvSpPr txBox="1"/>
          <p:nvPr/>
        </p:nvSpPr>
        <p:spPr>
          <a:xfrm>
            <a:off x="11300610" y="6378480"/>
            <a:ext cx="412292" cy="338554"/>
          </a:xfrm>
          <a:prstGeom prst="rect">
            <a:avLst/>
          </a:prstGeom>
          <a:noFill/>
        </p:spPr>
        <p:txBody>
          <a:bodyPr wrap="none" rtlCol="0">
            <a:spAutoFit/>
          </a:bodyPr>
          <a:lstStyle/>
          <a:p>
            <a:r>
              <a:rPr lang="ru-RU" sz="1600" b="0" dirty="0" smtClean="0"/>
              <a:t>15</a:t>
            </a:r>
            <a:endParaRPr lang="en-US" sz="1600" b="0" dirty="0"/>
          </a:p>
        </p:txBody>
      </p:sp>
    </p:spTree>
    <p:extLst>
      <p:ext uri="{BB962C8B-B14F-4D97-AF65-F5344CB8AC3E}">
        <p14:creationId xmlns:p14="http://schemas.microsoft.com/office/powerpoint/2010/main" val="18501724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6690" y="165515"/>
            <a:ext cx="9938618" cy="523220"/>
          </a:xfrm>
          <a:prstGeom prst="rect">
            <a:avLst/>
          </a:prstGeom>
          <a:noFill/>
        </p:spPr>
        <p:txBody>
          <a:bodyPr wrap="none" lIns="91440" tIns="45720" rIns="91440" bIns="45720">
            <a:spAutoFit/>
          </a:bodyPr>
          <a:lstStyle/>
          <a:p>
            <a:pPr algn="ctr"/>
            <a:r>
              <a:rPr lang="ru-RU" sz="28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ПРИЛОЖЕНИЕ</a:t>
            </a:r>
            <a:r>
              <a:rPr lang="en-US" sz="28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ru-RU" sz="28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Примеры выполненных </a:t>
            </a:r>
            <a:r>
              <a:rPr lang="en-US" sz="28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IBM </a:t>
            </a:r>
            <a:r>
              <a:rPr lang="ru-RU" sz="28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проектов</a:t>
            </a:r>
            <a:endParaRPr lang="en-U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5" name="Picture 4">
            <a:hlinkClick r:id="rId2"/>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1035" y="4339740"/>
            <a:ext cx="68294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011035" y="2214680"/>
            <a:ext cx="9638665" cy="1569660"/>
          </a:xfrm>
          <a:prstGeom prst="rect">
            <a:avLst/>
          </a:prstGeom>
        </p:spPr>
        <p:txBody>
          <a:bodyPr wrap="square">
            <a:spAutoFit/>
          </a:bodyPr>
          <a:lstStyle/>
          <a:p>
            <a:r>
              <a:rPr lang="ru-RU" sz="2400" dirty="0">
                <a:solidFill>
                  <a:schemeClr val="accent1">
                    <a:lumMod val="50000"/>
                  </a:schemeClr>
                </a:solidFill>
              </a:rPr>
              <a:t>Улучшение производственных </a:t>
            </a:r>
            <a:br>
              <a:rPr lang="ru-RU" sz="2400" dirty="0">
                <a:solidFill>
                  <a:schemeClr val="accent1">
                    <a:lumMod val="50000"/>
                  </a:schemeClr>
                </a:solidFill>
              </a:rPr>
            </a:br>
            <a:r>
              <a:rPr lang="ru-RU" sz="2400" dirty="0">
                <a:solidFill>
                  <a:schemeClr val="accent1">
                    <a:lumMod val="50000"/>
                  </a:schemeClr>
                </a:solidFill>
              </a:rPr>
              <a:t>и финансовых показателей деятельности предприятий ТЭК при помощи </a:t>
            </a:r>
            <a:r>
              <a:rPr lang="ru-RU" sz="2400" dirty="0" smtClean="0">
                <a:solidFill>
                  <a:schemeClr val="accent1">
                    <a:lumMod val="50000"/>
                  </a:schemeClr>
                </a:solidFill>
              </a:rPr>
              <a:t>решений </a:t>
            </a:r>
            <a:r>
              <a:rPr lang="en-US" sz="2400" dirty="0" smtClean="0">
                <a:solidFill>
                  <a:schemeClr val="accent1">
                    <a:lumMod val="50000"/>
                  </a:schemeClr>
                </a:solidFill>
              </a:rPr>
              <a:t>IBM </a:t>
            </a:r>
            <a:r>
              <a:rPr lang="ru-RU" sz="2400" dirty="0" smtClean="0">
                <a:solidFill>
                  <a:schemeClr val="accent1">
                    <a:lumMod val="50000"/>
                  </a:schemeClr>
                </a:solidFill>
              </a:rPr>
              <a:t>для нефтяной и газовой индустрии</a:t>
            </a:r>
            <a:r>
              <a:rPr lang="ru-RU" sz="2400" dirty="0">
                <a:solidFill>
                  <a:schemeClr val="accent1">
                    <a:lumMod val="50000"/>
                  </a:schemeClr>
                </a:solidFill>
              </a:rPr>
              <a:t/>
            </a:r>
            <a:br>
              <a:rPr lang="ru-RU" sz="2400" dirty="0">
                <a:solidFill>
                  <a:schemeClr val="accent1">
                    <a:lumMod val="50000"/>
                  </a:schemeClr>
                </a:solidFill>
              </a:rPr>
            </a:br>
            <a:endParaRPr lang="en-US" sz="2400" dirty="0">
              <a:solidFill>
                <a:schemeClr val="accent1">
                  <a:lumMod val="50000"/>
                </a:schemeClr>
              </a:solidFill>
            </a:endParaRPr>
          </a:p>
        </p:txBody>
      </p:sp>
      <p:sp>
        <p:nvSpPr>
          <p:cNvPr id="2" name="Rectangle 1"/>
          <p:cNvSpPr/>
          <p:nvPr/>
        </p:nvSpPr>
        <p:spPr>
          <a:xfrm>
            <a:off x="11332755" y="6388905"/>
            <a:ext cx="470000" cy="400110"/>
          </a:xfrm>
          <a:prstGeom prst="rect">
            <a:avLst/>
          </a:prstGeom>
        </p:spPr>
        <p:txBody>
          <a:bodyPr wrap="none">
            <a:spAutoFit/>
          </a:bodyPr>
          <a:lstStyle/>
          <a:p>
            <a:r>
              <a:rPr lang="ru-RU" b="0" dirty="0" smtClean="0"/>
              <a:t>16</a:t>
            </a:r>
            <a:endParaRPr lang="en-US" b="0" dirty="0"/>
          </a:p>
        </p:txBody>
      </p:sp>
    </p:spTree>
    <p:extLst>
      <p:ext uri="{BB962C8B-B14F-4D97-AF65-F5344CB8AC3E}">
        <p14:creationId xmlns:p14="http://schemas.microsoft.com/office/powerpoint/2010/main" val="1964565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ctrTitle"/>
          </p:nvPr>
        </p:nvSpPr>
        <p:spPr>
          <a:xfrm>
            <a:off x="1773238" y="1209675"/>
            <a:ext cx="8381054" cy="985838"/>
          </a:xfrm>
          <a:solidFill>
            <a:schemeClr val="bg1"/>
          </a:solidFill>
          <a:ln/>
        </p:spPr>
        <p:txBody>
          <a:bodyPr/>
          <a:lstStyle/>
          <a:p>
            <a:r>
              <a:rPr lang="ru-RU" dirty="0" smtClean="0">
                <a:solidFill>
                  <a:schemeClr val="tx1"/>
                </a:solidFill>
              </a:rPr>
              <a:t>Разведочные работы</a:t>
            </a:r>
            <a:endParaRPr lang="ru-RU" altLang="en-US" i="1" dirty="0">
              <a:solidFill>
                <a:schemeClr val="tx1"/>
              </a:solidFill>
            </a:endParaRPr>
          </a:p>
        </p:txBody>
      </p:sp>
      <p:sp>
        <p:nvSpPr>
          <p:cNvPr id="2" name="AutoShape 8" descr="https://encrypted-tbn3.gstatic.com/images?q=tbn:ANd9GcREIM-haj_PpI8eVNN-lqHWj9tJKC0S8JNGtntVFGB7JBfiQr8Y"/>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dirty="0"/>
          </a:p>
        </p:txBody>
      </p:sp>
    </p:spTree>
    <p:extLst>
      <p:ext uri="{BB962C8B-B14F-4D97-AF65-F5344CB8AC3E}">
        <p14:creationId xmlns:p14="http://schemas.microsoft.com/office/powerpoint/2010/main" val="92406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1011035" y="405011"/>
            <a:ext cx="86868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en-US" kern="0" dirty="0"/>
              <a:t>Разведка – Бассейновое моделирование: </a:t>
            </a:r>
            <a:r>
              <a:rPr lang="en-GB" dirty="0"/>
              <a:t>Landmark</a:t>
            </a:r>
            <a:endParaRPr lang="en-US" kern="0" dirty="0"/>
          </a:p>
        </p:txBody>
      </p:sp>
      <p:sp>
        <p:nvSpPr>
          <p:cNvPr id="8" name="Rectangle 3"/>
          <p:cNvSpPr txBox="1">
            <a:spLocks noChangeArrowheads="1"/>
          </p:cNvSpPr>
          <p:nvPr/>
        </p:nvSpPr>
        <p:spPr bwMode="auto">
          <a:xfrm>
            <a:off x="1618195" y="1228045"/>
            <a:ext cx="4021993" cy="542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050" u="sng" kern="0" dirty="0"/>
              <a:t>Задачи проекта</a:t>
            </a:r>
          </a:p>
          <a:p>
            <a:pPr marL="114300" indent="-114300" defTabSz="823913">
              <a:spcBef>
                <a:spcPct val="0"/>
              </a:spcBef>
              <a:buNone/>
              <a:defRPr/>
            </a:pPr>
            <a:endParaRPr lang="en-US" sz="1050" kern="0" dirty="0"/>
          </a:p>
          <a:p>
            <a:pPr defTabSz="823913">
              <a:spcBef>
                <a:spcPct val="0"/>
              </a:spcBef>
              <a:defRPr/>
            </a:pPr>
            <a:r>
              <a:rPr lang="en-US" sz="1050" dirty="0"/>
              <a:t>Разведка слабоизученных бассейнов - это осознанный риск с точно рассчитанными шансами на успех. Проведение геолого-разведочных работ связано с высокими финансовыми затратами. Чтобы оправдать эти инвестиции, разведка должна подтвердить наличие достаточно больших запасов нефти и природного газа в месторождении. Для этого необходимо исключить бурение непродуктивных скважин. Учитывая растущие потребности заказчиков в создании более эффективных решений для разведки слабоизученных бассейнов, компании Landmar необходимо было разработать рабочие процессы, которые позволяли бы исследователям определять размер и качество потенциальных месторождений нефти и газа. </a:t>
            </a:r>
          </a:p>
          <a:p>
            <a:pPr marL="0" indent="0" defTabSz="823913">
              <a:spcBef>
                <a:spcPct val="0"/>
              </a:spcBef>
              <a:buNone/>
              <a:defRPr/>
            </a:pPr>
            <a:endParaRPr lang="en-US" sz="1050" u="sng" kern="0" dirty="0"/>
          </a:p>
          <a:p>
            <a:pPr marL="0" indent="0" defTabSz="823913">
              <a:spcBef>
                <a:spcPct val="0"/>
              </a:spcBef>
              <a:buNone/>
              <a:defRPr/>
            </a:pPr>
            <a:r>
              <a:rPr lang="en-US" sz="1050" u="sng" kern="0" dirty="0"/>
              <a:t>Решение</a:t>
            </a:r>
          </a:p>
          <a:p>
            <a:pPr marL="0" indent="0" defTabSz="823913">
              <a:spcBef>
                <a:spcPct val="0"/>
              </a:spcBef>
              <a:buNone/>
              <a:defRPr/>
            </a:pPr>
            <a:endParaRPr lang="en-US" sz="1050" kern="0" dirty="0"/>
          </a:p>
          <a:p>
            <a:pPr defTabSz="823913" eaLnBrk="1" hangingPunct="1">
              <a:spcBef>
                <a:spcPct val="0"/>
              </a:spcBef>
              <a:defRPr/>
            </a:pPr>
            <a:r>
              <a:rPr lang="en-US" sz="1050" dirty="0"/>
              <a:t>Компания Landmark совместно со специалистами IBM по нефтедобыче и нефтепереработке, а также научными сотрудниками IBM создали первый в истории проект, который позволит получить единое комплексное представление, построенное на основе интеграции баз данных бассейнового моделирования, сейсморазведки и - впервые за всю историю - петрофизических данных. Конечной целью является создание нового решения для рабочих процессов, которое изменит подход промысловых геологов к оценке данных о бассейне, увеличивая вероятность нахождения прибыльных источников нефти.</a:t>
            </a:r>
            <a:endParaRPr lang="en-US" sz="1050" dirty="0">
              <a:ea typeface="ＭＳ Ｐゴシック" panose="020B0600070205080204" pitchFamily="34" charset="-128"/>
            </a:endParaRPr>
          </a:p>
          <a:p>
            <a:pPr marL="0" indent="0" defTabSz="823913">
              <a:spcBef>
                <a:spcPct val="0"/>
              </a:spcBef>
              <a:buNone/>
              <a:defRPr/>
            </a:pPr>
            <a:endParaRPr lang="en-GB" sz="1050" dirty="0">
              <a:ea typeface="ＭＳ Ｐゴシック" panose="020B0600070205080204" pitchFamily="34" charset="-128"/>
            </a:endParaRPr>
          </a:p>
        </p:txBody>
      </p:sp>
      <p:pic>
        <p:nvPicPr>
          <p:cNvPr id="13"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443" y="1651755"/>
            <a:ext cx="4203888" cy="147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txBox="1">
            <a:spLocks noChangeArrowheads="1"/>
          </p:cNvSpPr>
          <p:nvPr/>
        </p:nvSpPr>
        <p:spPr bwMode="auto">
          <a:xfrm>
            <a:off x="6193706" y="3504895"/>
            <a:ext cx="4203888" cy="3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100" u="sng" kern="0" dirty="0"/>
              <a:t>Бизнес-выгоды</a:t>
            </a:r>
          </a:p>
          <a:p>
            <a:pPr marL="114300" indent="-114300" defTabSz="823913">
              <a:spcBef>
                <a:spcPct val="0"/>
              </a:spcBef>
              <a:buNone/>
              <a:defRPr/>
            </a:pPr>
            <a:endParaRPr lang="en-US" sz="1100" kern="0" dirty="0"/>
          </a:p>
          <a:p>
            <a:pPr defTabSz="823913">
              <a:spcBef>
                <a:spcPct val="0"/>
              </a:spcBef>
              <a:defRPr/>
            </a:pPr>
            <a:r>
              <a:rPr lang="en-US" sz="1100" dirty="0">
                <a:ea typeface="ＭＳ Ｐゴシック" panose="020B0600070205080204" pitchFamily="34" charset="-128"/>
              </a:rPr>
              <a:t>Разработка технологий и рабочих процессов, при помощи которых заказчики Landmark смогут улучшить решения по ведению разведочных работ</a:t>
            </a:r>
          </a:p>
          <a:p>
            <a:pPr marL="171450" lvl="1" indent="-171450" defTabSz="823913" eaLnBrk="1" hangingPunct="1">
              <a:spcBef>
                <a:spcPct val="0"/>
              </a:spcBef>
              <a:buFont typeface="Wingdings" pitchFamily="2" charset="2"/>
              <a:buChar char="§"/>
              <a:defRPr/>
            </a:pPr>
            <a:endParaRPr lang="en-US" sz="1100" dirty="0">
              <a:ea typeface="ＭＳ Ｐゴシック" panose="020B0600070205080204" pitchFamily="34" charset="-128"/>
            </a:endParaRPr>
          </a:p>
          <a:p>
            <a:pPr marL="171450" lvl="1" indent="-171450" defTabSz="823913" eaLnBrk="1" hangingPunct="1">
              <a:spcBef>
                <a:spcPct val="0"/>
              </a:spcBef>
              <a:buFont typeface="Wingdings" pitchFamily="2" charset="2"/>
              <a:buChar char="§"/>
              <a:defRPr/>
            </a:pPr>
            <a:r>
              <a:rPr lang="en-US" sz="1100" dirty="0">
                <a:ea typeface="ＭＳ Ｐゴシック" panose="020B0600070205080204" pitchFamily="34" charset="-128"/>
              </a:rPr>
              <a:t>Лучшее понимание проблем разведки слабоизученных бассейнов</a:t>
            </a:r>
          </a:p>
          <a:p>
            <a:pPr marL="171450" lvl="1" indent="-171450" defTabSz="823913" eaLnBrk="1" hangingPunct="1">
              <a:spcBef>
                <a:spcPct val="0"/>
              </a:spcBef>
              <a:buFont typeface="Wingdings" pitchFamily="2" charset="2"/>
              <a:buChar char="§"/>
              <a:defRPr/>
            </a:pPr>
            <a:endParaRPr lang="en-US" sz="1100" dirty="0">
              <a:ea typeface="ＭＳ Ｐゴシック" panose="020B0600070205080204" pitchFamily="34" charset="-128"/>
            </a:endParaRPr>
          </a:p>
          <a:p>
            <a:pPr marL="171450" lvl="1" indent="-171450" defTabSz="823913" eaLnBrk="1" hangingPunct="1">
              <a:spcBef>
                <a:spcPct val="0"/>
              </a:spcBef>
              <a:buFont typeface="Wingdings" pitchFamily="2" charset="2"/>
              <a:buChar char="§"/>
              <a:defRPr/>
            </a:pPr>
            <a:r>
              <a:rPr lang="en-US" sz="1100" dirty="0">
                <a:ea typeface="ＭＳ Ｐゴシック" panose="020B0600070205080204" pitchFamily="34" charset="-128"/>
              </a:rPr>
              <a:t>Снижение экономических и стратегических рисков, связанных с разведкой слабоизученных бассейнов</a:t>
            </a:r>
          </a:p>
          <a:p>
            <a:pPr marL="171450" lvl="1" indent="-171450" defTabSz="823913" eaLnBrk="1" hangingPunct="1">
              <a:spcBef>
                <a:spcPct val="0"/>
              </a:spcBef>
              <a:buFont typeface="Wingdings" pitchFamily="2" charset="2"/>
              <a:buChar char="§"/>
              <a:defRPr/>
            </a:pPr>
            <a:endParaRPr lang="en-US" sz="1100" dirty="0">
              <a:ea typeface="ＭＳ Ｐゴシック" panose="020B0600070205080204" pitchFamily="34" charset="-128"/>
            </a:endParaRPr>
          </a:p>
          <a:p>
            <a:pPr marL="171450" lvl="1" indent="-171450" defTabSz="823913" eaLnBrk="1" hangingPunct="1">
              <a:spcBef>
                <a:spcPct val="0"/>
              </a:spcBef>
              <a:buFont typeface="Wingdings" pitchFamily="2" charset="2"/>
              <a:buChar char="§"/>
              <a:defRPr/>
            </a:pPr>
            <a:r>
              <a:rPr lang="en-US" sz="1100" dirty="0">
                <a:ea typeface="ＭＳ Ｐゴシック" panose="020B0600070205080204" pitchFamily="34" charset="-128"/>
              </a:rPr>
              <a:t>Повышение производительности скважин и увеличение доходности оконтуренных месторождений</a:t>
            </a:r>
          </a:p>
          <a:p>
            <a:pPr defTabSz="823913">
              <a:spcBef>
                <a:spcPct val="0"/>
              </a:spcBef>
              <a:defRPr/>
            </a:pPr>
            <a:endParaRPr lang="en-US" sz="1100" dirty="0">
              <a:ea typeface="ＭＳ Ｐゴシック" panose="020B0600070205080204" pitchFamily="34" charset="-128"/>
            </a:endParaRPr>
          </a:p>
          <a:p>
            <a:pPr defTabSz="823913">
              <a:spcBef>
                <a:spcPct val="0"/>
              </a:spcBef>
              <a:defRPr/>
            </a:pPr>
            <a:endParaRPr lang="en-GB" sz="1100" dirty="0">
              <a:ea typeface="Arial Unicode MS" panose="020B0604020202020204" pitchFamily="34" charset="-128"/>
              <a:cs typeface="Arial Unicode MS" panose="020B0604020202020204" pitchFamily="34" charset="-128"/>
            </a:endParaRPr>
          </a:p>
          <a:p>
            <a:pPr defTabSz="823913">
              <a:spcBef>
                <a:spcPct val="0"/>
              </a:spcBef>
              <a:defRPr/>
            </a:pPr>
            <a:endParaRPr lang="en-US" sz="1100" dirty="0">
              <a:ea typeface="Arial Unicode MS" panose="020B0604020202020204" pitchFamily="34" charset="-128"/>
              <a:cs typeface="Arial Unicode MS" panose="020B0604020202020204" pitchFamily="34" charset="-128"/>
            </a:endParaRPr>
          </a:p>
          <a:p>
            <a:pPr defTabSz="823913">
              <a:spcBef>
                <a:spcPct val="0"/>
              </a:spcBef>
              <a:defRPr/>
            </a:pPr>
            <a:endParaRPr lang="en-US" sz="1100" dirty="0">
              <a:ea typeface="Arial Unicode MS" panose="020B0604020202020204" pitchFamily="34" charset="-128"/>
              <a:cs typeface="Arial Unicode MS" panose="020B0604020202020204" pitchFamily="34" charset="-128"/>
            </a:endParaRPr>
          </a:p>
          <a:p>
            <a:pPr defTabSz="823913">
              <a:spcBef>
                <a:spcPct val="0"/>
              </a:spcBef>
              <a:defRPr/>
            </a:pPr>
            <a:endParaRPr lang="en-US" sz="1100" dirty="0">
              <a:ea typeface="Arial Unicode MS" panose="020B0604020202020204" pitchFamily="34" charset="-128"/>
              <a:cs typeface="Arial Unicode MS" panose="020B0604020202020204" pitchFamily="34" charset="-128"/>
            </a:endParaRPr>
          </a:p>
        </p:txBody>
      </p:sp>
      <p:pic>
        <p:nvPicPr>
          <p:cNvPr id="16" name="Picture 10" descr="Landmark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443" y="1131413"/>
            <a:ext cx="129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1256860" y="6387339"/>
            <a:ext cx="470000" cy="400110"/>
          </a:xfrm>
          <a:prstGeom prst="rect">
            <a:avLst/>
          </a:prstGeom>
        </p:spPr>
        <p:txBody>
          <a:bodyPr wrap="none">
            <a:spAutoFit/>
          </a:bodyPr>
          <a:lstStyle/>
          <a:p>
            <a:r>
              <a:rPr lang="ru-RU" b="0" dirty="0" smtClean="0"/>
              <a:t>18</a:t>
            </a:r>
            <a:endParaRPr lang="en-US" b="0" dirty="0"/>
          </a:p>
        </p:txBody>
      </p:sp>
    </p:spTree>
    <p:extLst>
      <p:ext uri="{BB962C8B-B14F-4D97-AF65-F5344CB8AC3E}">
        <p14:creationId xmlns:p14="http://schemas.microsoft.com/office/powerpoint/2010/main" val="20616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785672" y="317305"/>
            <a:ext cx="1092888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en-US" kern="0" dirty="0"/>
              <a:t>Разведка – </a:t>
            </a:r>
            <a:r>
              <a:rPr lang="en-US" kern="0" dirty="0" err="1"/>
              <a:t>Оптимизация</a:t>
            </a:r>
            <a:r>
              <a:rPr lang="en-US" kern="0" dirty="0"/>
              <a:t> </a:t>
            </a:r>
            <a:r>
              <a:rPr lang="en-US" kern="0" dirty="0" err="1" smtClean="0"/>
              <a:t>моде</a:t>
            </a:r>
            <a:r>
              <a:rPr lang="ru-RU" kern="0" dirty="0" smtClean="0"/>
              <a:t>лей</a:t>
            </a:r>
            <a:r>
              <a:rPr lang="en-US" kern="0" dirty="0" smtClean="0"/>
              <a:t>: </a:t>
            </a:r>
            <a:r>
              <a:rPr lang="ru-RU" dirty="0"/>
              <a:t>глобальная энергетическая компания</a:t>
            </a:r>
            <a:endParaRPr lang="en-US" kern="0" dirty="0"/>
          </a:p>
        </p:txBody>
      </p:sp>
      <p:sp>
        <p:nvSpPr>
          <p:cNvPr id="8" name="Rectangle 3"/>
          <p:cNvSpPr txBox="1">
            <a:spLocks noChangeArrowheads="1"/>
          </p:cNvSpPr>
          <p:nvPr/>
        </p:nvSpPr>
        <p:spPr bwMode="auto">
          <a:xfrm>
            <a:off x="1618195" y="1228045"/>
            <a:ext cx="4021993" cy="517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100" u="sng" kern="0" dirty="0"/>
              <a:t>Задачи проекта</a:t>
            </a:r>
          </a:p>
          <a:p>
            <a:pPr marL="114300" indent="-114300" defTabSz="823913">
              <a:spcBef>
                <a:spcPct val="0"/>
              </a:spcBef>
              <a:buNone/>
              <a:defRPr/>
            </a:pPr>
            <a:endParaRPr lang="en-US" sz="1100" kern="0" dirty="0"/>
          </a:p>
          <a:p>
            <a:pPr defTabSz="823913">
              <a:spcBef>
                <a:spcPct val="0"/>
              </a:spcBef>
              <a:defRPr/>
            </a:pPr>
            <a:r>
              <a:rPr lang="en-US" sz="1100" dirty="0">
                <a:ea typeface="Arial Unicode MS" panose="020B0604020202020204" pitchFamily="34" charset="-128"/>
                <a:cs typeface="Arial Unicode MS" panose="020B0604020202020204" pitchFamily="34" charset="-128"/>
              </a:rPr>
              <a:t>Глобальной энергетической компании нужно было уменьшить время и расходы, связанные с анализом и моделированием эксплуатируемых нефтяных и газовых месторождений. Объединив традиционные и новые типы данных в новой информации, компания сможет оптимизировать процессы добычи нефти и газа в этих сложных геологических условиях, а также продлить срок эксплуатации разрабатываемых месторождений.</a:t>
            </a:r>
            <a:endParaRPr lang="en-US" sz="1100" dirty="0"/>
          </a:p>
          <a:p>
            <a:pPr marL="0" indent="0" defTabSz="823913">
              <a:spcBef>
                <a:spcPct val="0"/>
              </a:spcBef>
              <a:buNone/>
              <a:defRPr/>
            </a:pPr>
            <a:endParaRPr lang="en-US" sz="1100" u="sng" kern="0" dirty="0"/>
          </a:p>
          <a:p>
            <a:pPr marL="0" indent="0" defTabSz="823913">
              <a:spcBef>
                <a:spcPct val="0"/>
              </a:spcBef>
              <a:buNone/>
              <a:defRPr/>
            </a:pPr>
            <a:r>
              <a:rPr lang="en-US" sz="1100" u="sng" kern="0" dirty="0"/>
              <a:t>Решение</a:t>
            </a:r>
          </a:p>
          <a:p>
            <a:pPr marL="0" indent="0" defTabSz="823913">
              <a:spcBef>
                <a:spcPct val="0"/>
              </a:spcBef>
              <a:buNone/>
              <a:defRPr/>
            </a:pPr>
            <a:endParaRPr lang="en-US" sz="1100" kern="0" dirty="0"/>
          </a:p>
          <a:p>
            <a:pPr defTabSz="823913" eaLnBrk="1" hangingPunct="1">
              <a:spcBef>
                <a:spcPct val="0"/>
              </a:spcBef>
              <a:defRPr/>
            </a:pPr>
            <a:r>
              <a:rPr lang="en-US" sz="1100" dirty="0">
                <a:ea typeface="Arial Unicode MS" panose="020B0604020202020204" pitchFamily="34" charset="-128"/>
                <a:cs typeface="Arial Unicode MS" panose="020B0604020202020204" pitchFamily="34" charset="-128"/>
              </a:rPr>
              <a:t>Компания изучает передовые методы для согласования геофизических данных и промысловых данных о технологии разработки месторождений. Выполняется интеграция запатентованного программного обеспечения для моделирования пласта-коллектора, принадлежащего энергетической компании, экспериментального программного обеспечения для оптимизации и инфраструктуры высокопроизводительных вычислительных систем. После пересмотра и автоматизации процесса согласования данных повышается экономическая эффективность и уменьшается время анализа, которые теперь выполняется за несколько недель, а не месяцев.</a:t>
            </a:r>
            <a:endParaRPr lang="en-US" sz="1100" dirty="0">
              <a:ea typeface="ＭＳ Ｐゴシック" panose="020B0600070205080204" pitchFamily="34" charset="-128"/>
            </a:endParaRPr>
          </a:p>
          <a:p>
            <a:pPr marL="0" indent="0" defTabSz="823913">
              <a:spcBef>
                <a:spcPct val="0"/>
              </a:spcBef>
              <a:buNone/>
              <a:defRPr/>
            </a:pPr>
            <a:endParaRPr lang="en-GB" sz="1100" dirty="0">
              <a:ea typeface="ＭＳ Ｐゴシック" panose="020B0600070205080204" pitchFamily="34" charset="-128"/>
            </a:endParaRPr>
          </a:p>
        </p:txBody>
      </p:sp>
      <p:pic>
        <p:nvPicPr>
          <p:cNvPr id="13"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443" y="1651755"/>
            <a:ext cx="4203888" cy="147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txBox="1">
            <a:spLocks noChangeArrowheads="1"/>
          </p:cNvSpPr>
          <p:nvPr/>
        </p:nvSpPr>
        <p:spPr bwMode="auto">
          <a:xfrm>
            <a:off x="6174444" y="3363400"/>
            <a:ext cx="4203888" cy="3818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100" u="sng" kern="0" dirty="0"/>
              <a:t>Бизнес-выгоды</a:t>
            </a:r>
          </a:p>
          <a:p>
            <a:pPr marL="114300" indent="-114300" defTabSz="823913">
              <a:spcBef>
                <a:spcPct val="0"/>
              </a:spcBef>
              <a:buNone/>
              <a:defRPr/>
            </a:pPr>
            <a:endParaRPr lang="en-US" sz="1100" kern="0" dirty="0"/>
          </a:p>
          <a:p>
            <a:pPr defTabSz="823913" eaLnBrk="1" hangingPunct="1">
              <a:spcBef>
                <a:spcPct val="0"/>
              </a:spcBef>
              <a:defRPr/>
            </a:pPr>
            <a:r>
              <a:rPr lang="en-US" sz="1100" dirty="0">
                <a:ea typeface="ＭＳ Ｐゴシック" panose="020B0600070205080204" pitchFamily="34" charset="-128"/>
              </a:rPr>
              <a:t>Анализ огромного количества данных о нефтяных и газовых месторождениях, который способствует оптимизации выемки и продлению срока эксплуатации разрабатываемых месторождений</a:t>
            </a:r>
          </a:p>
          <a:p>
            <a:pPr defTabSz="823913" eaLnBrk="1" hangingPunct="1">
              <a:spcBef>
                <a:spcPct val="0"/>
              </a:spcBef>
              <a:defRPr/>
            </a:pPr>
            <a:endParaRPr lang="en-US" sz="1100" dirty="0">
              <a:ea typeface="ＭＳ Ｐゴシック" panose="020B0600070205080204" pitchFamily="34" charset="-128"/>
            </a:endParaRPr>
          </a:p>
          <a:p>
            <a:pPr defTabSz="823913" eaLnBrk="1" hangingPunct="1">
              <a:spcBef>
                <a:spcPct val="0"/>
              </a:spcBef>
              <a:defRPr/>
            </a:pPr>
            <a:r>
              <a:rPr lang="en-US" sz="1100" dirty="0">
                <a:ea typeface="ＭＳ Ｐゴシック" panose="020B0600070205080204" pitchFamily="34" charset="-128"/>
              </a:rPr>
              <a:t>В основе лежит массив данных - от интервальных данных сейсморазведки о литогенезе горных пород до данных акустического каротажа для изучения межскважинного пространства</a:t>
            </a:r>
          </a:p>
          <a:p>
            <a:pPr defTabSz="823913" eaLnBrk="1" hangingPunct="1">
              <a:spcBef>
                <a:spcPct val="0"/>
              </a:spcBef>
              <a:defRPr/>
            </a:pPr>
            <a:endParaRPr lang="en-US" sz="1100" dirty="0">
              <a:ea typeface="ＭＳ Ｐゴシック" panose="020B0600070205080204" pitchFamily="34" charset="-128"/>
            </a:endParaRPr>
          </a:p>
          <a:p>
            <a:pPr defTabSz="823913" eaLnBrk="1" hangingPunct="1">
              <a:spcBef>
                <a:spcPct val="0"/>
              </a:spcBef>
              <a:defRPr/>
            </a:pPr>
            <a:r>
              <a:rPr lang="en-US" sz="1100" dirty="0">
                <a:ea typeface="ＭＳ Ｐゴシック" panose="020B0600070205080204" pitchFamily="34" charset="-128"/>
              </a:rPr>
              <a:t>Согласование различных, подчас разноречивых представлений нефтегазоносных месторождений с учетом таких факторов, как объем добычи, дебит и давление</a:t>
            </a:r>
          </a:p>
          <a:p>
            <a:pPr marL="171450" lvl="1" indent="-171450" defTabSz="823913" eaLnBrk="1" hangingPunct="1">
              <a:spcBef>
                <a:spcPct val="0"/>
              </a:spcBef>
              <a:buFont typeface="Wingdings" pitchFamily="2" charset="2"/>
              <a:buChar char="§"/>
              <a:defRPr/>
            </a:pPr>
            <a:endParaRPr lang="en-US" sz="1100" dirty="0">
              <a:ea typeface="ＭＳ Ｐゴシック" panose="020B0600070205080204" pitchFamily="34" charset="-128"/>
            </a:endParaRPr>
          </a:p>
          <a:p>
            <a:pPr defTabSz="823913">
              <a:spcBef>
                <a:spcPct val="0"/>
              </a:spcBef>
              <a:defRPr/>
            </a:pPr>
            <a:endParaRPr lang="en-US" sz="1100" dirty="0">
              <a:ea typeface="ＭＳ Ｐゴシック" panose="020B0600070205080204" pitchFamily="34" charset="-128"/>
            </a:endParaRPr>
          </a:p>
          <a:p>
            <a:pPr defTabSz="823913">
              <a:spcBef>
                <a:spcPct val="0"/>
              </a:spcBef>
              <a:defRPr/>
            </a:pPr>
            <a:endParaRPr lang="en-GB" sz="1100" dirty="0">
              <a:ea typeface="Arial Unicode MS" panose="020B0604020202020204" pitchFamily="34" charset="-128"/>
              <a:cs typeface="Arial Unicode MS" panose="020B0604020202020204" pitchFamily="34" charset="-128"/>
            </a:endParaRPr>
          </a:p>
          <a:p>
            <a:pPr defTabSz="823913">
              <a:spcBef>
                <a:spcPct val="0"/>
              </a:spcBef>
              <a:defRPr/>
            </a:pPr>
            <a:endParaRPr lang="en-US" sz="1100" dirty="0">
              <a:ea typeface="Arial Unicode MS" panose="020B0604020202020204" pitchFamily="34" charset="-128"/>
              <a:cs typeface="Arial Unicode MS" panose="020B0604020202020204" pitchFamily="34" charset="-128"/>
            </a:endParaRPr>
          </a:p>
          <a:p>
            <a:pPr defTabSz="823913">
              <a:spcBef>
                <a:spcPct val="0"/>
              </a:spcBef>
              <a:defRPr/>
            </a:pPr>
            <a:endParaRPr lang="en-US" sz="1100" dirty="0">
              <a:ea typeface="Arial Unicode MS" panose="020B0604020202020204" pitchFamily="34" charset="-128"/>
              <a:cs typeface="Arial Unicode MS" panose="020B0604020202020204" pitchFamily="34" charset="-128"/>
            </a:endParaRPr>
          </a:p>
          <a:p>
            <a:pPr defTabSz="823913">
              <a:spcBef>
                <a:spcPct val="0"/>
              </a:spcBef>
              <a:defRPr/>
            </a:pPr>
            <a:endParaRPr lang="en-US" sz="1100" dirty="0">
              <a:ea typeface="Arial Unicode MS" panose="020B0604020202020204" pitchFamily="34" charset="-128"/>
              <a:cs typeface="Arial Unicode MS" panose="020B0604020202020204" pitchFamily="34" charset="-128"/>
            </a:endParaRPr>
          </a:p>
        </p:txBody>
      </p:sp>
      <p:sp>
        <p:nvSpPr>
          <p:cNvPr id="2" name="Rectangle 1"/>
          <p:cNvSpPr/>
          <p:nvPr/>
        </p:nvSpPr>
        <p:spPr>
          <a:xfrm>
            <a:off x="11244552" y="6373271"/>
            <a:ext cx="470000" cy="400110"/>
          </a:xfrm>
          <a:prstGeom prst="rect">
            <a:avLst/>
          </a:prstGeom>
        </p:spPr>
        <p:txBody>
          <a:bodyPr wrap="none">
            <a:spAutoFit/>
          </a:bodyPr>
          <a:lstStyle/>
          <a:p>
            <a:r>
              <a:rPr lang="ru-RU" b="0" dirty="0" smtClean="0"/>
              <a:t>19</a:t>
            </a:r>
            <a:endParaRPr lang="en-US" b="0" dirty="0"/>
          </a:p>
        </p:txBody>
      </p:sp>
    </p:spTree>
    <p:extLst>
      <p:ext uri="{BB962C8B-B14F-4D97-AF65-F5344CB8AC3E}">
        <p14:creationId xmlns:p14="http://schemas.microsoft.com/office/powerpoint/2010/main" val="124466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02" y="-894"/>
            <a:ext cx="11922797" cy="1036320"/>
          </a:xfrm>
        </p:spPr>
        <p:txBody>
          <a:bodyPr>
            <a:noAutofit/>
          </a:bodyPr>
          <a:lstStyle/>
          <a:p>
            <a:r>
              <a:rPr lang="ru-RU" sz="2400" dirty="0">
                <a:latin typeface="Helvetica Neue"/>
                <a:cs typeface="+mj-cs"/>
              </a:rPr>
              <a:t>Сеть научно-исследовательских центров </a:t>
            </a:r>
            <a:r>
              <a:rPr lang="en-US" sz="2400" dirty="0" smtClean="0">
                <a:latin typeface="Helvetica Neue"/>
                <a:cs typeface="+mj-cs"/>
              </a:rPr>
              <a:t>IBM</a:t>
            </a:r>
            <a:r>
              <a:rPr lang="ru-RU" sz="2400" dirty="0" smtClean="0">
                <a:latin typeface="Helvetica Neue"/>
                <a:cs typeface="+mj-cs"/>
              </a:rPr>
              <a:t>  </a:t>
            </a:r>
            <a:endParaRPr lang="en-US" sz="2400" dirty="0">
              <a:latin typeface="Helvetica Neue"/>
              <a:cs typeface="+mj-cs"/>
            </a:endParaRPr>
          </a:p>
        </p:txBody>
      </p:sp>
      <p:sp>
        <p:nvSpPr>
          <p:cNvPr id="11" name="Rectangle 10"/>
          <p:cNvSpPr/>
          <p:nvPr/>
        </p:nvSpPr>
        <p:spPr>
          <a:xfrm>
            <a:off x="1162825" y="5775506"/>
            <a:ext cx="9636670" cy="523220"/>
          </a:xfrm>
          <a:prstGeom prst="rect">
            <a:avLst/>
          </a:prstGeom>
        </p:spPr>
        <p:txBody>
          <a:bodyPr wrap="square">
            <a:spAutoFit/>
          </a:bodyPr>
          <a:lstStyle/>
          <a:p>
            <a:pPr>
              <a:spcAft>
                <a:spcPts val="0"/>
              </a:spcAft>
            </a:pPr>
            <a:r>
              <a:rPr lang="ru-RU" sz="1400" i="1" dirty="0" smtClean="0">
                <a:solidFill>
                  <a:srgbClr val="002060"/>
                </a:solidFill>
                <a:latin typeface="Times New Roman" charset="0"/>
                <a:ea typeface="Times New Roman" charset="0"/>
                <a:cs typeface="Times New Roman" charset="0"/>
              </a:rPr>
              <a:t>IBM </a:t>
            </a:r>
            <a:r>
              <a:rPr lang="ru-RU" sz="1400" i="1" dirty="0">
                <a:solidFill>
                  <a:srgbClr val="002060"/>
                </a:solidFill>
                <a:latin typeface="Times New Roman" charset="0"/>
                <a:ea typeface="Times New Roman" charset="0"/>
                <a:cs typeface="Times New Roman" charset="0"/>
              </a:rPr>
              <a:t>является новатором в области решений для нефтегазовой индустрии.  </a:t>
            </a:r>
            <a:r>
              <a:rPr lang="ru-RU" sz="1400" i="1" dirty="0" smtClean="0">
                <a:solidFill>
                  <a:srgbClr val="002060"/>
                </a:solidFill>
                <a:latin typeface="Times New Roman" charset="0"/>
                <a:ea typeface="Times New Roman" charset="0"/>
                <a:cs typeface="Times New Roman" charset="0"/>
              </a:rPr>
              <a:t>В разработке новейших решений участвуют более 6000 ученых и инженеров исследовательских центров</a:t>
            </a:r>
            <a:r>
              <a:rPr lang="ru-RU" sz="1400" i="1" dirty="0">
                <a:solidFill>
                  <a:srgbClr val="002060"/>
                </a:solidFill>
                <a:latin typeface="Times New Roman" charset="0"/>
                <a:ea typeface="Times New Roman" charset="0"/>
                <a:cs typeface="Times New Roman" charset="0"/>
              </a:rPr>
              <a:t> </a:t>
            </a:r>
            <a:r>
              <a:rPr lang="ru-RU" sz="1400" i="1" dirty="0" smtClean="0">
                <a:solidFill>
                  <a:srgbClr val="002060"/>
                </a:solidFill>
                <a:latin typeface="Times New Roman" charset="0"/>
                <a:ea typeface="Times New Roman" charset="0"/>
                <a:cs typeface="Times New Roman" charset="0"/>
              </a:rPr>
              <a:t>-</a:t>
            </a:r>
            <a:endParaRPr lang="en-US" sz="1400" i="1" dirty="0" smtClean="0">
              <a:solidFill>
                <a:srgbClr val="002060"/>
              </a:solidFill>
              <a:latin typeface="Times New Roman" charset="0"/>
              <a:ea typeface="Times New Roman" charset="0"/>
              <a:cs typeface="Times New Roman" charset="0"/>
            </a:endParaRPr>
          </a:p>
        </p:txBody>
      </p:sp>
      <p:sp>
        <p:nvSpPr>
          <p:cNvPr id="6" name="Slide Number Placeholder 5"/>
          <p:cNvSpPr>
            <a:spLocks noGrp="1"/>
          </p:cNvSpPr>
          <p:nvPr>
            <p:ph type="sldNum" sz="quarter" idx="11"/>
          </p:nvPr>
        </p:nvSpPr>
        <p:spPr/>
        <p:txBody>
          <a:bodyPr/>
          <a:lstStyle/>
          <a:p>
            <a:fld id="{5E6AB6DA-0DE7-4195-B38B-4766985CEDC5}" type="slidenum">
              <a:rPr lang="pl-PL" smtClean="0"/>
              <a:pPr/>
              <a:t>2</a:t>
            </a:fld>
            <a:endParaRPr lang="pl-PL"/>
          </a:p>
        </p:txBody>
      </p:sp>
      <p:pic>
        <p:nvPicPr>
          <p:cNvPr id="3" name="Picture 2"/>
          <p:cNvPicPr>
            <a:picLocks noChangeAspect="1"/>
          </p:cNvPicPr>
          <p:nvPr/>
        </p:nvPicPr>
        <p:blipFill>
          <a:blip r:embed="rId3"/>
          <a:stretch>
            <a:fillRect/>
          </a:stretch>
        </p:blipFill>
        <p:spPr>
          <a:xfrm>
            <a:off x="1162825" y="1049596"/>
            <a:ext cx="9790455" cy="4545036"/>
          </a:xfrm>
          <a:prstGeom prst="rect">
            <a:avLst/>
          </a:prstGeom>
        </p:spPr>
      </p:pic>
    </p:spTree>
    <p:extLst>
      <p:ext uri="{BB962C8B-B14F-4D97-AF65-F5344CB8AC3E}">
        <p14:creationId xmlns:p14="http://schemas.microsoft.com/office/powerpoint/2010/main" val="14857861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935140" y="417151"/>
            <a:ext cx="86868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ru-RU" kern="0" dirty="0"/>
              <a:t>Разведка – Оценка </a:t>
            </a:r>
            <a:r>
              <a:rPr lang="ru-RU" kern="0" dirty="0" smtClean="0"/>
              <a:t>ресурсов: </a:t>
            </a:r>
            <a:r>
              <a:rPr lang="en-US" dirty="0"/>
              <a:t>Shell</a:t>
            </a:r>
            <a:endParaRPr lang="en-US" kern="0" dirty="0"/>
          </a:p>
        </p:txBody>
      </p:sp>
      <p:sp>
        <p:nvSpPr>
          <p:cNvPr id="8" name="Rectangle 3"/>
          <p:cNvSpPr txBox="1">
            <a:spLocks noChangeArrowheads="1"/>
          </p:cNvSpPr>
          <p:nvPr/>
        </p:nvSpPr>
        <p:spPr bwMode="auto">
          <a:xfrm>
            <a:off x="1238720" y="1056914"/>
            <a:ext cx="4361040" cy="548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000" u="sng" kern="0" dirty="0"/>
              <a:t>Задачи проекта</a:t>
            </a:r>
          </a:p>
          <a:p>
            <a:pPr marL="114300" indent="-114300" defTabSz="823913">
              <a:spcBef>
                <a:spcPct val="0"/>
              </a:spcBef>
              <a:buNone/>
              <a:defRPr/>
            </a:pPr>
            <a:endParaRPr lang="ru-RU" sz="1000" kern="0" dirty="0"/>
          </a:p>
          <a:p>
            <a:pPr defTabSz="823913">
              <a:spcBef>
                <a:spcPct val="0"/>
              </a:spcBef>
              <a:defRPr/>
            </a:pPr>
            <a:r>
              <a:rPr lang="ru-RU" sz="1000" dirty="0"/>
              <a:t>Этот проект был создан с целью разработки методики комплексного обращения этих различных типов данных и на этой основе улучшения геолого-промысловой и расчетной геолого-математической модели ТЭО строительства, что позволит теоретически вывести самый точный метод настройки моделей с применением функции статистической памяти. Объединяя свои усилия с IBM и применения улучшенные алгоритмы, инструменты анализа и ускоренного моделирования, компания </a:t>
            </a:r>
            <a:r>
              <a:rPr lang="en-US" sz="1000" dirty="0"/>
              <a:t>Shell</a:t>
            </a:r>
            <a:r>
              <a:rPr lang="ru-RU" sz="1000" dirty="0"/>
              <a:t> хотела исключить из своей практики метод "научного тыка" и добывать природные ресурсы с большей уверенностью и эффективностью, тем самым оптимизируя нефте- и газодобычу.</a:t>
            </a:r>
          </a:p>
          <a:p>
            <a:pPr marL="0" indent="0" defTabSz="823913">
              <a:spcBef>
                <a:spcPct val="0"/>
              </a:spcBef>
              <a:buNone/>
              <a:defRPr/>
            </a:pPr>
            <a:endParaRPr lang="ru-RU" sz="1000" u="sng" kern="0" dirty="0"/>
          </a:p>
          <a:p>
            <a:pPr marL="0" indent="0" defTabSz="823913">
              <a:spcBef>
                <a:spcPct val="0"/>
              </a:spcBef>
              <a:buNone/>
              <a:defRPr/>
            </a:pPr>
            <a:r>
              <a:rPr lang="ru-RU" sz="1000" u="sng" kern="0" dirty="0"/>
              <a:t>Решение</a:t>
            </a:r>
          </a:p>
          <a:p>
            <a:pPr marL="0" indent="0" defTabSz="823913">
              <a:spcBef>
                <a:spcPct val="0"/>
              </a:spcBef>
              <a:buNone/>
              <a:defRPr/>
            </a:pPr>
            <a:endParaRPr lang="ru-RU" sz="1000" kern="0" dirty="0"/>
          </a:p>
          <a:p>
            <a:pPr defTabSz="823913" eaLnBrk="1" hangingPunct="1">
              <a:spcBef>
                <a:spcPct val="0"/>
              </a:spcBef>
              <a:defRPr/>
            </a:pPr>
            <a:r>
              <a:rPr lang="ru-RU" sz="1000" dirty="0"/>
              <a:t>Научные сотрудники IBM занялись разработкой новых геофизических, вычислительных и математических решений для оптимизации алгоритмов </a:t>
            </a:r>
            <a:r>
              <a:rPr lang="en-US" sz="1000" dirty="0"/>
              <a:t>Shell</a:t>
            </a:r>
            <a:r>
              <a:rPr lang="ru-RU" sz="1000" dirty="0"/>
              <a:t>, ускорения их методов моделирования и затем проектирования  и создания усовершенствованной системы аналитической обработки, которая позволит добиться желаемой эффективности. Центры решений IBM предоставили свои рабочие процессы, технологии и опыт в помощь компании </a:t>
            </a:r>
            <a:r>
              <a:rPr lang="en-US" sz="1000" dirty="0"/>
              <a:t>Shell</a:t>
            </a:r>
            <a:r>
              <a:rPr lang="ru-RU" sz="1000" dirty="0"/>
              <a:t> с их бизнес-требованиями и факторами развития бизнеса, а также для того чтобы нацелить работу подразделения IBM </a:t>
            </a:r>
            <a:r>
              <a:rPr lang="en-US" sz="1000" dirty="0"/>
              <a:t>Research</a:t>
            </a:r>
            <a:r>
              <a:rPr lang="ru-RU" sz="1000" dirty="0"/>
              <a:t> на выполнение и перевыполнение необходимых предприятию задач. Применяя свои глубокие знания в области математического моделирования и способов оптимизации / решения обратных задач, научные сотрудники IBM </a:t>
            </a:r>
            <a:r>
              <a:rPr lang="en-US" sz="1000" dirty="0"/>
              <a:t>Research</a:t>
            </a:r>
            <a:r>
              <a:rPr lang="ru-RU" sz="1000" dirty="0"/>
              <a:t> возглавили управление проектом и разработку экспериментального программного обеспечения и успешно выполнили эти задачи.</a:t>
            </a:r>
          </a:p>
          <a:p>
            <a:pPr marL="0" indent="0" defTabSz="823913">
              <a:spcBef>
                <a:spcPct val="0"/>
              </a:spcBef>
              <a:buNone/>
              <a:defRPr/>
            </a:pPr>
            <a:endParaRPr lang="ru-RU" sz="1000" dirty="0">
              <a:ea typeface="ＭＳ Ｐゴシック" panose="020B0600070205080204" pitchFamily="34" charset="-128"/>
            </a:endParaRPr>
          </a:p>
        </p:txBody>
      </p:sp>
      <p:sp>
        <p:nvSpPr>
          <p:cNvPr id="14" name="Rectangle 3"/>
          <p:cNvSpPr txBox="1">
            <a:spLocks noChangeArrowheads="1"/>
          </p:cNvSpPr>
          <p:nvPr/>
        </p:nvSpPr>
        <p:spPr bwMode="auto">
          <a:xfrm>
            <a:off x="5497017" y="2921089"/>
            <a:ext cx="4952143" cy="34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000" u="sng" kern="0" dirty="0"/>
              <a:t>Бизнес-выгоды</a:t>
            </a:r>
          </a:p>
          <a:p>
            <a:pPr marL="114300" indent="-114300" defTabSz="823913">
              <a:spcBef>
                <a:spcPct val="0"/>
              </a:spcBef>
              <a:buNone/>
              <a:defRPr/>
            </a:pPr>
            <a:endParaRPr lang="ru-RU" sz="1000" kern="0" dirty="0"/>
          </a:p>
          <a:p>
            <a:pPr defTabSz="823913" eaLnBrk="1" hangingPunct="1">
              <a:spcBef>
                <a:spcPct val="0"/>
              </a:spcBef>
              <a:defRPr/>
            </a:pPr>
            <a:r>
              <a:rPr lang="ru-RU" sz="1000" dirty="0"/>
              <a:t>Улучшенная разработка структуры задачи – В соавторстве было создано инновационное решение для моделирования комбинированного физического и вычислительного анализа на модели. Благодаря ему удалось добиться внутренней эффективности работ и увеличения добычи на окончательной модели.</a:t>
            </a:r>
          </a:p>
          <a:p>
            <a:pPr defTabSz="823913" eaLnBrk="1" hangingPunct="1">
              <a:spcBef>
                <a:spcPct val="0"/>
              </a:spcBef>
              <a:defRPr/>
            </a:pPr>
            <a:r>
              <a:rPr lang="ru-RU" sz="1000" dirty="0"/>
              <a:t>Разреженное представление – Любую геолого-промысловую модель, которая работает в </a:t>
            </a:r>
            <a:r>
              <a:rPr lang="en-US" sz="1000" dirty="0"/>
              <a:t>Shell</a:t>
            </a:r>
            <a:r>
              <a:rPr lang="ru-RU" sz="1000" dirty="0"/>
              <a:t>, теперь можно представить более компактно при помощи меньшего числа параметров по сравнению с предыдущими алгоритмами моделирования. Благодаря этому удалось значительно снизить требования к информационной емкости и уменьшить время выполнения каждой модели.</a:t>
            </a:r>
          </a:p>
          <a:p>
            <a:pPr defTabSz="823913" eaLnBrk="1" hangingPunct="1">
              <a:spcBef>
                <a:spcPct val="0"/>
              </a:spcBef>
              <a:defRPr/>
            </a:pPr>
            <a:r>
              <a:rPr lang="ru-RU" sz="1000" dirty="0"/>
              <a:t>Понижение порядка модели – Благодаря применению таких методов как многоуровневое построение модели, которые ориентированы на эффективные вычисления и надежность, был понижен порядок модели, и, соответственно, модель стала обрабатываться быстрее.</a:t>
            </a:r>
          </a:p>
          <a:p>
            <a:pPr defTabSz="823913" eaLnBrk="1" hangingPunct="1">
              <a:spcBef>
                <a:spcPct val="0"/>
              </a:spcBef>
              <a:defRPr/>
            </a:pPr>
            <a:r>
              <a:rPr lang="ru-RU" sz="1000" dirty="0"/>
              <a:t>Регуляризация – Информация теперь может быть представлена более надежно, при этом обеспечивается соединение взаимосвязей данных.</a:t>
            </a:r>
          </a:p>
          <a:p>
            <a:pPr defTabSz="823913" eaLnBrk="1" hangingPunct="1">
              <a:spcBef>
                <a:spcPct val="0"/>
              </a:spcBef>
              <a:defRPr/>
            </a:pPr>
            <a:r>
              <a:rPr lang="ru-RU" sz="1000" dirty="0"/>
              <a:t>Связь – Улучшается степень связи между сейсморазведочными и скважинными данными благодаря связи на уровне информации и </a:t>
            </a:r>
            <a:r>
              <a:rPr lang="ru-RU" sz="1000" dirty="0" err="1" smtClean="0"/>
              <a:t>петро</a:t>
            </a:r>
            <a:r>
              <a:rPr lang="ru-RU" sz="1000" dirty="0" err="1" smtClean="0"/>
              <a:t>физики</a:t>
            </a:r>
            <a:r>
              <a:rPr lang="ru-RU" sz="1000" dirty="0"/>
              <a:t>.</a:t>
            </a:r>
            <a:endParaRPr lang="ru-RU" sz="1000" dirty="0">
              <a:ea typeface="Arial Unicode MS" panose="020B0604020202020204" pitchFamily="34" charset="-128"/>
              <a:cs typeface="Arial Unicode MS" panose="020B0604020202020204" pitchFamily="34" charset="-128"/>
            </a:endParaRPr>
          </a:p>
        </p:txBody>
      </p:sp>
      <p:pic>
        <p:nvPicPr>
          <p:cNvPr id="10"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447" y="1332999"/>
            <a:ext cx="4084359" cy="142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3" descr="Shell_logo"/>
          <p:cNvPicPr>
            <a:picLocks noChangeAspect="1" noChangeArrowheads="1"/>
          </p:cNvPicPr>
          <p:nvPr/>
        </p:nvPicPr>
        <p:blipFill>
          <a:blip r:embed="rId4"/>
          <a:srcRect/>
          <a:stretch>
            <a:fillRect/>
          </a:stretch>
        </p:blipFill>
        <p:spPr bwMode="auto">
          <a:xfrm>
            <a:off x="6106451" y="1330862"/>
            <a:ext cx="635000" cy="477837"/>
          </a:xfrm>
          <a:prstGeom prst="rect">
            <a:avLst/>
          </a:prstGeom>
          <a:noFill/>
          <a:ln w="9525">
            <a:noFill/>
            <a:miter lim="800000"/>
            <a:headEnd/>
            <a:tailEnd/>
          </a:ln>
        </p:spPr>
      </p:pic>
      <p:sp>
        <p:nvSpPr>
          <p:cNvPr id="2" name="Rectangle 1"/>
          <p:cNvSpPr/>
          <p:nvPr/>
        </p:nvSpPr>
        <p:spPr>
          <a:xfrm>
            <a:off x="11256860" y="6368270"/>
            <a:ext cx="470000" cy="400110"/>
          </a:xfrm>
          <a:prstGeom prst="rect">
            <a:avLst/>
          </a:prstGeom>
        </p:spPr>
        <p:txBody>
          <a:bodyPr wrap="none">
            <a:spAutoFit/>
          </a:bodyPr>
          <a:lstStyle/>
          <a:p>
            <a:r>
              <a:rPr lang="ru-RU" b="0" dirty="0" smtClean="0"/>
              <a:t>20</a:t>
            </a:r>
            <a:endParaRPr lang="en-US" b="0" dirty="0"/>
          </a:p>
        </p:txBody>
      </p:sp>
    </p:spTree>
    <p:extLst>
      <p:ext uri="{BB962C8B-B14F-4D97-AF65-F5344CB8AC3E}">
        <p14:creationId xmlns:p14="http://schemas.microsoft.com/office/powerpoint/2010/main" val="121006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ctrTitle"/>
          </p:nvPr>
        </p:nvSpPr>
        <p:spPr>
          <a:xfrm>
            <a:off x="1773238" y="1209675"/>
            <a:ext cx="8381054" cy="985838"/>
          </a:xfrm>
          <a:solidFill>
            <a:schemeClr val="bg1"/>
          </a:solidFill>
          <a:ln/>
        </p:spPr>
        <p:txBody>
          <a:bodyPr/>
          <a:lstStyle/>
          <a:p>
            <a:r>
              <a:rPr lang="en-US" dirty="0" smtClean="0">
                <a:solidFill>
                  <a:schemeClr val="tx1"/>
                </a:solidFill>
              </a:rPr>
              <a:t>Подготовка к </a:t>
            </a:r>
            <a:r>
              <a:rPr lang="en-US" dirty="0" err="1" smtClean="0">
                <a:solidFill>
                  <a:schemeClr val="tx1"/>
                </a:solidFill>
              </a:rPr>
              <a:t>добыче</a:t>
            </a:r>
            <a:endParaRPr lang="en-US" altLang="en-US" i="1" dirty="0">
              <a:solidFill>
                <a:schemeClr val="tx1"/>
              </a:solidFill>
            </a:endParaRPr>
          </a:p>
        </p:txBody>
      </p:sp>
      <p:sp>
        <p:nvSpPr>
          <p:cNvPr id="2" name="AutoShape 8" descr="https://encrypted-tbn3.gstatic.com/images?q=tbn:ANd9GcREIM-haj_PpI8eVNN-lqHWj9tJKC0S8JNGtntVFGB7JBfiQr8Y"/>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03078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707455" y="237315"/>
            <a:ext cx="1123246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ru-RU" kern="0"/>
              <a:t>Подготовка к добыче – Оценка проекта: </a:t>
            </a:r>
            <a:r>
              <a:rPr lang="ru-RU" dirty="0" err="1"/>
              <a:t>Repsol</a:t>
            </a:r>
            <a:r>
              <a:rPr lang="ru-RU" dirty="0"/>
              <a:t>, подготовка к добыче</a:t>
            </a:r>
            <a:endParaRPr lang="ru-RU" kern="0" dirty="0"/>
          </a:p>
        </p:txBody>
      </p:sp>
      <p:sp>
        <p:nvSpPr>
          <p:cNvPr id="8" name="Rectangle 3"/>
          <p:cNvSpPr txBox="1">
            <a:spLocks noChangeArrowheads="1"/>
          </p:cNvSpPr>
          <p:nvPr/>
        </p:nvSpPr>
        <p:spPr bwMode="auto">
          <a:xfrm>
            <a:off x="1560301" y="1275005"/>
            <a:ext cx="4361040" cy="514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800" u="sng" kern="0"/>
              <a:t>Задачи проекта</a:t>
            </a:r>
          </a:p>
          <a:p>
            <a:pPr marL="114300" indent="-114300" defTabSz="823913">
              <a:spcBef>
                <a:spcPct val="0"/>
              </a:spcBef>
              <a:buNone/>
              <a:defRPr/>
            </a:pPr>
            <a:endParaRPr lang="ru-RU" sz="800" kern="0"/>
          </a:p>
          <a:p>
            <a:pPr defTabSz="823913">
              <a:spcBef>
                <a:spcPct val="0"/>
              </a:spcBef>
              <a:defRPr/>
            </a:pPr>
            <a:r>
              <a:rPr lang="ru-RU" sz="800"/>
              <a:t>Решение Repsol о расширении операций за пределами своих основных наземных месторождений (в Северной Африке и Южной Америке) с выходом в Мексиканский залив и на шельф Бразилии отражает потребность компании восполнить истощающиеся запасы. Ведя поиск крупных новых запасов - в условиях, когда все легкодоступные запасы нефти уже разведаны, - компания Repsol пришла к заключению, что наиболее оптимальным вариантом для нее будет разработка шельфа на значительном удалении от берега - то есть, не только на большей глубине залегания, но и в более сложных геологических условиях.</a:t>
            </a:r>
          </a:p>
          <a:p>
            <a:pPr defTabSz="823913">
              <a:spcBef>
                <a:spcPct val="0"/>
              </a:spcBef>
              <a:defRPr/>
            </a:pPr>
            <a:r>
              <a:rPr lang="ru-RU" sz="800"/>
              <a:t>Руководство Repsol прекрасно понимало, что компания проигрывает в сравнении с "тяжеловесами" на глобальном энергетическом рынке и ей необходимо конкурентное преимущество, чтобы она могла делать то, чего не умеют другие нефтегазовые компании. В Мексиканском заливе такое преимущество давала скорость - способность обрабатывать данные сложных сейсмических изображений быстрее конкурентов. В этом случае Repsol получала бы необходимую ей точную и подробную информацию, чтобы закрепить за собой ресурсы раньше конкурентов.</a:t>
            </a:r>
          </a:p>
          <a:p>
            <a:pPr marL="0" indent="0" defTabSz="823913">
              <a:spcBef>
                <a:spcPct val="0"/>
              </a:spcBef>
              <a:buNone/>
              <a:defRPr/>
            </a:pPr>
            <a:endParaRPr lang="ru-RU" sz="800" u="sng" kern="0"/>
          </a:p>
          <a:p>
            <a:pPr marL="0" indent="0" defTabSz="823913">
              <a:spcBef>
                <a:spcPct val="0"/>
              </a:spcBef>
              <a:buNone/>
              <a:defRPr/>
            </a:pPr>
            <a:r>
              <a:rPr lang="ru-RU" sz="800" u="sng" kern="0"/>
              <a:t>Решение</a:t>
            </a:r>
          </a:p>
          <a:p>
            <a:pPr marL="0" indent="0" defTabSz="823913">
              <a:spcBef>
                <a:spcPct val="0"/>
              </a:spcBef>
              <a:buNone/>
              <a:defRPr/>
            </a:pPr>
            <a:endParaRPr lang="ru-RU" sz="800" kern="0"/>
          </a:p>
          <a:p>
            <a:pPr defTabSz="823913" eaLnBrk="1" hangingPunct="1">
              <a:spcBef>
                <a:spcPct val="0"/>
              </a:spcBef>
              <a:defRPr/>
            </a:pPr>
            <a:r>
              <a:rPr lang="ru-RU" sz="800"/>
              <a:t>Оптимизация наиболее перспективных алгоритмов обработки сейсморазведочных данных для нового решения с поддержкой HPC позволила компании Repsol выполнять их в шесть раз быстрее. Полученное конкурентное преимущество в виде более точного сейсмического картирования и быстрого реагирования позволило компании не только стать более маневроспособным конкурентом, но и правильнее оценивать риски глубоководного бурения. </a:t>
            </a:r>
          </a:p>
          <a:p>
            <a:pPr defTabSz="823913" eaLnBrk="1" hangingPunct="1">
              <a:spcBef>
                <a:spcPct val="0"/>
              </a:spcBef>
              <a:defRPr/>
            </a:pPr>
            <a:r>
              <a:rPr lang="ru-RU" sz="800"/>
              <a:t>Инновационный: собранные Repsol данные сейсмодатчиков обрабатываются мощными алгоритмами, оптимизированными для обеспечения максимальной производительности. </a:t>
            </a:r>
          </a:p>
          <a:p>
            <a:pPr defTabSz="823913" eaLnBrk="1" hangingPunct="1">
              <a:spcBef>
                <a:spcPct val="0"/>
              </a:spcBef>
              <a:defRPr/>
            </a:pPr>
            <a:r>
              <a:rPr lang="ru-RU" sz="800"/>
              <a:t>Интегрированный: высокопроизводительный вычислительный кластер проекта Kaleidoscope дает шестикратное увеличение производительности обработки по сравнению с предыдущей платформой.</a:t>
            </a:r>
          </a:p>
          <a:p>
            <a:pPr defTabSz="823913" eaLnBrk="1" hangingPunct="1">
              <a:spcBef>
                <a:spcPct val="0"/>
              </a:spcBef>
              <a:defRPr/>
            </a:pPr>
            <a:r>
              <a:rPr lang="ru-RU" sz="800"/>
              <a:t>Интеллектуальный: получив возможность визуализации сложных структурных строений разреза, например куполообразной структуры соляной залежи, с большей степенью детализации, компания Repsol существенно ограничила риски бурения, что отразилось в сокращении бурения непродуктивных скважин и упущенных возможностей</a:t>
            </a:r>
          </a:p>
          <a:p>
            <a:pPr marL="0" indent="0" defTabSz="823913">
              <a:spcBef>
                <a:spcPct val="0"/>
              </a:spcBef>
              <a:buNone/>
              <a:defRPr/>
            </a:pPr>
            <a:endParaRPr lang="ru-RU" sz="800">
              <a:ea typeface="ＭＳ Ｐゴシック" panose="020B0600070205080204" pitchFamily="34" charset="-128"/>
            </a:endParaRPr>
          </a:p>
        </p:txBody>
      </p:sp>
      <p:pic>
        <p:nvPicPr>
          <p:cNvPr id="13"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862" y="1581488"/>
            <a:ext cx="4084359" cy="142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txBox="1">
            <a:spLocks noChangeArrowheads="1"/>
          </p:cNvSpPr>
          <p:nvPr/>
        </p:nvSpPr>
        <p:spPr bwMode="auto">
          <a:xfrm>
            <a:off x="5818598" y="3806576"/>
            <a:ext cx="4952143" cy="317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000" u="sng" kern="0" dirty="0"/>
              <a:t>Бизнес-выгоды</a:t>
            </a:r>
          </a:p>
          <a:p>
            <a:pPr marL="114300" indent="-114300" defTabSz="823913">
              <a:spcBef>
                <a:spcPct val="0"/>
              </a:spcBef>
              <a:buNone/>
              <a:defRPr/>
            </a:pPr>
            <a:endParaRPr lang="ru-RU" sz="1000" kern="0" dirty="0"/>
          </a:p>
          <a:p>
            <a:pPr defTabSz="823913" eaLnBrk="1" hangingPunct="1">
              <a:spcBef>
                <a:spcPct val="0"/>
              </a:spcBef>
              <a:defRPr/>
            </a:pPr>
            <a:r>
              <a:rPr lang="ru-RU" sz="1000" dirty="0"/>
              <a:t>Повышение коэффициента результативности бурения до 50 % против среднего по отрасли 20 % благодаря улучшению возможности количественной оценки рисков бурения</a:t>
            </a:r>
          </a:p>
          <a:p>
            <a:pPr defTabSz="823913" eaLnBrk="1" hangingPunct="1">
              <a:spcBef>
                <a:spcPct val="0"/>
              </a:spcBef>
              <a:defRPr/>
            </a:pPr>
            <a:r>
              <a:rPr lang="ru-RU" sz="1000" dirty="0"/>
              <a:t>Уменьшение на 85 % времени, затрачиваемого перспективными алгоритмами обработки сейсморазведочных данных обратной миграции во временной области</a:t>
            </a:r>
          </a:p>
          <a:p>
            <a:pPr defTabSz="823913" eaLnBrk="1" hangingPunct="1">
              <a:spcBef>
                <a:spcPct val="0"/>
              </a:spcBef>
              <a:defRPr/>
            </a:pPr>
            <a:endParaRPr lang="ru-RU" sz="1000" dirty="0"/>
          </a:p>
          <a:p>
            <a:pPr defTabSz="823913" eaLnBrk="1" hangingPunct="1">
              <a:spcBef>
                <a:spcPct val="0"/>
              </a:spcBef>
              <a:defRPr/>
            </a:pPr>
            <a:r>
              <a:rPr lang="ru-RU" sz="1000" dirty="0"/>
              <a:t>Быстрый выход на рынок продукции новых месторождений за счет сокращения этапа анализа сейсморазведочных данных </a:t>
            </a:r>
          </a:p>
          <a:p>
            <a:pPr defTabSz="823913" eaLnBrk="1" hangingPunct="1">
              <a:spcBef>
                <a:spcPct val="0"/>
              </a:spcBef>
              <a:defRPr/>
            </a:pPr>
            <a:r>
              <a:rPr lang="ru-RU" sz="1000" dirty="0"/>
              <a:t>Снижение риска в тендерных процессах для получения  шельфовых месторождений нефти и газа в аренду</a:t>
            </a:r>
          </a:p>
          <a:p>
            <a:pPr defTabSz="823913" eaLnBrk="1" hangingPunct="1">
              <a:spcBef>
                <a:spcPct val="0"/>
              </a:spcBef>
              <a:defRPr/>
            </a:pPr>
            <a:endParaRPr lang="ru-RU" sz="1000" dirty="0"/>
          </a:p>
          <a:p>
            <a:pPr marL="171450" lvl="1" indent="-171450" defTabSz="823913" eaLnBrk="1" hangingPunct="1">
              <a:spcBef>
                <a:spcPct val="0"/>
              </a:spcBef>
              <a:buFont typeface="Wingdings" pitchFamily="2" charset="2"/>
              <a:buChar char="§"/>
              <a:defRPr/>
            </a:pPr>
            <a:endParaRPr lang="ru-RU" sz="1000" dirty="0">
              <a:ea typeface="ＭＳ Ｐゴシック" panose="020B0600070205080204" pitchFamily="34" charset="-128"/>
            </a:endParaRPr>
          </a:p>
          <a:p>
            <a:pPr defTabSz="823913">
              <a:spcBef>
                <a:spcPct val="0"/>
              </a:spcBef>
              <a:defRPr/>
            </a:pPr>
            <a:endParaRPr lang="ru-RU" sz="1000" dirty="0">
              <a:ea typeface="ＭＳ Ｐゴシック" panose="020B0600070205080204" pitchFamily="34" charset="-128"/>
            </a:endParaRPr>
          </a:p>
          <a:p>
            <a:pPr defTabSz="823913">
              <a:spcBef>
                <a:spcPct val="0"/>
              </a:spcBef>
              <a:defRPr/>
            </a:pPr>
            <a:endParaRPr lang="ru-RU" sz="1000" dirty="0">
              <a:ea typeface="Arial Unicode MS" panose="020B0604020202020204" pitchFamily="34" charset="-128"/>
              <a:cs typeface="Arial Unicode MS" panose="020B0604020202020204" pitchFamily="34" charset="-128"/>
            </a:endParaRPr>
          </a:p>
          <a:p>
            <a:pPr defTabSz="823913">
              <a:spcBef>
                <a:spcPct val="0"/>
              </a:spcBef>
              <a:defRPr/>
            </a:pPr>
            <a:endParaRPr lang="ru-RU" sz="1000" dirty="0">
              <a:ea typeface="Arial Unicode MS" panose="020B0604020202020204" pitchFamily="34" charset="-128"/>
              <a:cs typeface="Arial Unicode MS" panose="020B0604020202020204" pitchFamily="34" charset="-128"/>
            </a:endParaRPr>
          </a:p>
          <a:p>
            <a:pPr defTabSz="823913">
              <a:spcBef>
                <a:spcPct val="0"/>
              </a:spcBef>
              <a:defRPr/>
            </a:pPr>
            <a:endParaRPr lang="ru-RU" sz="1000" dirty="0">
              <a:ea typeface="Arial Unicode MS" panose="020B0604020202020204" pitchFamily="34" charset="-128"/>
              <a:cs typeface="Arial Unicode MS" panose="020B0604020202020204" pitchFamily="34" charset="-128"/>
            </a:endParaRPr>
          </a:p>
          <a:p>
            <a:pPr defTabSz="823913">
              <a:spcBef>
                <a:spcPct val="0"/>
              </a:spcBef>
              <a:defRPr/>
            </a:pPr>
            <a:endParaRPr lang="ru-RU" sz="1000" dirty="0">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890" y="1581489"/>
            <a:ext cx="754205" cy="655215"/>
          </a:xfrm>
          <a:prstGeom prst="rect">
            <a:avLst/>
          </a:prstGeom>
        </p:spPr>
      </p:pic>
      <p:sp>
        <p:nvSpPr>
          <p:cNvPr id="2" name="Rectangle 1"/>
          <p:cNvSpPr/>
          <p:nvPr/>
        </p:nvSpPr>
        <p:spPr>
          <a:xfrm>
            <a:off x="11256860" y="6410936"/>
            <a:ext cx="470000" cy="400110"/>
          </a:xfrm>
          <a:prstGeom prst="rect">
            <a:avLst/>
          </a:prstGeom>
        </p:spPr>
        <p:txBody>
          <a:bodyPr wrap="none">
            <a:spAutoFit/>
          </a:bodyPr>
          <a:lstStyle/>
          <a:p>
            <a:r>
              <a:rPr lang="ru-RU" b="0" smtClean="0"/>
              <a:t>22</a:t>
            </a:r>
            <a:endParaRPr lang="en-US" b="0" dirty="0"/>
          </a:p>
        </p:txBody>
      </p:sp>
    </p:spTree>
    <p:extLst>
      <p:ext uri="{BB962C8B-B14F-4D97-AF65-F5344CB8AC3E}">
        <p14:creationId xmlns:p14="http://schemas.microsoft.com/office/powerpoint/2010/main" val="81971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245" y="219437"/>
            <a:ext cx="11080670" cy="73818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rtlCol="0" anchor="t" anchorCtr="0" compatLnSpc="1">
            <a:prstTxWarp prst="textNoShape">
              <a:avLst/>
            </a:prstTxWarp>
            <a:normAutofit/>
          </a:bodyPr>
          <a:lstStyle/>
          <a:p>
            <a:r>
              <a:rPr lang="ru-RU" dirty="0" smtClean="0">
                <a:solidFill>
                  <a:schemeClr val="accent1"/>
                </a:solidFill>
              </a:rPr>
              <a:t>Нефтяная компания Китая увеличивает  доходы за счет способности делать точные прогнозы </a:t>
            </a:r>
            <a:endParaRPr lang="ru-RU" dirty="0">
              <a:solidFill>
                <a:schemeClr val="accent1"/>
              </a:solidFill>
            </a:endParaRPr>
          </a:p>
        </p:txBody>
      </p:sp>
      <p:sp>
        <p:nvSpPr>
          <p:cNvPr id="42" name="Text Placeholder 3"/>
          <p:cNvSpPr txBox="1">
            <a:spLocks/>
          </p:cNvSpPr>
          <p:nvPr/>
        </p:nvSpPr>
        <p:spPr bwMode="auto">
          <a:xfrm>
            <a:off x="1732908" y="1301844"/>
            <a:ext cx="6108019" cy="4447371"/>
          </a:xfrm>
          <a:prstGeom prst="rect">
            <a:avLst/>
          </a:prstGeom>
          <a:noFill/>
          <a:ln w="9525">
            <a:noFill/>
            <a:miter lim="800000"/>
            <a:headEnd/>
            <a:tailEnd/>
          </a:ln>
        </p:spPr>
        <p:txBody>
          <a:bodyPr vert="horz" wrap="square" lIns="182880" tIns="182880" rIns="365760" bIns="45720" numCol="1" anchor="t" anchorCtr="0" compatLnSpc="1">
            <a:prstTxWarp prst="textNoShape">
              <a:avLst/>
            </a:prstTxWarp>
            <a:spAutoFit/>
          </a:bodyPr>
          <a:lstStyle/>
          <a:p>
            <a:pPr lvl="0"/>
            <a:r>
              <a:rPr lang="ru-RU" sz="1200" dirty="0">
                <a:solidFill>
                  <a:srgbClr val="1F497D"/>
                </a:solidFill>
                <a:latin typeface="Arial"/>
              </a:rPr>
              <a:t>Цель проекта</a:t>
            </a:r>
          </a:p>
          <a:p>
            <a:pPr lvl="0"/>
            <a:endParaRPr lang="ru-RU" sz="1200" dirty="0">
              <a:solidFill>
                <a:srgbClr val="1F497D"/>
              </a:solidFill>
              <a:latin typeface="Arial"/>
            </a:endParaRPr>
          </a:p>
          <a:p>
            <a:pPr lvl="0"/>
            <a:r>
              <a:rPr lang="ru-RU" sz="1200" dirty="0">
                <a:solidFill>
                  <a:srgbClr val="1F497D"/>
                </a:solidFill>
                <a:latin typeface="Arial"/>
                <a:ea typeface="Arial Unicode MS" pitchFamily="34" charset="-128"/>
                <a:cs typeface="Arial Unicode MS" pitchFamily="34" charset="-128"/>
              </a:rPr>
              <a:t>Возможность долгосрочного прогнозирования спроса и предложения, дающая компании уверенность при принятии основных стратегических решений, ориентированных на долговременный эффект: например, выбор времени и места бурения, распределение ресурсов, оценка рисков на стремительно развивающемся рынке</a:t>
            </a:r>
            <a:endParaRPr lang="ru-RU" sz="800" dirty="0">
              <a:solidFill>
                <a:srgbClr val="1F497D"/>
              </a:solidFill>
            </a:endParaRPr>
          </a:p>
          <a:p>
            <a:pPr lvl="0"/>
            <a:endParaRPr lang="ru-RU" sz="1200" dirty="0">
              <a:solidFill>
                <a:srgbClr val="1F497D"/>
              </a:solidFill>
            </a:endParaRPr>
          </a:p>
          <a:p>
            <a:pPr lvl="0"/>
            <a:endParaRPr lang="ru-RU" sz="1200" dirty="0">
              <a:solidFill>
                <a:srgbClr val="1F497D"/>
              </a:solidFill>
            </a:endParaRPr>
          </a:p>
          <a:p>
            <a:pPr lvl="0"/>
            <a:r>
              <a:rPr lang="ru-RU" sz="1200" dirty="0">
                <a:solidFill>
                  <a:srgbClr val="1F497D"/>
                </a:solidFill>
              </a:rPr>
              <a:t>Аналитическое решение</a:t>
            </a:r>
          </a:p>
          <a:p>
            <a:pPr lvl="0"/>
            <a:endParaRPr lang="ru-RU" sz="1200" dirty="0">
              <a:solidFill>
                <a:srgbClr val="1F497D"/>
              </a:solidFill>
            </a:endParaRPr>
          </a:p>
          <a:p>
            <a:r>
              <a:rPr lang="ru-RU" sz="1200" dirty="0">
                <a:solidFill>
                  <a:srgbClr val="1F497D"/>
                </a:solidFill>
              </a:rPr>
              <a:t>Централизованная система поддержки принятия решений, объединяющая хронологические данные за несколько лет и включающая в себя механизмы прогнозной аналитики, позволяет руководителям компании определить, что уже произошло, что происходит сейчас и что, очевидно, произойдет в будущем.</a:t>
            </a:r>
          </a:p>
          <a:p>
            <a:endParaRPr lang="ru-RU" sz="1200" dirty="0">
              <a:solidFill>
                <a:srgbClr val="1F497D"/>
              </a:solidFill>
            </a:endParaRPr>
          </a:p>
          <a:p>
            <a:pPr lvl="0"/>
            <a:endParaRPr lang="ru-RU" sz="800" dirty="0">
              <a:solidFill>
                <a:srgbClr val="1F497D"/>
              </a:solidFill>
            </a:endParaRPr>
          </a:p>
          <a:p>
            <a:pPr lvl="0"/>
            <a:r>
              <a:rPr lang="ru-RU" sz="1200" dirty="0">
                <a:solidFill>
                  <a:srgbClr val="1F497D"/>
                </a:solidFill>
              </a:rPr>
              <a:t>Первые результаты</a:t>
            </a:r>
          </a:p>
          <a:p>
            <a:pPr lvl="0"/>
            <a:endParaRPr lang="ru-RU" sz="1200" dirty="0">
              <a:solidFill>
                <a:srgbClr val="1F497D"/>
              </a:solidFill>
            </a:endParaRPr>
          </a:p>
          <a:p>
            <a:pPr marL="223838" indent="-223838">
              <a:spcAft>
                <a:spcPts val="300"/>
              </a:spcAft>
              <a:buClr>
                <a:srgbClr val="F79646">
                  <a:lumMod val="50000"/>
                </a:srgbClr>
              </a:buClr>
              <a:buFont typeface="Wingdings" pitchFamily="2" charset="2"/>
              <a:buChar char="ü"/>
            </a:pPr>
            <a:r>
              <a:rPr lang="ru-RU" sz="1100" dirty="0">
                <a:solidFill>
                  <a:srgbClr val="1F497D"/>
                </a:solidFill>
              </a:rPr>
              <a:t>Повышение точности прогнозов с 70% до 90%</a:t>
            </a:r>
          </a:p>
          <a:p>
            <a:pPr marL="223838" indent="-223838">
              <a:spcAft>
                <a:spcPts val="300"/>
              </a:spcAft>
              <a:buClr>
                <a:srgbClr val="F79646">
                  <a:lumMod val="50000"/>
                </a:srgbClr>
              </a:buClr>
              <a:buFont typeface="Wingdings" pitchFamily="2" charset="2"/>
              <a:buChar char="ü"/>
            </a:pPr>
            <a:r>
              <a:rPr lang="ru-RU" sz="1100" dirty="0">
                <a:solidFill>
                  <a:srgbClr val="1F497D"/>
                </a:solidFill>
              </a:rPr>
              <a:t>Расширение горизонта прогнозирования - 10 лет вместо 2 месяцев</a:t>
            </a:r>
          </a:p>
          <a:p>
            <a:pPr marL="223838" indent="-223838">
              <a:spcAft>
                <a:spcPts val="300"/>
              </a:spcAft>
              <a:buClr>
                <a:srgbClr val="F79646">
                  <a:lumMod val="50000"/>
                </a:srgbClr>
              </a:buClr>
              <a:buFont typeface="Wingdings" pitchFamily="2" charset="2"/>
              <a:buChar char="ü"/>
            </a:pPr>
            <a:r>
              <a:rPr lang="ru-RU" sz="1100" dirty="0">
                <a:solidFill>
                  <a:srgbClr val="1F497D"/>
                </a:solidFill>
              </a:rPr>
              <a:t>Сокращение периода принятия решений с 2 недель до 2 дней</a:t>
            </a:r>
            <a:endParaRPr lang="ru-RU" sz="1200" dirty="0">
              <a:solidFill>
                <a:srgbClr val="1F497D"/>
              </a:solidFill>
            </a:endParaRPr>
          </a:p>
        </p:txBody>
      </p:sp>
      <p:pic>
        <p:nvPicPr>
          <p:cNvPr id="3" name="Picture 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569512" y="1816239"/>
            <a:ext cx="2649215" cy="3097635"/>
          </a:xfrm>
          <a:prstGeom prst="rect">
            <a:avLst/>
          </a:prstGeom>
        </p:spPr>
      </p:pic>
    </p:spTree>
    <p:extLst>
      <p:ext uri="{BB962C8B-B14F-4D97-AF65-F5344CB8AC3E}">
        <p14:creationId xmlns:p14="http://schemas.microsoft.com/office/powerpoint/2010/main" val="18277026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subTitle" idx="1"/>
          </p:nvPr>
        </p:nvSpPr>
        <p:spPr>
          <a:xfrm>
            <a:off x="1785938" y="2627313"/>
            <a:ext cx="6735762" cy="906462"/>
          </a:xfrm>
          <a:noFill/>
          <a:ln/>
        </p:spPr>
        <p:txBody>
          <a:bodyPr/>
          <a:lstStyle/>
          <a:p>
            <a:pPr>
              <a:spcBef>
                <a:spcPts val="0"/>
              </a:spcBef>
            </a:pPr>
            <a:endParaRPr lang="de-CH" altLang="en-US" sz="900" b="1" dirty="0"/>
          </a:p>
          <a:p>
            <a:pPr>
              <a:spcBef>
                <a:spcPts val="0"/>
              </a:spcBef>
            </a:pPr>
            <a:endParaRPr lang="en-US" altLang="en-US" dirty="0"/>
          </a:p>
        </p:txBody>
      </p:sp>
      <p:sp>
        <p:nvSpPr>
          <p:cNvPr id="12291" name="Rectangle 3"/>
          <p:cNvSpPr>
            <a:spLocks noGrp="1" noChangeArrowheads="1"/>
          </p:cNvSpPr>
          <p:nvPr>
            <p:ph type="ctrTitle"/>
          </p:nvPr>
        </p:nvSpPr>
        <p:spPr>
          <a:xfrm>
            <a:off x="1773238" y="1209675"/>
            <a:ext cx="8381054" cy="985838"/>
          </a:xfrm>
          <a:solidFill>
            <a:schemeClr val="bg1"/>
          </a:solidFill>
          <a:ln/>
        </p:spPr>
        <p:txBody>
          <a:bodyPr/>
          <a:lstStyle/>
          <a:p>
            <a:r>
              <a:rPr lang="en-US" dirty="0" smtClean="0">
                <a:solidFill>
                  <a:schemeClr val="tx1"/>
                </a:solidFill>
              </a:rPr>
              <a:t>Строительство - Примеры выполненных проектов</a:t>
            </a:r>
            <a:endParaRPr lang="en-US" altLang="en-US" i="1" dirty="0">
              <a:solidFill>
                <a:schemeClr val="tx1"/>
              </a:solidFill>
            </a:endParaRPr>
          </a:p>
        </p:txBody>
      </p:sp>
      <p:sp>
        <p:nvSpPr>
          <p:cNvPr id="2" name="AutoShape 8" descr="https://encrypted-tbn3.gstatic.com/images?q=tbn:ANd9GcREIM-haj_PpI8eVNN-lqHWj9tJKC0S8JNGtntVFGB7JBfiQr8Y"/>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05345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783350" y="239963"/>
            <a:ext cx="1092888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ru-RU" kern="0" dirty="0"/>
              <a:t>Строительство - Пример выполненного проекта: </a:t>
            </a:r>
            <a:r>
              <a:rPr lang="ru-RU" dirty="0"/>
              <a:t>сопровождение проектов капитального строительства</a:t>
            </a:r>
            <a:endParaRPr lang="ru-RU" kern="0" dirty="0"/>
          </a:p>
        </p:txBody>
      </p:sp>
      <p:sp>
        <p:nvSpPr>
          <p:cNvPr id="8" name="Rectangle 3"/>
          <p:cNvSpPr txBox="1">
            <a:spLocks noChangeArrowheads="1"/>
          </p:cNvSpPr>
          <p:nvPr/>
        </p:nvSpPr>
        <p:spPr bwMode="auto">
          <a:xfrm>
            <a:off x="1542300" y="1076255"/>
            <a:ext cx="4710362" cy="5426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050" u="sng" kern="0" dirty="0"/>
              <a:t>Задачи проекта</a:t>
            </a:r>
          </a:p>
          <a:p>
            <a:pPr marL="114300" indent="-114300" defTabSz="823913">
              <a:spcBef>
                <a:spcPct val="0"/>
              </a:spcBef>
              <a:buNone/>
              <a:defRPr/>
            </a:pPr>
            <a:endParaRPr lang="ru-RU" sz="1050" kern="0" dirty="0"/>
          </a:p>
          <a:p>
            <a:pPr defTabSz="823913">
              <a:spcBef>
                <a:spcPct val="0"/>
              </a:spcBef>
              <a:defRPr/>
            </a:pPr>
            <a:r>
              <a:rPr lang="ru-RU" sz="1050" dirty="0"/>
              <a:t>Отсутствие интеграции между модулем EPC и механизмом сопровождения проекта со стороны оператора-владельца. </a:t>
            </a:r>
          </a:p>
          <a:p>
            <a:pPr defTabSz="823913">
              <a:spcBef>
                <a:spcPct val="0"/>
              </a:spcBef>
              <a:defRPr/>
            </a:pPr>
            <a:r>
              <a:rPr lang="ru-RU" sz="1050" dirty="0"/>
              <a:t>Для ликвидации разрывов и интеграции данных из разных систем баз данных требуется участие оператора</a:t>
            </a:r>
          </a:p>
          <a:p>
            <a:pPr defTabSz="823913">
              <a:spcBef>
                <a:spcPct val="0"/>
              </a:spcBef>
              <a:defRPr/>
            </a:pPr>
            <a:r>
              <a:rPr lang="ru-RU" sz="1050" dirty="0"/>
              <a:t>Многие процессы и наряды на производство работ необходимо контролировать в ручном режиме</a:t>
            </a:r>
          </a:p>
          <a:p>
            <a:pPr defTabSz="823913">
              <a:spcBef>
                <a:spcPct val="0"/>
              </a:spcBef>
              <a:defRPr/>
            </a:pPr>
            <a:r>
              <a:rPr lang="ru-RU" sz="1050" dirty="0"/>
              <a:t>Необходимость исключения огромных потерь в проектах (и, соответственно, стоимости предприятия) за счет разработки комплексного представления проекта в режиме реального времени</a:t>
            </a:r>
            <a:endParaRPr lang="ru-RU" sz="1050" kern="0" dirty="0"/>
          </a:p>
          <a:p>
            <a:pPr marL="0" indent="0" defTabSz="823913">
              <a:spcBef>
                <a:spcPct val="0"/>
              </a:spcBef>
              <a:buNone/>
              <a:defRPr/>
            </a:pPr>
            <a:endParaRPr lang="ru-RU" sz="1050" u="sng" kern="0" dirty="0"/>
          </a:p>
          <a:p>
            <a:pPr marL="0" indent="0" defTabSz="823913">
              <a:spcBef>
                <a:spcPct val="0"/>
              </a:spcBef>
              <a:buNone/>
              <a:defRPr/>
            </a:pPr>
            <a:r>
              <a:rPr lang="ru-RU" sz="1050" u="sng" kern="0" dirty="0"/>
              <a:t>Решение</a:t>
            </a:r>
          </a:p>
          <a:p>
            <a:pPr marL="0" indent="0" defTabSz="823913">
              <a:spcBef>
                <a:spcPct val="0"/>
              </a:spcBef>
              <a:buNone/>
              <a:defRPr/>
            </a:pPr>
            <a:endParaRPr lang="ru-RU" sz="1050" kern="0" dirty="0"/>
          </a:p>
          <a:p>
            <a:pPr defTabSz="823913">
              <a:spcBef>
                <a:spcPct val="0"/>
              </a:spcBef>
              <a:defRPr/>
            </a:pPr>
            <a:r>
              <a:rPr lang="ru-RU" sz="1050" dirty="0"/>
              <a:t>Бюджетирование, прогнозирование, анализ альтернативных сценариев</a:t>
            </a:r>
          </a:p>
          <a:p>
            <a:pPr defTabSz="823913">
              <a:spcBef>
                <a:spcPct val="0"/>
              </a:spcBef>
              <a:defRPr/>
            </a:pPr>
            <a:r>
              <a:rPr lang="ru-RU" sz="1050" dirty="0"/>
              <a:t>Комплексное представление проекта (текущее и будущее состояние, управление расходами по проекту) с обновлением из всех источников данных в режиме реального времени.</a:t>
            </a:r>
          </a:p>
          <a:p>
            <a:pPr defTabSz="823913">
              <a:spcBef>
                <a:spcPct val="0"/>
              </a:spcBef>
              <a:defRPr/>
            </a:pPr>
            <a:r>
              <a:rPr lang="ru-RU" sz="1050" dirty="0"/>
              <a:t>Подумайте о соотношении риска и доходности</a:t>
            </a:r>
          </a:p>
          <a:p>
            <a:pPr defTabSz="823913">
              <a:spcBef>
                <a:spcPct val="0"/>
              </a:spcBef>
              <a:defRPr/>
            </a:pPr>
            <a:r>
              <a:rPr lang="ru-RU" sz="1050" dirty="0"/>
              <a:t>Проверяйте проект на постоянной основе на предмет выполнения установленных плановых показателей</a:t>
            </a:r>
          </a:p>
          <a:p>
            <a:pPr defTabSz="823913">
              <a:spcBef>
                <a:spcPct val="0"/>
              </a:spcBef>
              <a:defRPr/>
            </a:pPr>
            <a:r>
              <a:rPr lang="ru-RU" sz="1050" dirty="0"/>
              <a:t>Оценивайте ход выполнения проекта и проектные риски (поздний заказ, выдача аккредитива, ограничение поставок, наличие нужных специалистов и ресурсов для выполнения).</a:t>
            </a:r>
          </a:p>
          <a:p>
            <a:pPr defTabSz="823913">
              <a:spcBef>
                <a:spcPct val="0"/>
              </a:spcBef>
              <a:defRPr/>
            </a:pPr>
            <a:r>
              <a:rPr lang="ru-RU" sz="1050" dirty="0"/>
              <a:t>Интеграция со всеми приложениями - сопровождение проекта, модуль EPC, цепочка поставок, ERP, HSE, финансы, </a:t>
            </a:r>
            <a:r>
              <a:rPr lang="ru-RU" sz="1050" dirty="0" err="1"/>
              <a:t>упр</a:t>
            </a:r>
            <a:r>
              <a:rPr lang="ru-RU" sz="1050" dirty="0"/>
              <a:t> проектом и т. д.</a:t>
            </a:r>
          </a:p>
          <a:p>
            <a:pPr defTabSz="823913">
              <a:spcBef>
                <a:spcPct val="0"/>
              </a:spcBef>
              <a:defRPr/>
            </a:pPr>
            <a:r>
              <a:rPr lang="ru-RU" sz="1050" dirty="0"/>
              <a:t>Ключевые показатели производительности (KPI) – ожидаемое время выполнения, ожидаемые общие затраты, индекс риска, перенесенные операции, уникальное оборудование, уникальные поставщики, индекс HSE</a:t>
            </a:r>
          </a:p>
        </p:txBody>
      </p:sp>
      <p:pic>
        <p:nvPicPr>
          <p:cNvPr id="13"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549" y="1625189"/>
            <a:ext cx="4203888" cy="147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txBox="1">
            <a:spLocks noChangeArrowheads="1"/>
          </p:cNvSpPr>
          <p:nvPr/>
        </p:nvSpPr>
        <p:spPr bwMode="auto">
          <a:xfrm>
            <a:off x="6098550" y="3336835"/>
            <a:ext cx="4573713" cy="267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200" u="sng" kern="0" dirty="0"/>
              <a:t>Бизнес-выгоды</a:t>
            </a:r>
          </a:p>
          <a:p>
            <a:pPr marL="114300" indent="-114300" defTabSz="823913">
              <a:spcBef>
                <a:spcPct val="0"/>
              </a:spcBef>
              <a:buNone/>
              <a:defRPr/>
            </a:pPr>
            <a:endParaRPr lang="ru-RU" sz="1200" kern="0" dirty="0"/>
          </a:p>
          <a:p>
            <a:pPr defTabSz="823913">
              <a:spcBef>
                <a:spcPct val="0"/>
              </a:spcBef>
              <a:defRPr/>
            </a:pPr>
            <a:r>
              <a:rPr lang="ru-RU" sz="1200" dirty="0">
                <a:ea typeface="Arial Unicode MS" panose="020B0604020202020204" pitchFamily="34" charset="-128"/>
                <a:cs typeface="Arial Unicode MS" panose="020B0604020202020204" pitchFamily="34" charset="-128"/>
              </a:rPr>
              <a:t>Анализ альтернативных сценариев времени выполнения и совокупных затрат по проекту</a:t>
            </a:r>
          </a:p>
          <a:p>
            <a:pPr defTabSz="823913">
              <a:spcBef>
                <a:spcPct val="0"/>
              </a:spcBef>
              <a:defRPr/>
            </a:pPr>
            <a:r>
              <a:rPr lang="ru-RU" sz="1200" dirty="0">
                <a:ea typeface="Arial Unicode MS" panose="020B0604020202020204" pitchFamily="34" charset="-128"/>
                <a:cs typeface="Arial Unicode MS" panose="020B0604020202020204" pitchFamily="34" charset="-128"/>
              </a:rPr>
              <a:t>Моделирование подверженных риску денежных потоков и оценка воздействия проекта в вероятностных сценариях</a:t>
            </a:r>
          </a:p>
          <a:p>
            <a:pPr defTabSz="823913">
              <a:spcBef>
                <a:spcPct val="0"/>
              </a:spcBef>
              <a:defRPr/>
            </a:pPr>
            <a:r>
              <a:rPr lang="ru-RU" sz="1200" dirty="0">
                <a:ea typeface="Arial Unicode MS" panose="020B0604020202020204" pitchFamily="34" charset="-128"/>
                <a:cs typeface="Arial Unicode MS" panose="020B0604020202020204" pitchFamily="34" charset="-128"/>
              </a:rPr>
              <a:t>Оценка возможностей представления портфеля и ограничений (то есть, с точки зрения финансов, квалифицированной рабочей силы, контрактов с другими фирмами и т. д.)</a:t>
            </a:r>
          </a:p>
          <a:p>
            <a:pPr defTabSz="823913">
              <a:spcBef>
                <a:spcPct val="0"/>
              </a:spcBef>
              <a:defRPr/>
            </a:pPr>
            <a:r>
              <a:rPr lang="ru-RU" sz="1200" dirty="0">
                <a:ea typeface="Arial Unicode MS" panose="020B0604020202020204" pitchFamily="34" charset="-128"/>
                <a:cs typeface="Arial Unicode MS" panose="020B0604020202020204" pitchFamily="34" charset="-128"/>
              </a:rPr>
              <a:t>Оценка финансового риска – политики и стратегии в отношении товаров и топлива, хеджирование статей по иностранной валюте</a:t>
            </a:r>
          </a:p>
        </p:txBody>
      </p:sp>
    </p:spTree>
    <p:extLst>
      <p:ext uri="{BB962C8B-B14F-4D97-AF65-F5344CB8AC3E}">
        <p14:creationId xmlns:p14="http://schemas.microsoft.com/office/powerpoint/2010/main" val="80302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subTitle" idx="1"/>
          </p:nvPr>
        </p:nvSpPr>
        <p:spPr>
          <a:xfrm>
            <a:off x="1785938" y="2627313"/>
            <a:ext cx="6735762" cy="906462"/>
          </a:xfrm>
          <a:noFill/>
          <a:ln/>
        </p:spPr>
        <p:txBody>
          <a:bodyPr/>
          <a:lstStyle/>
          <a:p>
            <a:pPr>
              <a:spcBef>
                <a:spcPts val="0"/>
              </a:spcBef>
            </a:pPr>
            <a:endParaRPr lang="de-CH" altLang="en-US" sz="900" b="1" dirty="0"/>
          </a:p>
          <a:p>
            <a:pPr>
              <a:spcBef>
                <a:spcPts val="0"/>
              </a:spcBef>
            </a:pPr>
            <a:endParaRPr lang="en-US" altLang="en-US" dirty="0"/>
          </a:p>
        </p:txBody>
      </p:sp>
      <p:sp>
        <p:nvSpPr>
          <p:cNvPr id="12291" name="Rectangle 3"/>
          <p:cNvSpPr>
            <a:spLocks noGrp="1" noChangeArrowheads="1"/>
          </p:cNvSpPr>
          <p:nvPr>
            <p:ph type="ctrTitle"/>
          </p:nvPr>
        </p:nvSpPr>
        <p:spPr>
          <a:xfrm>
            <a:off x="1773238" y="1209675"/>
            <a:ext cx="8381054" cy="985838"/>
          </a:xfrm>
          <a:solidFill>
            <a:schemeClr val="bg1"/>
          </a:solidFill>
          <a:ln/>
        </p:spPr>
        <p:txBody>
          <a:bodyPr/>
          <a:lstStyle/>
          <a:p>
            <a:r>
              <a:rPr lang="en-US" dirty="0" smtClean="0">
                <a:solidFill>
                  <a:schemeClr val="tx1"/>
                </a:solidFill>
              </a:rPr>
              <a:t>Проектирование и </a:t>
            </a:r>
            <a:r>
              <a:rPr lang="en-US" dirty="0" err="1" smtClean="0">
                <a:solidFill>
                  <a:schemeClr val="tx1"/>
                </a:solidFill>
              </a:rPr>
              <a:t>бурение</a:t>
            </a:r>
            <a:r>
              <a:rPr lang="en-US" dirty="0" smtClean="0">
                <a:solidFill>
                  <a:schemeClr val="tx1"/>
                </a:solidFill>
              </a:rPr>
              <a:t> </a:t>
            </a:r>
            <a:r>
              <a:rPr lang="en-US" dirty="0" err="1" smtClean="0">
                <a:solidFill>
                  <a:schemeClr val="tx1"/>
                </a:solidFill>
              </a:rPr>
              <a:t>скважин</a:t>
            </a:r>
            <a:endParaRPr lang="en-US" altLang="en-US" i="1" dirty="0">
              <a:solidFill>
                <a:schemeClr val="tx1"/>
              </a:solidFill>
            </a:endParaRPr>
          </a:p>
        </p:txBody>
      </p:sp>
      <p:sp>
        <p:nvSpPr>
          <p:cNvPr id="2" name="AutoShape 8" descr="https://encrypted-tbn3.gstatic.com/images?q=tbn:ANd9GcREIM-haj_PpI8eVNN-lqHWj9tJKC0S8JNGtntVFGB7JBfiQr8Y"/>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91535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859245" y="208821"/>
            <a:ext cx="1108067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ru-RU" kern="0" dirty="0"/>
              <a:t>Проектирование и бурение скважин – Оптимизация бурения: </a:t>
            </a:r>
            <a:r>
              <a:rPr lang="ru-RU" dirty="0"/>
              <a:t>крупная китайская нефтепромысловая компания</a:t>
            </a:r>
            <a:endParaRPr lang="ru-RU" kern="0" dirty="0"/>
          </a:p>
        </p:txBody>
      </p:sp>
      <p:sp>
        <p:nvSpPr>
          <p:cNvPr id="8" name="Rectangle 3"/>
          <p:cNvSpPr txBox="1">
            <a:spLocks noChangeArrowheads="1"/>
          </p:cNvSpPr>
          <p:nvPr/>
        </p:nvSpPr>
        <p:spPr bwMode="auto">
          <a:xfrm>
            <a:off x="1466405" y="1076255"/>
            <a:ext cx="5251382" cy="5277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800" u="sng" kern="0" dirty="0"/>
              <a:t>Задачи проекта</a:t>
            </a:r>
          </a:p>
          <a:p>
            <a:pPr marL="114300" indent="-114300" defTabSz="823913">
              <a:spcBef>
                <a:spcPct val="0"/>
              </a:spcBef>
              <a:buNone/>
              <a:defRPr/>
            </a:pPr>
            <a:endParaRPr lang="ru-RU" sz="800" kern="0" dirty="0"/>
          </a:p>
          <a:p>
            <a:r>
              <a:rPr lang="ru-RU" sz="800" dirty="0"/>
              <a:t>Китай является вторым по величине потребителем нефтепродуктов в мире. Ожидается, что спрос на нефть со стороны Китая будет расти на 4-5 процентов ежегодно на протяжении ближайших пяти лет. В целях удовлетворения растущего спроса на нефть в Китае и выполнения жесткого плана по производству нефти и нефтепродуктов, утвержденного китайским правительством, данная государственная нефтепромысловая компания столкнулась с необходимостью оптимизации мероприятий по разработке неиспользуемых резервов и дообустройству существующих месторождений. Тем не менее, компании не под силу было справиться с данными сейсморазведки, включающими в себя результаты геофизических исследований, геологические модели, карты, мультимедийные отчеты, изображения и видеозаписи, хранящиеся в различных расположениях, в разнообразных системах и на разных платформах. В результате, ученые и инженеры не могли извлечь необходимую им актуальную информацию для проведения анализа и своевременного принятия решений. В компании признали, что данный способ хранения данных о буровых работах и управления ими ведет к задержкам при открытии новых нефтяных залежей и сокращает возможности дообустройства уже существующих месторождений.</a:t>
            </a:r>
          </a:p>
          <a:p>
            <a:pPr marL="0" indent="0" eaLnBrk="1" hangingPunct="1">
              <a:lnSpc>
                <a:spcPct val="90000"/>
              </a:lnSpc>
              <a:spcBef>
                <a:spcPct val="0"/>
              </a:spcBef>
              <a:buClr>
                <a:srgbClr val="000000"/>
              </a:buClr>
              <a:buNone/>
            </a:pPr>
            <a:endParaRPr lang="ru-RU" sz="800" dirty="0">
              <a:solidFill>
                <a:srgbClr val="000000"/>
              </a:solidFill>
              <a:ea typeface="SimSun" panose="02010600030101010101" pitchFamily="2" charset="-122"/>
            </a:endParaRPr>
          </a:p>
          <a:p>
            <a:pPr marL="114300" indent="-114300" defTabSz="823913">
              <a:spcBef>
                <a:spcPct val="0"/>
              </a:spcBef>
              <a:buNone/>
              <a:defRPr/>
            </a:pPr>
            <a:r>
              <a:rPr lang="ru-RU" sz="800" u="sng" kern="0" dirty="0"/>
              <a:t>Решение</a:t>
            </a:r>
          </a:p>
          <a:p>
            <a:pPr marL="114300" indent="-114300" defTabSz="823913">
              <a:spcBef>
                <a:spcPct val="0"/>
              </a:spcBef>
              <a:buNone/>
              <a:defRPr/>
            </a:pPr>
            <a:endParaRPr lang="ru-RU" sz="800" kern="0" dirty="0"/>
          </a:p>
          <a:p>
            <a:pPr marL="114300" lvl="1" indent="-114300" defTabSz="823913">
              <a:spcBef>
                <a:spcPct val="0"/>
              </a:spcBef>
              <a:buFont typeface="Wingdings" pitchFamily="2" charset="2"/>
              <a:buChar char="§"/>
              <a:defRPr/>
            </a:pPr>
            <a:r>
              <a:rPr lang="ru-RU" sz="800" dirty="0"/>
              <a:t>В своей "гонке за нефтью" компаниями круглосуточно фиксируются гигантские объемы данных, необходимые для принятия важнейших решений, например, о выборе точки бурения и глубины скважины. Рассматриваемая нефтепромысловая компания внедрила инновационное решение для управления данными, позволяющее значительно улучшить методы оценки емкости пластов, повысив скорость и точность таких оценок. Благодаря новому решении компанией была разработана стратегия многоуровневого хранения данных, гарантирующая постоянную доступность последних, наиболее ценных данных сейсмической разведки и архивацию устаревших данных для снижения стоимости хранения. Такой многоуровневый подход позволяет извлекать наиболее свежие и актуальные данные сейсмических исследований </a:t>
            </a:r>
            <a:r>
              <a:rPr lang="ru-RU" sz="800" u="sng" dirty="0"/>
              <a:t>в течение нескольких минут, а не дней</a:t>
            </a:r>
            <a:r>
              <a:rPr lang="ru-RU" sz="800" dirty="0"/>
              <a:t>. Решение автоматически индексирует и разделяет на категории данные сейсморазведки, независимо от источника или формата, - это могут быть результаты геофизических исследований, геологические модели, карты, мультимедийные отчеты, изображения и видеозаписи в специфических взаимных привязках. Затем производится извлечение индексной информации из различных типов данных для создания реляционной базы данных. В результате, научные сотрудники и инженеры, работающие в компании, могут избирательно подходить к извлечению наиболее ценной информации о сейсмических исследованиях и тенденциях, используя все имеющиеся источники данных на различных участках, в целях проведения максимально целостного и точного анализа. Впервые компании удалось получить точную аналитическую информацию на основе существующего набора данных, что позволило быстрее принимать решения и, следовательно, повысить коэффициент результативности разведочного бурения и оптимизировать выявление возможностей дообустройства старых месторождений.</a:t>
            </a:r>
          </a:p>
        </p:txBody>
      </p:sp>
      <p:sp>
        <p:nvSpPr>
          <p:cNvPr id="16" name="Rectangle 3"/>
          <p:cNvSpPr txBox="1">
            <a:spLocks noChangeArrowheads="1"/>
          </p:cNvSpPr>
          <p:nvPr/>
        </p:nvSpPr>
        <p:spPr bwMode="auto">
          <a:xfrm>
            <a:off x="6827550" y="3824250"/>
            <a:ext cx="3612993" cy="224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000" u="sng" kern="0" dirty="0"/>
              <a:t>Бизнес-выгоды</a:t>
            </a:r>
          </a:p>
          <a:p>
            <a:pPr marL="114300" indent="-114300" defTabSz="823913">
              <a:spcBef>
                <a:spcPct val="0"/>
              </a:spcBef>
              <a:buNone/>
              <a:defRPr/>
            </a:pPr>
            <a:endParaRPr lang="ru-RU" sz="1000" kern="0" dirty="0"/>
          </a:p>
          <a:p>
            <a:pPr marL="114300" lvl="1" indent="-114300" defTabSz="823913">
              <a:spcBef>
                <a:spcPct val="0"/>
              </a:spcBef>
              <a:buFont typeface="Wingdings" pitchFamily="2" charset="2"/>
              <a:buChar char="§"/>
              <a:defRPr/>
            </a:pPr>
            <a:r>
              <a:rPr lang="ru-RU" sz="1000" dirty="0"/>
              <a:t>Ожидаемый рост доходов составляет 3 млн. долларов в год - благодаря повышению результативности и сокращению продолжительности буровых операций</a:t>
            </a:r>
          </a:p>
          <a:p>
            <a:pPr marL="114300" lvl="1" indent="-114300" defTabSz="823913">
              <a:spcBef>
                <a:spcPct val="0"/>
              </a:spcBef>
              <a:buFont typeface="Wingdings" pitchFamily="2" charset="2"/>
              <a:buChar char="§"/>
              <a:defRPr/>
            </a:pPr>
            <a:r>
              <a:rPr lang="ru-RU" sz="1000" dirty="0"/>
              <a:t>Сокращение буровых процессов на 33 процента (до 20 дней вместо 30)</a:t>
            </a:r>
          </a:p>
          <a:p>
            <a:pPr marL="114300" lvl="1" indent="-114300" defTabSz="823913">
              <a:spcBef>
                <a:spcPct val="0"/>
              </a:spcBef>
              <a:buFont typeface="Wingdings" pitchFamily="2" charset="2"/>
              <a:buChar char="§"/>
              <a:defRPr/>
            </a:pPr>
            <a:r>
              <a:rPr lang="ru-RU" sz="1000" dirty="0"/>
              <a:t>Сокращение затрат времени на проведение буровых работ в указанной области на 39 процентов (менее 12 месяцев вместо 18 месяцев)</a:t>
            </a:r>
          </a:p>
          <a:p>
            <a:pPr marL="114300" lvl="1" indent="-114300" defTabSz="823913">
              <a:spcBef>
                <a:spcPct val="0"/>
              </a:spcBef>
              <a:buFont typeface="Wingdings" pitchFamily="2" charset="2"/>
              <a:buChar char="§"/>
              <a:defRPr/>
            </a:pPr>
            <a:r>
              <a:rPr lang="ru-RU" sz="1000" dirty="0"/>
              <a:t>Снижение затрат на инфраструктуру благодаря отказу от дополнительного аппаратного обеспечения для хранения данных</a:t>
            </a:r>
            <a:endParaRPr lang="ru-RU" sz="1000" dirty="0">
              <a:ea typeface="Arial Unicode MS" panose="020B0604020202020204" pitchFamily="34" charset="-128"/>
              <a:cs typeface="Arial Unicode MS" panose="020B0604020202020204" pitchFamily="34" charset="-128"/>
            </a:endParaRPr>
          </a:p>
        </p:txBody>
      </p:sp>
      <p:pic>
        <p:nvPicPr>
          <p:cNvPr id="11"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0200" y="2011762"/>
            <a:ext cx="3546342" cy="12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subTitle" idx="1"/>
          </p:nvPr>
        </p:nvSpPr>
        <p:spPr>
          <a:xfrm>
            <a:off x="1785938" y="2627313"/>
            <a:ext cx="6735762" cy="906462"/>
          </a:xfrm>
          <a:noFill/>
          <a:ln/>
        </p:spPr>
        <p:txBody>
          <a:bodyPr/>
          <a:lstStyle/>
          <a:p>
            <a:pPr>
              <a:spcBef>
                <a:spcPts val="0"/>
              </a:spcBef>
            </a:pPr>
            <a:endParaRPr lang="de-CH" altLang="en-US" sz="900" b="1" dirty="0"/>
          </a:p>
          <a:p>
            <a:pPr>
              <a:spcBef>
                <a:spcPts val="0"/>
              </a:spcBef>
            </a:pPr>
            <a:endParaRPr lang="en-US" altLang="en-US" dirty="0"/>
          </a:p>
        </p:txBody>
      </p:sp>
      <p:sp>
        <p:nvSpPr>
          <p:cNvPr id="12291" name="Rectangle 3"/>
          <p:cNvSpPr>
            <a:spLocks noGrp="1" noChangeArrowheads="1"/>
          </p:cNvSpPr>
          <p:nvPr>
            <p:ph type="ctrTitle"/>
          </p:nvPr>
        </p:nvSpPr>
        <p:spPr>
          <a:xfrm>
            <a:off x="1773238" y="1209675"/>
            <a:ext cx="8381054" cy="985838"/>
          </a:xfrm>
          <a:solidFill>
            <a:schemeClr val="bg1"/>
          </a:solidFill>
          <a:ln/>
        </p:spPr>
        <p:txBody>
          <a:bodyPr/>
          <a:lstStyle/>
          <a:p>
            <a:r>
              <a:rPr lang="en-US" dirty="0" smtClean="0">
                <a:solidFill>
                  <a:schemeClr val="tx1"/>
                </a:solidFill>
              </a:rPr>
              <a:t>Эксплуатация - Примеры выполненных проектов</a:t>
            </a:r>
            <a:endParaRPr lang="en-US" altLang="en-US" i="1" dirty="0">
              <a:solidFill>
                <a:schemeClr val="tx1"/>
              </a:solidFill>
            </a:endParaRPr>
          </a:p>
        </p:txBody>
      </p:sp>
      <p:sp>
        <p:nvSpPr>
          <p:cNvPr id="2" name="AutoShape 8" descr="https://encrypted-tbn3.gstatic.com/images?q=tbn:ANd9GcREIM-haj_PpI8eVNN-lqHWj9tJKC0S8JNGtntVFGB7JBfiQr8Y"/>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08205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935140" y="241497"/>
            <a:ext cx="1077709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en-US" kern="0" dirty="0"/>
              <a:t>Эксплуатация – Диагностический контроль технического состояния: </a:t>
            </a:r>
            <a:r>
              <a:rPr lang="en-GB" dirty="0"/>
              <a:t>Santos</a:t>
            </a:r>
            <a:endParaRPr lang="en-US" kern="0" dirty="0"/>
          </a:p>
        </p:txBody>
      </p:sp>
      <p:sp>
        <p:nvSpPr>
          <p:cNvPr id="8" name="Rectangle 3"/>
          <p:cNvSpPr txBox="1">
            <a:spLocks noChangeArrowheads="1"/>
          </p:cNvSpPr>
          <p:nvPr/>
        </p:nvSpPr>
        <p:spPr bwMode="auto">
          <a:xfrm>
            <a:off x="1314615" y="881260"/>
            <a:ext cx="4710362" cy="578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000" u="sng" kern="0" dirty="0"/>
              <a:t>Задачи проекта</a:t>
            </a:r>
          </a:p>
          <a:p>
            <a:pPr marL="114300" indent="-114300" defTabSz="823913">
              <a:spcBef>
                <a:spcPct val="0"/>
              </a:spcBef>
              <a:buNone/>
              <a:defRPr/>
            </a:pPr>
            <a:endParaRPr lang="en-US" sz="1000" kern="0" dirty="0"/>
          </a:p>
          <a:p>
            <a:pPr defTabSz="823913">
              <a:spcBef>
                <a:spcPct val="0"/>
              </a:spcBef>
              <a:defRPr/>
            </a:pPr>
            <a:r>
              <a:rPr lang="en-GB" sz="1000" dirty="0"/>
              <a:t>Операторы должны прогнозировать стандартные схемы остановки оборудования как на уровне управления производственным процессом, так и на уровне основных видов технологического оборудования, переходя от профилактического обслуживания через равные промежутки времени к обслуживанию оборудования по его техническому состоянию (то есть сокращая внеплановые остановки) в целях экономии времени, средств и ресурсов. Главные болевые точки: отсутствие прозрачности данных о работоспособности и состоянии активов предприятия; высокие затраты и производственные потери; непроизводительное расходование ресурсов из-за остановки на внеплановое обслуживание; высокие затраты, связанные с дополнительным ущербом из-за сбоев в работе оборудования; высокий уровень запасов ТОиР; ненадежные прогнозы затрат на техническое обслуживание и ремонт</a:t>
            </a:r>
            <a:endParaRPr lang="en-US" sz="1000" dirty="0"/>
          </a:p>
          <a:p>
            <a:pPr defTabSz="823913">
              <a:spcBef>
                <a:spcPct val="0"/>
              </a:spcBef>
              <a:defRPr/>
            </a:pPr>
            <a:endParaRPr lang="en-US" sz="1000" kern="0" dirty="0"/>
          </a:p>
          <a:p>
            <a:pPr marL="0" indent="0" defTabSz="823913">
              <a:spcBef>
                <a:spcPct val="0"/>
              </a:spcBef>
              <a:buNone/>
              <a:defRPr/>
            </a:pPr>
            <a:r>
              <a:rPr lang="en-US" sz="1000" u="sng" kern="0" dirty="0"/>
              <a:t>Решение</a:t>
            </a:r>
          </a:p>
          <a:p>
            <a:pPr marL="0" indent="0" defTabSz="823913">
              <a:spcBef>
                <a:spcPct val="0"/>
              </a:spcBef>
              <a:buNone/>
              <a:defRPr/>
            </a:pPr>
            <a:endParaRPr lang="en-US" sz="1000" kern="0" dirty="0"/>
          </a:p>
          <a:p>
            <a:pPr defTabSz="823913">
              <a:spcBef>
                <a:spcPct val="0"/>
              </a:spcBef>
              <a:defRPr/>
            </a:pPr>
            <a:r>
              <a:rPr lang="en-GB" sz="1000" dirty="0"/>
              <a:t>Маскимизация окупаемости инвестиций на основе повышения надежности, готовности и производительности активов предприятия</a:t>
            </a:r>
          </a:p>
          <a:p>
            <a:pPr defTabSz="823913">
              <a:spcBef>
                <a:spcPct val="0"/>
              </a:spcBef>
              <a:defRPr/>
            </a:pPr>
            <a:r>
              <a:rPr lang="en-GB" sz="1000" dirty="0"/>
              <a:t>Улучшение имеющихся регламентов планово-профилактического обслуживания и ремонта, в том числе влияние на обслуживающий персонал и детали</a:t>
            </a:r>
          </a:p>
          <a:p>
            <a:pPr defTabSz="823913">
              <a:spcBef>
                <a:spcPct val="0"/>
              </a:spcBef>
              <a:defRPr/>
            </a:pPr>
            <a:r>
              <a:rPr lang="en-GB" sz="1000" dirty="0"/>
              <a:t>Уменьшение внеплановых простоев</a:t>
            </a:r>
          </a:p>
          <a:p>
            <a:pPr defTabSz="823913">
              <a:spcBef>
                <a:spcPct val="0"/>
              </a:spcBef>
              <a:defRPr/>
            </a:pPr>
            <a:r>
              <a:rPr lang="en-GB" sz="1000" dirty="0"/>
              <a:t>Обеспечение безопасности и надежности на производстве</a:t>
            </a:r>
          </a:p>
          <a:p>
            <a:pPr defTabSz="823913">
              <a:spcBef>
                <a:spcPct val="0"/>
              </a:spcBef>
              <a:defRPr/>
            </a:pPr>
            <a:r>
              <a:rPr lang="en-GB" sz="1000" dirty="0"/>
              <a:t>Составление прогнозов о том, какие детали могут скоро отказать</a:t>
            </a:r>
          </a:p>
          <a:p>
            <a:pPr defTabSz="823913">
              <a:spcBef>
                <a:spcPct val="0"/>
              </a:spcBef>
              <a:defRPr/>
            </a:pPr>
            <a:r>
              <a:rPr lang="en-GB" sz="1000" dirty="0"/>
              <a:t>Быстрый интеллектуальный анализ данных из тысяч журналов о выполнении технического обслуживания в системе и определение в записях обслуживающей бригады важных наблюдений</a:t>
            </a:r>
          </a:p>
          <a:p>
            <a:pPr defTabSz="823913">
              <a:spcBef>
                <a:spcPct val="0"/>
              </a:spcBef>
              <a:defRPr/>
            </a:pPr>
            <a:r>
              <a:rPr lang="en-GB" sz="1000" dirty="0"/>
              <a:t>Ключевые показатели производительности - OEE, ROCE, возможные производственные потери, трудозатраты для выполнения, соблюдение требований законодательства (HSE), сбои в работе оборудования и т. д.</a:t>
            </a:r>
          </a:p>
          <a:p>
            <a:pPr marL="114300" indent="-114300" defTabSz="823913">
              <a:spcBef>
                <a:spcPct val="0"/>
              </a:spcBef>
              <a:buNone/>
              <a:defRPr/>
            </a:pPr>
            <a:endParaRPr lang="en-US" sz="1000" kern="0" dirty="0"/>
          </a:p>
        </p:txBody>
      </p:sp>
      <p:pic>
        <p:nvPicPr>
          <p:cNvPr id="13"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864" y="1430195"/>
            <a:ext cx="4203888" cy="147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txBox="1">
            <a:spLocks noChangeArrowheads="1"/>
          </p:cNvSpPr>
          <p:nvPr/>
        </p:nvSpPr>
        <p:spPr bwMode="auto">
          <a:xfrm>
            <a:off x="5870865" y="3141841"/>
            <a:ext cx="4573713" cy="348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050" u="sng" kern="0" dirty="0"/>
              <a:t>Бизнес-выгоды</a:t>
            </a:r>
          </a:p>
          <a:p>
            <a:pPr marL="114300" indent="-114300" defTabSz="823913">
              <a:spcBef>
                <a:spcPct val="0"/>
              </a:spcBef>
              <a:buNone/>
              <a:defRPr/>
            </a:pPr>
            <a:endParaRPr lang="en-US" sz="1050" kern="0" dirty="0"/>
          </a:p>
          <a:p>
            <a:pPr defTabSz="823913">
              <a:spcBef>
                <a:spcPct val="0"/>
              </a:spcBef>
              <a:defRPr/>
            </a:pPr>
            <a:r>
              <a:rPr lang="en-GB" sz="1050" dirty="0">
                <a:ea typeface="Arial Unicode MS" panose="020B0604020202020204" pitchFamily="34" charset="-128"/>
                <a:cs typeface="Arial Unicode MS" panose="020B0604020202020204" pitchFamily="34" charset="-128"/>
              </a:rPr>
              <a:t>Представление о работоспособности активов/оборудования в режиме реального времени </a:t>
            </a:r>
          </a:p>
          <a:p>
            <a:pPr defTabSz="823913">
              <a:spcBef>
                <a:spcPct val="0"/>
              </a:spcBef>
              <a:defRPr/>
            </a:pPr>
            <a:r>
              <a:rPr lang="en-GB" sz="1050" dirty="0">
                <a:ea typeface="Arial Unicode MS" panose="020B0604020202020204" pitchFamily="34" charset="-128"/>
                <a:cs typeface="Arial Unicode MS" panose="020B0604020202020204" pitchFamily="34" charset="-128"/>
              </a:rPr>
              <a:t>Анализ влияния на другие активы сбоя/выхода из строя любого актива/оборудования</a:t>
            </a:r>
          </a:p>
          <a:p>
            <a:pPr defTabSz="823913">
              <a:spcBef>
                <a:spcPct val="0"/>
              </a:spcBef>
              <a:defRPr/>
            </a:pPr>
            <a:r>
              <a:rPr lang="en-GB" sz="1050" dirty="0">
                <a:ea typeface="Arial Unicode MS" panose="020B0604020202020204" pitchFamily="34" charset="-128"/>
                <a:cs typeface="Arial Unicode MS" panose="020B0604020202020204" pitchFamily="34" charset="-128"/>
              </a:rPr>
              <a:t>Выполнение углубленного анализа причин сбоя по процессу и оборудованию</a:t>
            </a:r>
          </a:p>
          <a:p>
            <a:pPr defTabSz="823913">
              <a:spcBef>
                <a:spcPct val="0"/>
              </a:spcBef>
              <a:defRPr/>
            </a:pPr>
            <a:r>
              <a:rPr lang="en-GB" sz="1050" dirty="0">
                <a:ea typeface="Arial Unicode MS" panose="020B0604020202020204" pitchFamily="34" charset="-128"/>
                <a:cs typeface="Arial Unicode MS" panose="020B0604020202020204" pitchFamily="34" charset="-128"/>
              </a:rPr>
              <a:t>Определение деталей, которые пока работали без отказов, для включения их в следующее плановое профилактическое обслуживание во избежание внеплановых простоев</a:t>
            </a:r>
          </a:p>
          <a:p>
            <a:pPr defTabSz="823913">
              <a:spcBef>
                <a:spcPct val="0"/>
              </a:spcBef>
              <a:defRPr/>
            </a:pPr>
            <a:r>
              <a:rPr lang="en-GB" sz="1050" dirty="0">
                <a:ea typeface="Arial Unicode MS" panose="020B0604020202020204" pitchFamily="34" charset="-128"/>
                <a:cs typeface="Arial Unicode MS" panose="020B0604020202020204" pitchFamily="34" charset="-128"/>
              </a:rPr>
              <a:t>Анализ альтернатив в прогнозировании затрат на техническое обслуживание</a:t>
            </a:r>
          </a:p>
          <a:p>
            <a:pPr defTabSz="823913">
              <a:spcBef>
                <a:spcPct val="0"/>
              </a:spcBef>
              <a:defRPr/>
            </a:pPr>
            <a:r>
              <a:rPr lang="en-GB" sz="1050" dirty="0">
                <a:ea typeface="Arial Unicode MS" panose="020B0604020202020204" pitchFamily="34" charset="-128"/>
                <a:cs typeface="Arial Unicode MS" panose="020B0604020202020204" pitchFamily="34" charset="-128"/>
              </a:rPr>
              <a:t>Интеллектуальный анализ наблюдений, записанных в журнал обслуживающей бригадой, для улучшения регламентов технического обслуживания на будущее и накопления практических знаний</a:t>
            </a:r>
          </a:p>
          <a:p>
            <a:pPr defTabSz="823913">
              <a:spcBef>
                <a:spcPct val="0"/>
              </a:spcBef>
              <a:defRPr/>
            </a:pPr>
            <a:endParaRPr lang="en-GB" sz="1050" dirty="0">
              <a:ea typeface="Arial Unicode MS" panose="020B0604020202020204" pitchFamily="34" charset="-128"/>
              <a:cs typeface="Arial Unicode MS" panose="020B0604020202020204" pitchFamily="34" charset="-128"/>
            </a:endParaRPr>
          </a:p>
          <a:p>
            <a:pPr defTabSz="823913">
              <a:spcBef>
                <a:spcPct val="0"/>
              </a:spcBef>
              <a:defRPr/>
            </a:pPr>
            <a:endParaRPr lang="en-US" sz="1050" dirty="0">
              <a:ea typeface="Arial Unicode MS" panose="020B0604020202020204" pitchFamily="34" charset="-128"/>
              <a:cs typeface="Arial Unicode MS" panose="020B0604020202020204" pitchFamily="34" charset="-128"/>
            </a:endParaRPr>
          </a:p>
          <a:p>
            <a:pPr defTabSz="823913">
              <a:spcBef>
                <a:spcPct val="0"/>
              </a:spcBef>
              <a:defRPr/>
            </a:pPr>
            <a:endParaRPr lang="en-US" sz="1050" dirty="0">
              <a:ea typeface="Arial Unicode MS" panose="020B0604020202020204" pitchFamily="34" charset="-128"/>
              <a:cs typeface="Arial Unicode MS" panose="020B0604020202020204" pitchFamily="34" charset="-128"/>
            </a:endParaRPr>
          </a:p>
          <a:p>
            <a:pPr defTabSz="823913">
              <a:spcBef>
                <a:spcPct val="0"/>
              </a:spcBef>
              <a:defRPr/>
            </a:pPr>
            <a:endParaRPr lang="en-US" sz="1050" dirty="0">
              <a:ea typeface="Arial Unicode MS" panose="020B0604020202020204" pitchFamily="34" charset="-128"/>
              <a:cs typeface="Arial Unicode MS" panose="020B0604020202020204" pitchFamily="34" charset="-128"/>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4225" y="1155728"/>
            <a:ext cx="1315092" cy="867281"/>
          </a:xfrm>
          <a:prstGeom prst="rect">
            <a:avLst/>
          </a:prstGeom>
        </p:spPr>
      </p:pic>
    </p:spTree>
    <p:extLst>
      <p:ext uri="{BB962C8B-B14F-4D97-AF65-F5344CB8AC3E}">
        <p14:creationId xmlns:p14="http://schemas.microsoft.com/office/powerpoint/2010/main" val="156161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745" y="31555"/>
            <a:ext cx="11606391" cy="1036320"/>
          </a:xfrm>
        </p:spPr>
        <p:txBody>
          <a:bodyPr>
            <a:normAutofit/>
          </a:bodyPr>
          <a:lstStyle/>
          <a:p>
            <a:r>
              <a:rPr lang="ru-RU" sz="2400" dirty="0" smtClean="0">
                <a:latin typeface="Helvetica Neue"/>
                <a:cs typeface="+mj-cs"/>
              </a:rPr>
              <a:t>Научные исследования </a:t>
            </a:r>
            <a:r>
              <a:rPr lang="en-US" sz="2400" dirty="0" smtClean="0">
                <a:latin typeface="Helvetica Neue"/>
                <a:cs typeface="+mj-cs"/>
              </a:rPr>
              <a:t>IBM: </a:t>
            </a:r>
            <a:r>
              <a:rPr lang="ru-RU" sz="2400" dirty="0" smtClean="0">
                <a:latin typeface="Helvetica Neue"/>
                <a:cs typeface="+mj-cs"/>
              </a:rPr>
              <a:t>24 года подряд </a:t>
            </a:r>
            <a:r>
              <a:rPr lang="en-US" sz="2400" dirty="0" smtClean="0">
                <a:latin typeface="Helvetica Neue"/>
                <a:cs typeface="+mj-cs"/>
              </a:rPr>
              <a:t>IBM </a:t>
            </a:r>
            <a:r>
              <a:rPr lang="ru-RU" sz="2400" dirty="0" smtClean="0">
                <a:latin typeface="Helvetica Neue"/>
                <a:cs typeface="+mj-cs"/>
              </a:rPr>
              <a:t>лидирует по числу запатентованных научных работ   </a:t>
            </a:r>
            <a:endParaRPr lang="en-US" sz="2400" dirty="0">
              <a:latin typeface="Helvetica Neue"/>
              <a:cs typeface="+mj-cs"/>
            </a:endParaRPr>
          </a:p>
        </p:txBody>
      </p:sp>
      <p:sp>
        <p:nvSpPr>
          <p:cNvPr id="4" name="Slide Number Placeholder 3"/>
          <p:cNvSpPr>
            <a:spLocks noGrp="1"/>
          </p:cNvSpPr>
          <p:nvPr>
            <p:ph type="sldNum" sz="quarter" idx="11"/>
          </p:nvPr>
        </p:nvSpPr>
        <p:spPr>
          <a:xfrm>
            <a:off x="11324282" y="6384016"/>
            <a:ext cx="365125" cy="365125"/>
          </a:xfrm>
        </p:spPr>
        <p:txBody>
          <a:bodyPr/>
          <a:lstStyle/>
          <a:p>
            <a:fld id="{5E6AB6DA-0DE7-4195-B38B-4766985CEDC5}" type="slidenum">
              <a:rPr lang="pl-PL" smtClean="0"/>
              <a:pPr/>
              <a:t>3</a:t>
            </a:fld>
            <a:endParaRPr lang="pl-PL" dirty="0"/>
          </a:p>
        </p:txBody>
      </p:sp>
      <p:grpSp>
        <p:nvGrpSpPr>
          <p:cNvPr id="5" name="Group 34"/>
          <p:cNvGrpSpPr/>
          <p:nvPr/>
        </p:nvGrpSpPr>
        <p:grpSpPr>
          <a:xfrm>
            <a:off x="176190" y="1067874"/>
            <a:ext cx="11936226" cy="5165977"/>
            <a:chOff x="812917" y="1967098"/>
            <a:chExt cx="14040959" cy="4906734"/>
          </a:xfrm>
        </p:grpSpPr>
        <p:sp>
          <p:nvSpPr>
            <p:cNvPr id="6" name="Text Box 15"/>
            <p:cNvSpPr txBox="1">
              <a:spLocks noChangeArrowheads="1"/>
            </p:cNvSpPr>
            <p:nvPr/>
          </p:nvSpPr>
          <p:spPr bwMode="auto">
            <a:xfrm rot="16200000">
              <a:off x="-457365" y="5036965"/>
              <a:ext cx="3219309" cy="267635"/>
            </a:xfrm>
            <a:prstGeom prst="rect">
              <a:avLst/>
            </a:prstGeom>
            <a:noFill/>
            <a:ln w="21600">
              <a:noFill/>
              <a:round/>
              <a:headEnd/>
              <a:tailEnd/>
            </a:ln>
          </p:spPr>
          <p:txBody>
            <a:bodyPr wrap="square" lIns="0" tIns="0" rIns="0" bIns="0">
              <a:spAutoFit/>
            </a:bodyPr>
            <a:lstStyle/>
            <a:p>
              <a:pPr algn="r" defTabSz="652463">
                <a:buSzPct val="100000"/>
                <a:tabLst>
                  <a:tab pos="0" algn="l"/>
                  <a:tab pos="1306513" algn="l"/>
                  <a:tab pos="2613025" algn="l"/>
                  <a:tab pos="3917950" algn="l"/>
                  <a:tab pos="5224463" algn="l"/>
                  <a:tab pos="6530975" algn="l"/>
                  <a:tab pos="7837488" algn="l"/>
                  <a:tab pos="9144000" algn="l"/>
                  <a:tab pos="10450513" algn="l"/>
                  <a:tab pos="11755438" algn="l"/>
                  <a:tab pos="13061950" algn="l"/>
                  <a:tab pos="14368463" algn="l"/>
                </a:tabLst>
              </a:pPr>
              <a:r>
                <a:rPr lang="en-US" sz="1600" dirty="0">
                  <a:solidFill>
                    <a:schemeClr val="accent1">
                      <a:lumMod val="50000"/>
                    </a:schemeClr>
                  </a:solidFill>
                </a:rPr>
                <a:t>Number of Patents</a:t>
              </a:r>
            </a:p>
          </p:txBody>
        </p:sp>
        <p:sp>
          <p:nvSpPr>
            <p:cNvPr id="7" name="Line 42"/>
            <p:cNvSpPr>
              <a:spLocks noChangeShapeType="1"/>
            </p:cNvSpPr>
            <p:nvPr/>
          </p:nvSpPr>
          <p:spPr bwMode="auto">
            <a:xfrm>
              <a:off x="1316038" y="2040963"/>
              <a:ext cx="0" cy="4757756"/>
            </a:xfrm>
            <a:prstGeom prst="line">
              <a:avLst/>
            </a:prstGeom>
            <a:noFill/>
            <a:ln w="9525">
              <a:solidFill>
                <a:schemeClr val="tx1">
                  <a:lumMod val="50000"/>
                  <a:lumOff val="50000"/>
                </a:schemeClr>
              </a:solidFill>
              <a:round/>
              <a:headEnd/>
              <a:tailEnd/>
            </a:ln>
          </p:spPr>
          <p:txBody>
            <a:bodyPr/>
            <a:lstStyle/>
            <a:p>
              <a:endParaRPr lang="en-US">
                <a:solidFill>
                  <a:schemeClr val="accent1">
                    <a:lumMod val="50000"/>
                  </a:schemeClr>
                </a:solidFill>
              </a:endParaRPr>
            </a:p>
          </p:txBody>
        </p:sp>
        <p:sp>
          <p:nvSpPr>
            <p:cNvPr id="8" name="Line 50"/>
            <p:cNvSpPr>
              <a:spLocks noChangeShapeType="1"/>
            </p:cNvSpPr>
            <p:nvPr/>
          </p:nvSpPr>
          <p:spPr bwMode="auto">
            <a:xfrm>
              <a:off x="1316038" y="6798719"/>
              <a:ext cx="13537838" cy="0"/>
            </a:xfrm>
            <a:prstGeom prst="line">
              <a:avLst/>
            </a:prstGeom>
            <a:noFill/>
            <a:ln w="9525">
              <a:solidFill>
                <a:schemeClr val="tx1">
                  <a:lumMod val="50000"/>
                  <a:lumOff val="50000"/>
                </a:schemeClr>
              </a:solidFill>
              <a:round/>
              <a:headEnd/>
              <a:tailEnd/>
            </a:ln>
          </p:spPr>
          <p:txBody>
            <a:bodyPr/>
            <a:lstStyle/>
            <a:p>
              <a:endParaRPr lang="en-US">
                <a:solidFill>
                  <a:schemeClr val="accent1">
                    <a:lumMod val="50000"/>
                  </a:schemeClr>
                </a:solidFill>
              </a:endParaRPr>
            </a:p>
          </p:txBody>
        </p:sp>
        <p:sp>
          <p:nvSpPr>
            <p:cNvPr id="9" name="Rectangle 72"/>
            <p:cNvSpPr>
              <a:spLocks noChangeArrowheads="1"/>
            </p:cNvSpPr>
            <p:nvPr/>
          </p:nvSpPr>
          <p:spPr bwMode="auto">
            <a:xfrm>
              <a:off x="1147028" y="6687044"/>
              <a:ext cx="108030" cy="186788"/>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a:solidFill>
                    <a:schemeClr val="accent1">
                      <a:lumMod val="50000"/>
                    </a:schemeClr>
                  </a:solidFill>
                </a:rPr>
                <a:t>0</a:t>
              </a:r>
              <a:endParaRPr lang="en-US" sz="2400">
                <a:solidFill>
                  <a:schemeClr val="accent1">
                    <a:lumMod val="50000"/>
                  </a:schemeClr>
                </a:solidFill>
              </a:endParaRPr>
            </a:p>
          </p:txBody>
        </p:sp>
        <p:sp>
          <p:nvSpPr>
            <p:cNvPr id="10" name="Rectangle 111"/>
            <p:cNvSpPr>
              <a:spLocks noChangeArrowheads="1"/>
            </p:cNvSpPr>
            <p:nvPr/>
          </p:nvSpPr>
          <p:spPr bwMode="auto">
            <a:xfrm>
              <a:off x="812917" y="1967098"/>
              <a:ext cx="432120" cy="186788"/>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dirty="0">
                  <a:solidFill>
                    <a:schemeClr val="accent1">
                      <a:lumMod val="50000"/>
                    </a:schemeClr>
                  </a:solidFill>
                </a:rPr>
                <a:t>9000</a:t>
              </a:r>
              <a:endParaRPr lang="en-US" sz="2400" dirty="0">
                <a:solidFill>
                  <a:schemeClr val="accent1">
                    <a:lumMod val="50000"/>
                  </a:schemeClr>
                </a:solidFill>
              </a:endParaRPr>
            </a:p>
          </p:txBody>
        </p:sp>
      </p:grpSp>
      <p:sp>
        <p:nvSpPr>
          <p:cNvPr id="11" name="Rectangle 62"/>
          <p:cNvSpPr>
            <a:spLocks noChangeArrowheads="1"/>
          </p:cNvSpPr>
          <p:nvPr/>
        </p:nvSpPr>
        <p:spPr bwMode="auto">
          <a:xfrm>
            <a:off x="889677" y="1354092"/>
            <a:ext cx="2732220" cy="221599"/>
          </a:xfrm>
          <a:prstGeom prst="rect">
            <a:avLst/>
          </a:prstGeom>
          <a:noFill/>
          <a:ln w="9525">
            <a:noFill/>
            <a:miter lim="800000"/>
            <a:headEnd/>
            <a:tailEnd/>
          </a:ln>
        </p:spPr>
        <p:txBody>
          <a:bodyPr wrap="square" lIns="0" tIns="0" rIns="0" bIns="0">
            <a:spAutoFit/>
          </a:bodyPr>
          <a:lstStyle/>
          <a:p>
            <a:pPr defTabSz="1306513" eaLnBrk="0" hangingPunct="0">
              <a:lnSpc>
                <a:spcPct val="90000"/>
              </a:lnSpc>
              <a:spcBef>
                <a:spcPct val="20000"/>
              </a:spcBef>
              <a:spcAft>
                <a:spcPct val="15000"/>
              </a:spcAft>
              <a:buClr>
                <a:schemeClr val="tx1"/>
              </a:buClr>
              <a:buFont typeface="Arial" pitchFamily="34" charset="0"/>
              <a:buNone/>
            </a:pPr>
            <a:r>
              <a:rPr lang="en-US" sz="1600" b="1" dirty="0" smtClean="0">
                <a:solidFill>
                  <a:schemeClr val="accent1">
                    <a:lumMod val="50000"/>
                  </a:schemeClr>
                </a:solidFill>
              </a:rPr>
              <a:t>8088</a:t>
            </a:r>
            <a:r>
              <a:rPr lang="ru-RU" sz="1600" b="1" dirty="0" smtClean="0">
                <a:solidFill>
                  <a:schemeClr val="accent1">
                    <a:lumMod val="50000"/>
                  </a:schemeClr>
                </a:solidFill>
              </a:rPr>
              <a:t> </a:t>
            </a:r>
            <a:r>
              <a:rPr lang="ru-RU" sz="1600" b="0" dirty="0" smtClean="0">
                <a:solidFill>
                  <a:schemeClr val="accent1">
                    <a:lumMod val="50000"/>
                  </a:schemeClr>
                </a:solidFill>
              </a:rPr>
              <a:t>патентов в 2016 году </a:t>
            </a:r>
            <a:endParaRPr lang="en-US" sz="2600" b="0" dirty="0">
              <a:solidFill>
                <a:schemeClr val="accent1">
                  <a:lumMod val="50000"/>
                </a:schemeClr>
              </a:solidFill>
            </a:endParaRPr>
          </a:p>
        </p:txBody>
      </p:sp>
      <p:sp>
        <p:nvSpPr>
          <p:cNvPr id="12" name="Rectangle 79"/>
          <p:cNvSpPr>
            <a:spLocks noChangeArrowheads="1"/>
          </p:cNvSpPr>
          <p:nvPr/>
        </p:nvSpPr>
        <p:spPr bwMode="auto">
          <a:xfrm>
            <a:off x="1077269" y="6233852"/>
            <a:ext cx="328616" cy="1938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b="1">
                <a:solidFill>
                  <a:schemeClr val="accent1">
                    <a:lumMod val="50000"/>
                  </a:schemeClr>
                </a:solidFill>
              </a:rPr>
              <a:t>IBM</a:t>
            </a:r>
            <a:endParaRPr lang="en-US" sz="2600">
              <a:solidFill>
                <a:schemeClr val="accent1">
                  <a:lumMod val="50000"/>
                </a:schemeClr>
              </a:solidFill>
            </a:endParaRPr>
          </a:p>
        </p:txBody>
      </p:sp>
      <p:sp>
        <p:nvSpPr>
          <p:cNvPr id="13" name="Rectangle 95"/>
          <p:cNvSpPr>
            <a:spLocks noChangeArrowheads="1"/>
          </p:cNvSpPr>
          <p:nvPr/>
        </p:nvSpPr>
        <p:spPr bwMode="auto">
          <a:xfrm>
            <a:off x="4105061" y="5156659"/>
            <a:ext cx="877270" cy="899772"/>
          </a:xfrm>
          <a:prstGeom prst="rect">
            <a:avLst/>
          </a:prstGeom>
          <a:solidFill>
            <a:schemeClr val="bg2"/>
          </a:solidFill>
          <a:ln w="9525">
            <a:noFill/>
            <a:miter lim="800000"/>
            <a:headEnd/>
            <a:tailEnd/>
          </a:ln>
        </p:spPr>
        <p:txBody>
          <a:bodyPr lIns="91427" tIns="45713" rIns="91427" bIns="45713"/>
          <a:lstStyle/>
          <a:p>
            <a:pPr algn="ctr" eaLnBrk="0" hangingPunct="0">
              <a:lnSpc>
                <a:spcPct val="90000"/>
              </a:lnSpc>
              <a:spcBef>
                <a:spcPct val="20000"/>
              </a:spcBef>
              <a:spcAft>
                <a:spcPct val="15000"/>
              </a:spcAft>
              <a:buClr>
                <a:schemeClr val="tx1"/>
              </a:buClr>
              <a:buFont typeface="Arial" pitchFamily="34" charset="0"/>
              <a:buNone/>
            </a:pPr>
            <a:endParaRPr lang="en-US" sz="2600">
              <a:solidFill>
                <a:schemeClr val="accent1">
                  <a:lumMod val="50000"/>
                </a:schemeClr>
              </a:solidFill>
            </a:endParaRPr>
          </a:p>
        </p:txBody>
      </p:sp>
      <p:sp>
        <p:nvSpPr>
          <p:cNvPr id="14" name="Rectangle 96"/>
          <p:cNvSpPr>
            <a:spLocks noChangeArrowheads="1"/>
          </p:cNvSpPr>
          <p:nvPr/>
        </p:nvSpPr>
        <p:spPr bwMode="auto">
          <a:xfrm>
            <a:off x="6378431" y="5492648"/>
            <a:ext cx="886400" cy="561107"/>
          </a:xfrm>
          <a:prstGeom prst="rect">
            <a:avLst/>
          </a:prstGeom>
          <a:solidFill>
            <a:schemeClr val="bg2"/>
          </a:solidFill>
          <a:ln w="9525">
            <a:noFill/>
            <a:miter lim="800000"/>
            <a:headEnd/>
            <a:tailEnd/>
          </a:ln>
        </p:spPr>
        <p:txBody>
          <a:bodyPr lIns="91427" tIns="45713" rIns="91427" bIns="45713"/>
          <a:lstStyle/>
          <a:p>
            <a:pPr algn="ctr" eaLnBrk="0" hangingPunct="0">
              <a:lnSpc>
                <a:spcPct val="90000"/>
              </a:lnSpc>
              <a:spcBef>
                <a:spcPct val="20000"/>
              </a:spcBef>
              <a:spcAft>
                <a:spcPct val="15000"/>
              </a:spcAft>
              <a:buClr>
                <a:schemeClr val="tx1"/>
              </a:buClr>
              <a:buFont typeface="Arial" pitchFamily="34" charset="0"/>
              <a:buNone/>
            </a:pPr>
            <a:endParaRPr lang="en-US" sz="2600">
              <a:solidFill>
                <a:schemeClr val="accent1">
                  <a:lumMod val="50000"/>
                </a:schemeClr>
              </a:solidFill>
            </a:endParaRPr>
          </a:p>
        </p:txBody>
      </p:sp>
      <p:sp>
        <p:nvSpPr>
          <p:cNvPr id="15" name="Rectangle 97"/>
          <p:cNvSpPr>
            <a:spLocks noChangeArrowheads="1"/>
          </p:cNvSpPr>
          <p:nvPr/>
        </p:nvSpPr>
        <p:spPr bwMode="auto">
          <a:xfrm>
            <a:off x="7524579" y="5695850"/>
            <a:ext cx="799323" cy="357905"/>
          </a:xfrm>
          <a:prstGeom prst="rect">
            <a:avLst/>
          </a:prstGeom>
          <a:solidFill>
            <a:schemeClr val="bg2"/>
          </a:solidFill>
          <a:ln w="9525">
            <a:noFill/>
            <a:miter lim="800000"/>
            <a:headEnd/>
            <a:tailEnd/>
          </a:ln>
        </p:spPr>
        <p:txBody>
          <a:bodyPr lIns="91427" tIns="45713" rIns="91427" bIns="45713"/>
          <a:lstStyle/>
          <a:p>
            <a:pPr algn="ctr" eaLnBrk="0" hangingPunct="0">
              <a:lnSpc>
                <a:spcPct val="90000"/>
              </a:lnSpc>
              <a:spcBef>
                <a:spcPct val="20000"/>
              </a:spcBef>
              <a:spcAft>
                <a:spcPct val="15000"/>
              </a:spcAft>
              <a:buClr>
                <a:schemeClr val="tx1"/>
              </a:buClr>
              <a:buFont typeface="Arial" pitchFamily="34" charset="0"/>
              <a:buNone/>
            </a:pPr>
            <a:endParaRPr lang="en-US" sz="2600">
              <a:solidFill>
                <a:schemeClr val="accent1">
                  <a:lumMod val="50000"/>
                </a:schemeClr>
              </a:solidFill>
            </a:endParaRPr>
          </a:p>
        </p:txBody>
      </p:sp>
      <p:sp>
        <p:nvSpPr>
          <p:cNvPr id="16" name="Rectangle 99"/>
          <p:cNvSpPr>
            <a:spLocks noChangeArrowheads="1"/>
          </p:cNvSpPr>
          <p:nvPr/>
        </p:nvSpPr>
        <p:spPr bwMode="auto">
          <a:xfrm>
            <a:off x="2914807" y="4785718"/>
            <a:ext cx="932698" cy="1297707"/>
          </a:xfrm>
          <a:prstGeom prst="rect">
            <a:avLst/>
          </a:prstGeom>
          <a:solidFill>
            <a:schemeClr val="bg2"/>
          </a:solidFill>
          <a:ln w="9525">
            <a:noFill/>
            <a:miter lim="800000"/>
            <a:headEnd/>
            <a:tailEnd/>
          </a:ln>
        </p:spPr>
        <p:txBody>
          <a:bodyPr lIns="91427" tIns="45713" rIns="91427" bIns="45713"/>
          <a:lstStyle/>
          <a:p>
            <a:pPr algn="ctr" eaLnBrk="0" hangingPunct="0">
              <a:lnSpc>
                <a:spcPct val="90000"/>
              </a:lnSpc>
              <a:spcBef>
                <a:spcPct val="20000"/>
              </a:spcBef>
              <a:spcAft>
                <a:spcPct val="15000"/>
              </a:spcAft>
              <a:buClr>
                <a:schemeClr val="tx1"/>
              </a:buClr>
              <a:buFont typeface="Arial" pitchFamily="34" charset="0"/>
              <a:buNone/>
            </a:pPr>
            <a:endParaRPr lang="en-US" sz="2600">
              <a:solidFill>
                <a:schemeClr val="accent1">
                  <a:lumMod val="50000"/>
                </a:schemeClr>
              </a:solidFill>
            </a:endParaRPr>
          </a:p>
        </p:txBody>
      </p:sp>
      <p:sp>
        <p:nvSpPr>
          <p:cNvPr id="17" name="Rectangle 100"/>
          <p:cNvSpPr>
            <a:spLocks noChangeArrowheads="1"/>
          </p:cNvSpPr>
          <p:nvPr/>
        </p:nvSpPr>
        <p:spPr bwMode="auto">
          <a:xfrm>
            <a:off x="9915726" y="5946875"/>
            <a:ext cx="940165" cy="120756"/>
          </a:xfrm>
          <a:prstGeom prst="rect">
            <a:avLst/>
          </a:prstGeom>
          <a:solidFill>
            <a:schemeClr val="bg2"/>
          </a:solidFill>
          <a:ln w="9525">
            <a:noFill/>
            <a:miter lim="800000"/>
            <a:headEnd/>
            <a:tailEnd/>
          </a:ln>
        </p:spPr>
        <p:txBody>
          <a:bodyPr lIns="91427" tIns="45713" rIns="91427" bIns="45713"/>
          <a:lstStyle/>
          <a:p>
            <a:pPr algn="ctr" eaLnBrk="0" hangingPunct="0">
              <a:lnSpc>
                <a:spcPct val="90000"/>
              </a:lnSpc>
              <a:spcBef>
                <a:spcPct val="20000"/>
              </a:spcBef>
              <a:spcAft>
                <a:spcPct val="15000"/>
              </a:spcAft>
              <a:buClr>
                <a:schemeClr val="tx1"/>
              </a:buClr>
              <a:buFont typeface="Arial" pitchFamily="34" charset="0"/>
              <a:buNone/>
            </a:pPr>
            <a:endParaRPr lang="en-US" sz="2600">
              <a:solidFill>
                <a:schemeClr val="accent1">
                  <a:lumMod val="50000"/>
                </a:schemeClr>
              </a:solidFill>
            </a:endParaRPr>
          </a:p>
        </p:txBody>
      </p:sp>
      <p:sp>
        <p:nvSpPr>
          <p:cNvPr id="18" name="Rectangle 80"/>
          <p:cNvSpPr>
            <a:spLocks noChangeArrowheads="1"/>
          </p:cNvSpPr>
          <p:nvPr/>
        </p:nvSpPr>
        <p:spPr bwMode="auto">
          <a:xfrm>
            <a:off x="1831550" y="6226114"/>
            <a:ext cx="615553" cy="1938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dirty="0">
                <a:solidFill>
                  <a:schemeClr val="accent1">
                    <a:lumMod val="50000"/>
                  </a:schemeClr>
                </a:solidFill>
              </a:rPr>
              <a:t>Google</a:t>
            </a:r>
            <a:endParaRPr lang="en-US" sz="2600" dirty="0">
              <a:solidFill>
                <a:schemeClr val="accent1">
                  <a:lumMod val="50000"/>
                </a:schemeClr>
              </a:solidFill>
            </a:endParaRPr>
          </a:p>
        </p:txBody>
      </p:sp>
      <p:sp>
        <p:nvSpPr>
          <p:cNvPr id="19" name="Rectangle 82"/>
          <p:cNvSpPr>
            <a:spLocks noChangeArrowheads="1"/>
          </p:cNvSpPr>
          <p:nvPr/>
        </p:nvSpPr>
        <p:spPr bwMode="auto">
          <a:xfrm>
            <a:off x="4195042" y="6218023"/>
            <a:ext cx="697307" cy="1938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dirty="0">
                <a:solidFill>
                  <a:schemeClr val="accent1">
                    <a:lumMod val="50000"/>
                  </a:schemeClr>
                </a:solidFill>
              </a:rPr>
              <a:t>Amazon</a:t>
            </a:r>
            <a:endParaRPr lang="en-US" sz="2600" dirty="0">
              <a:solidFill>
                <a:schemeClr val="accent1">
                  <a:lumMod val="50000"/>
                </a:schemeClr>
              </a:solidFill>
            </a:endParaRPr>
          </a:p>
        </p:txBody>
      </p:sp>
      <p:sp>
        <p:nvSpPr>
          <p:cNvPr id="20" name="Rectangle 81"/>
          <p:cNvSpPr>
            <a:spLocks noChangeArrowheads="1"/>
          </p:cNvSpPr>
          <p:nvPr/>
        </p:nvSpPr>
        <p:spPr bwMode="auto">
          <a:xfrm>
            <a:off x="2968978" y="6222840"/>
            <a:ext cx="804707" cy="1938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dirty="0">
                <a:solidFill>
                  <a:schemeClr val="accent1">
                    <a:lumMod val="50000"/>
                  </a:schemeClr>
                </a:solidFill>
              </a:rPr>
              <a:t>Microsoft</a:t>
            </a:r>
            <a:endParaRPr lang="en-US" sz="2600" dirty="0">
              <a:solidFill>
                <a:schemeClr val="accent1">
                  <a:lumMod val="50000"/>
                </a:schemeClr>
              </a:solidFill>
            </a:endParaRPr>
          </a:p>
        </p:txBody>
      </p:sp>
      <p:sp>
        <p:nvSpPr>
          <p:cNvPr id="21" name="Rectangle 66"/>
          <p:cNvSpPr>
            <a:spLocks noChangeArrowheads="1"/>
          </p:cNvSpPr>
          <p:nvPr/>
        </p:nvSpPr>
        <p:spPr bwMode="auto">
          <a:xfrm>
            <a:off x="4343274" y="4917197"/>
            <a:ext cx="455253" cy="2215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600" b="1" dirty="0">
                <a:solidFill>
                  <a:schemeClr val="accent1">
                    <a:lumMod val="50000"/>
                  </a:schemeClr>
                </a:solidFill>
              </a:rPr>
              <a:t>1662</a:t>
            </a:r>
          </a:p>
        </p:txBody>
      </p:sp>
      <p:sp>
        <p:nvSpPr>
          <p:cNvPr id="22" name="Rectangle 83"/>
          <p:cNvSpPr>
            <a:spLocks noChangeArrowheads="1"/>
          </p:cNvSpPr>
          <p:nvPr/>
        </p:nvSpPr>
        <p:spPr bwMode="auto">
          <a:xfrm>
            <a:off x="5048874" y="6233852"/>
            <a:ext cx="1263122" cy="193899"/>
          </a:xfrm>
          <a:prstGeom prst="rect">
            <a:avLst/>
          </a:prstGeom>
          <a:noFill/>
          <a:ln w="9525">
            <a:noFill/>
            <a:miter lim="800000"/>
            <a:headEnd/>
            <a:tailEnd/>
          </a:ln>
        </p:spPr>
        <p:txBody>
          <a:bodyPr wrap="squar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dirty="0">
                <a:solidFill>
                  <a:schemeClr val="accent1">
                    <a:lumMod val="50000"/>
                  </a:schemeClr>
                </a:solidFill>
              </a:rPr>
              <a:t>GE</a:t>
            </a:r>
            <a:endParaRPr lang="en-US" sz="2600" dirty="0">
              <a:solidFill>
                <a:schemeClr val="accent1">
                  <a:lumMod val="50000"/>
                </a:schemeClr>
              </a:solidFill>
            </a:endParaRPr>
          </a:p>
        </p:txBody>
      </p:sp>
      <p:sp>
        <p:nvSpPr>
          <p:cNvPr id="23" name="Rectangle 67"/>
          <p:cNvSpPr>
            <a:spLocks noChangeArrowheads="1"/>
          </p:cNvSpPr>
          <p:nvPr/>
        </p:nvSpPr>
        <p:spPr bwMode="auto">
          <a:xfrm>
            <a:off x="6628849" y="5262750"/>
            <a:ext cx="455253" cy="2215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600" b="1" dirty="0">
                <a:solidFill>
                  <a:schemeClr val="accent1">
                    <a:lumMod val="50000"/>
                  </a:schemeClr>
                </a:solidFill>
              </a:rPr>
              <a:t>1052</a:t>
            </a:r>
            <a:endParaRPr lang="en-US" sz="2600" dirty="0">
              <a:solidFill>
                <a:schemeClr val="accent1">
                  <a:lumMod val="50000"/>
                </a:schemeClr>
              </a:solidFill>
            </a:endParaRPr>
          </a:p>
        </p:txBody>
      </p:sp>
      <p:sp>
        <p:nvSpPr>
          <p:cNvPr id="24" name="Rectangle 84"/>
          <p:cNvSpPr>
            <a:spLocks noChangeArrowheads="1"/>
          </p:cNvSpPr>
          <p:nvPr/>
        </p:nvSpPr>
        <p:spPr bwMode="auto">
          <a:xfrm>
            <a:off x="6696596" y="6218023"/>
            <a:ext cx="250069" cy="1938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dirty="0">
                <a:solidFill>
                  <a:schemeClr val="accent1">
                    <a:lumMod val="50000"/>
                  </a:schemeClr>
                </a:solidFill>
              </a:rPr>
              <a:t>HP</a:t>
            </a:r>
            <a:endParaRPr lang="en-US" sz="2600" dirty="0">
              <a:solidFill>
                <a:schemeClr val="accent1">
                  <a:lumMod val="50000"/>
                </a:schemeClr>
              </a:solidFill>
            </a:endParaRPr>
          </a:p>
        </p:txBody>
      </p:sp>
      <p:sp>
        <p:nvSpPr>
          <p:cNvPr id="25" name="Rectangle 68"/>
          <p:cNvSpPr>
            <a:spLocks noChangeArrowheads="1"/>
          </p:cNvSpPr>
          <p:nvPr/>
        </p:nvSpPr>
        <p:spPr bwMode="auto">
          <a:xfrm>
            <a:off x="7849224" y="5474793"/>
            <a:ext cx="341440" cy="2215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600" b="1" dirty="0">
                <a:solidFill>
                  <a:schemeClr val="accent1">
                    <a:lumMod val="50000"/>
                  </a:schemeClr>
                </a:solidFill>
              </a:rPr>
              <a:t>696</a:t>
            </a:r>
            <a:endParaRPr lang="en-US" sz="2600" dirty="0">
              <a:solidFill>
                <a:schemeClr val="accent1">
                  <a:lumMod val="50000"/>
                </a:schemeClr>
              </a:solidFill>
            </a:endParaRPr>
          </a:p>
        </p:txBody>
      </p:sp>
      <p:sp>
        <p:nvSpPr>
          <p:cNvPr id="26" name="Rectangle 85"/>
          <p:cNvSpPr>
            <a:spLocks noChangeArrowheads="1"/>
          </p:cNvSpPr>
          <p:nvPr/>
        </p:nvSpPr>
        <p:spPr bwMode="auto">
          <a:xfrm>
            <a:off x="7652432" y="6216404"/>
            <a:ext cx="557845" cy="1938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dirty="0">
                <a:solidFill>
                  <a:schemeClr val="accent1">
                    <a:lumMod val="50000"/>
                  </a:schemeClr>
                </a:solidFill>
              </a:rPr>
              <a:t>Oracle</a:t>
            </a:r>
            <a:endParaRPr lang="en-US" sz="2600" dirty="0">
              <a:solidFill>
                <a:schemeClr val="accent1">
                  <a:lumMod val="50000"/>
                </a:schemeClr>
              </a:solidFill>
            </a:endParaRPr>
          </a:p>
        </p:txBody>
      </p:sp>
      <p:sp>
        <p:nvSpPr>
          <p:cNvPr id="27" name="Rectangle 70"/>
          <p:cNvSpPr>
            <a:spLocks noChangeArrowheads="1"/>
          </p:cNvSpPr>
          <p:nvPr/>
        </p:nvSpPr>
        <p:spPr bwMode="auto">
          <a:xfrm>
            <a:off x="3153529" y="4529440"/>
            <a:ext cx="455253" cy="2215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600" b="1" dirty="0">
                <a:solidFill>
                  <a:schemeClr val="accent1">
                    <a:lumMod val="50000"/>
                  </a:schemeClr>
                </a:solidFill>
              </a:rPr>
              <a:t>2398</a:t>
            </a:r>
            <a:endParaRPr lang="en-US" sz="2600" dirty="0">
              <a:solidFill>
                <a:schemeClr val="accent1">
                  <a:lumMod val="50000"/>
                </a:schemeClr>
              </a:solidFill>
            </a:endParaRPr>
          </a:p>
        </p:txBody>
      </p:sp>
      <p:sp>
        <p:nvSpPr>
          <p:cNvPr id="28" name="Rectangle 87"/>
          <p:cNvSpPr>
            <a:spLocks noChangeArrowheads="1"/>
          </p:cNvSpPr>
          <p:nvPr/>
        </p:nvSpPr>
        <p:spPr bwMode="auto">
          <a:xfrm>
            <a:off x="8740562" y="6216403"/>
            <a:ext cx="833563" cy="1938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dirty="0" err="1">
                <a:solidFill>
                  <a:schemeClr val="accent1">
                    <a:lumMod val="50000"/>
                  </a:schemeClr>
                </a:solidFill>
              </a:rPr>
              <a:t>Facebook</a:t>
            </a:r>
            <a:endParaRPr lang="en-US" sz="2600" dirty="0">
              <a:solidFill>
                <a:schemeClr val="accent1">
                  <a:lumMod val="50000"/>
                </a:schemeClr>
              </a:solidFill>
            </a:endParaRPr>
          </a:p>
        </p:txBody>
      </p:sp>
      <p:sp>
        <p:nvSpPr>
          <p:cNvPr id="29" name="Rectangle 71"/>
          <p:cNvSpPr>
            <a:spLocks noChangeArrowheads="1"/>
          </p:cNvSpPr>
          <p:nvPr/>
        </p:nvSpPr>
        <p:spPr bwMode="auto">
          <a:xfrm>
            <a:off x="10171852" y="5716917"/>
            <a:ext cx="341440" cy="2215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600" b="1" dirty="0">
                <a:solidFill>
                  <a:schemeClr val="accent1">
                    <a:lumMod val="50000"/>
                  </a:schemeClr>
                </a:solidFill>
              </a:rPr>
              <a:t>213</a:t>
            </a:r>
            <a:endParaRPr lang="en-US" sz="2600" dirty="0">
              <a:solidFill>
                <a:schemeClr val="accent1">
                  <a:lumMod val="50000"/>
                </a:schemeClr>
              </a:solidFill>
            </a:endParaRPr>
          </a:p>
        </p:txBody>
      </p:sp>
      <p:sp>
        <p:nvSpPr>
          <p:cNvPr id="30" name="Rectangle 88"/>
          <p:cNvSpPr>
            <a:spLocks noChangeArrowheads="1"/>
          </p:cNvSpPr>
          <p:nvPr/>
        </p:nvSpPr>
        <p:spPr bwMode="auto">
          <a:xfrm>
            <a:off x="10009504" y="6211698"/>
            <a:ext cx="846387" cy="1938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dirty="0">
                <a:solidFill>
                  <a:schemeClr val="accent1">
                    <a:lumMod val="50000"/>
                  </a:schemeClr>
                </a:solidFill>
              </a:rPr>
              <a:t>Symantec</a:t>
            </a:r>
            <a:endParaRPr lang="en-US" sz="2600" dirty="0">
              <a:solidFill>
                <a:schemeClr val="accent1">
                  <a:lumMod val="50000"/>
                </a:schemeClr>
              </a:solidFill>
            </a:endParaRPr>
          </a:p>
        </p:txBody>
      </p:sp>
      <p:sp>
        <p:nvSpPr>
          <p:cNvPr id="31" name="Line 112"/>
          <p:cNvSpPr>
            <a:spLocks noChangeShapeType="1"/>
          </p:cNvSpPr>
          <p:nvPr/>
        </p:nvSpPr>
        <p:spPr bwMode="auto">
          <a:xfrm>
            <a:off x="724114" y="1662246"/>
            <a:ext cx="12051830" cy="0"/>
          </a:xfrm>
          <a:prstGeom prst="line">
            <a:avLst/>
          </a:prstGeom>
          <a:noFill/>
          <a:ln w="9525">
            <a:solidFill>
              <a:srgbClr val="FF6600"/>
            </a:solidFill>
            <a:round/>
            <a:headEnd/>
            <a:tailEnd/>
          </a:ln>
        </p:spPr>
        <p:txBody>
          <a:bodyPr wrap="none" lIns="91431" tIns="45716" rIns="91431" bIns="45716" anchor="ctr"/>
          <a:lstStyle/>
          <a:p>
            <a:endParaRPr lang="en-US">
              <a:solidFill>
                <a:schemeClr val="accent1">
                  <a:lumMod val="50000"/>
                </a:schemeClr>
              </a:solidFill>
            </a:endParaRPr>
          </a:p>
        </p:txBody>
      </p:sp>
      <p:sp>
        <p:nvSpPr>
          <p:cNvPr id="32" name="Rectangle 6"/>
          <p:cNvSpPr>
            <a:spLocks noChangeArrowheads="1"/>
          </p:cNvSpPr>
          <p:nvPr/>
        </p:nvSpPr>
        <p:spPr bwMode="auto">
          <a:xfrm>
            <a:off x="724114" y="1673893"/>
            <a:ext cx="834016" cy="4379863"/>
          </a:xfrm>
          <a:prstGeom prst="rect">
            <a:avLst/>
          </a:prstGeom>
          <a:solidFill>
            <a:srgbClr val="0B95D3"/>
          </a:solidFill>
          <a:ln w="9525">
            <a:noFill/>
            <a:round/>
            <a:headEnd/>
            <a:tailEnd/>
          </a:ln>
        </p:spPr>
        <p:txBody>
          <a:bodyPr wrap="none" lIns="130602" tIns="65302" rIns="130602" bIns="65302" anchor="ctr"/>
          <a:lstStyle/>
          <a:p>
            <a:pPr defTabSz="1306513"/>
            <a:endParaRPr lang="en-US" sz="2600">
              <a:solidFill>
                <a:schemeClr val="accent1">
                  <a:lumMod val="50000"/>
                </a:schemeClr>
              </a:solidFill>
            </a:endParaRPr>
          </a:p>
        </p:txBody>
      </p:sp>
      <p:sp>
        <p:nvSpPr>
          <p:cNvPr id="33" name="Rectangle 25"/>
          <p:cNvSpPr>
            <a:spLocks noChangeArrowheads="1"/>
          </p:cNvSpPr>
          <p:nvPr/>
        </p:nvSpPr>
        <p:spPr bwMode="auto">
          <a:xfrm>
            <a:off x="1753969" y="4518982"/>
            <a:ext cx="839852" cy="1534773"/>
          </a:xfrm>
          <a:prstGeom prst="rect">
            <a:avLst/>
          </a:prstGeom>
          <a:solidFill>
            <a:schemeClr val="bg2"/>
          </a:solidFill>
          <a:ln w="9525">
            <a:noFill/>
            <a:miter lim="800000"/>
            <a:headEnd/>
            <a:tailEnd/>
          </a:ln>
        </p:spPr>
        <p:txBody>
          <a:bodyPr lIns="91427" tIns="45713" rIns="91427" bIns="45713"/>
          <a:lstStyle/>
          <a:p>
            <a:pPr algn="ctr" eaLnBrk="0" hangingPunct="0">
              <a:lnSpc>
                <a:spcPct val="90000"/>
              </a:lnSpc>
              <a:spcBef>
                <a:spcPct val="20000"/>
              </a:spcBef>
              <a:spcAft>
                <a:spcPct val="15000"/>
              </a:spcAft>
              <a:buClr>
                <a:schemeClr val="tx1"/>
              </a:buClr>
              <a:buFont typeface="Arial" pitchFamily="34" charset="0"/>
              <a:buNone/>
            </a:pPr>
            <a:endParaRPr lang="en-US" sz="2600">
              <a:solidFill>
                <a:schemeClr val="accent1">
                  <a:lumMod val="50000"/>
                </a:schemeClr>
              </a:solidFill>
            </a:endParaRPr>
          </a:p>
        </p:txBody>
      </p:sp>
      <p:sp>
        <p:nvSpPr>
          <p:cNvPr id="34" name="Rectangle 63"/>
          <p:cNvSpPr>
            <a:spLocks noChangeArrowheads="1"/>
          </p:cNvSpPr>
          <p:nvPr/>
        </p:nvSpPr>
        <p:spPr bwMode="auto">
          <a:xfrm>
            <a:off x="1953872" y="4222170"/>
            <a:ext cx="455253" cy="2215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600" b="1" dirty="0">
                <a:solidFill>
                  <a:schemeClr val="accent1">
                    <a:lumMod val="50000"/>
                  </a:schemeClr>
                </a:solidFill>
              </a:rPr>
              <a:t>2835</a:t>
            </a:r>
            <a:endParaRPr lang="en-US" sz="2600" dirty="0">
              <a:solidFill>
                <a:schemeClr val="accent1">
                  <a:lumMod val="50000"/>
                </a:schemeClr>
              </a:solidFill>
            </a:endParaRPr>
          </a:p>
        </p:txBody>
      </p:sp>
      <p:sp>
        <p:nvSpPr>
          <p:cNvPr id="35" name="Rectangle 93"/>
          <p:cNvSpPr>
            <a:spLocks noChangeArrowheads="1"/>
          </p:cNvSpPr>
          <p:nvPr/>
        </p:nvSpPr>
        <p:spPr bwMode="auto">
          <a:xfrm>
            <a:off x="11154997" y="6029809"/>
            <a:ext cx="957419" cy="45719"/>
          </a:xfrm>
          <a:prstGeom prst="rect">
            <a:avLst/>
          </a:prstGeom>
          <a:solidFill>
            <a:schemeClr val="bg2"/>
          </a:solidFill>
          <a:ln w="9525">
            <a:noFill/>
            <a:miter lim="800000"/>
            <a:headEnd/>
            <a:tailEnd/>
          </a:ln>
        </p:spPr>
        <p:txBody>
          <a:bodyPr lIns="91427" tIns="45713" rIns="91427" bIns="45713"/>
          <a:lstStyle/>
          <a:p>
            <a:pPr algn="ctr" eaLnBrk="0" hangingPunct="0">
              <a:lnSpc>
                <a:spcPct val="90000"/>
              </a:lnSpc>
              <a:spcBef>
                <a:spcPct val="20000"/>
              </a:spcBef>
              <a:spcAft>
                <a:spcPct val="15000"/>
              </a:spcAft>
              <a:buClr>
                <a:schemeClr val="tx1"/>
              </a:buClr>
              <a:buFont typeface="Arial" pitchFamily="34" charset="0"/>
              <a:buNone/>
            </a:pPr>
            <a:endParaRPr lang="en-US" sz="2600">
              <a:solidFill>
                <a:schemeClr val="accent1">
                  <a:lumMod val="50000"/>
                </a:schemeClr>
              </a:solidFill>
            </a:endParaRPr>
          </a:p>
        </p:txBody>
      </p:sp>
      <p:sp>
        <p:nvSpPr>
          <p:cNvPr id="36" name="Rectangle 64"/>
          <p:cNvSpPr>
            <a:spLocks noChangeArrowheads="1"/>
          </p:cNvSpPr>
          <p:nvPr/>
        </p:nvSpPr>
        <p:spPr bwMode="auto">
          <a:xfrm>
            <a:off x="11395890" y="5793375"/>
            <a:ext cx="341440" cy="2215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600" b="1" dirty="0">
                <a:solidFill>
                  <a:schemeClr val="accent1">
                    <a:lumMod val="50000"/>
                  </a:schemeClr>
                </a:solidFill>
              </a:rPr>
              <a:t>146</a:t>
            </a:r>
            <a:endParaRPr lang="en-US" sz="2600" dirty="0">
              <a:solidFill>
                <a:schemeClr val="accent1">
                  <a:lumMod val="50000"/>
                </a:schemeClr>
              </a:solidFill>
            </a:endParaRPr>
          </a:p>
        </p:txBody>
      </p:sp>
      <p:sp>
        <p:nvSpPr>
          <p:cNvPr id="37" name="Rectangle 81"/>
          <p:cNvSpPr>
            <a:spLocks noChangeArrowheads="1"/>
          </p:cNvSpPr>
          <p:nvPr/>
        </p:nvSpPr>
        <p:spPr bwMode="auto">
          <a:xfrm>
            <a:off x="11199895" y="6207824"/>
            <a:ext cx="875241" cy="1938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400" dirty="0">
                <a:solidFill>
                  <a:schemeClr val="accent1">
                    <a:lumMod val="50000"/>
                  </a:schemeClr>
                </a:solidFill>
              </a:rPr>
              <a:t>Accenture</a:t>
            </a:r>
            <a:endParaRPr lang="en-US" sz="2600" dirty="0">
              <a:solidFill>
                <a:schemeClr val="accent1">
                  <a:lumMod val="50000"/>
                </a:schemeClr>
              </a:solidFill>
            </a:endParaRPr>
          </a:p>
        </p:txBody>
      </p:sp>
      <p:sp>
        <p:nvSpPr>
          <p:cNvPr id="38" name="Rectangle 95"/>
          <p:cNvSpPr>
            <a:spLocks noChangeArrowheads="1"/>
          </p:cNvSpPr>
          <p:nvPr/>
        </p:nvSpPr>
        <p:spPr bwMode="auto">
          <a:xfrm>
            <a:off x="5242079" y="5185752"/>
            <a:ext cx="902492" cy="882838"/>
          </a:xfrm>
          <a:prstGeom prst="rect">
            <a:avLst/>
          </a:prstGeom>
          <a:solidFill>
            <a:schemeClr val="bg2"/>
          </a:solidFill>
          <a:ln w="9525">
            <a:noFill/>
            <a:miter lim="800000"/>
            <a:headEnd/>
            <a:tailEnd/>
          </a:ln>
        </p:spPr>
        <p:txBody>
          <a:bodyPr lIns="91427" tIns="45713" rIns="91427" bIns="45713"/>
          <a:lstStyle/>
          <a:p>
            <a:pPr algn="ctr" eaLnBrk="0" hangingPunct="0">
              <a:lnSpc>
                <a:spcPct val="90000"/>
              </a:lnSpc>
              <a:spcBef>
                <a:spcPct val="20000"/>
              </a:spcBef>
              <a:spcAft>
                <a:spcPct val="15000"/>
              </a:spcAft>
              <a:buClr>
                <a:schemeClr val="tx1"/>
              </a:buClr>
              <a:buFont typeface="Arial" pitchFamily="34" charset="0"/>
              <a:buNone/>
            </a:pPr>
            <a:endParaRPr lang="en-US" sz="2600">
              <a:solidFill>
                <a:schemeClr val="accent1">
                  <a:lumMod val="50000"/>
                </a:schemeClr>
              </a:solidFill>
            </a:endParaRPr>
          </a:p>
        </p:txBody>
      </p:sp>
      <p:sp>
        <p:nvSpPr>
          <p:cNvPr id="39" name="Rectangle 97"/>
          <p:cNvSpPr>
            <a:spLocks noChangeArrowheads="1"/>
          </p:cNvSpPr>
          <p:nvPr/>
        </p:nvSpPr>
        <p:spPr bwMode="auto">
          <a:xfrm>
            <a:off x="8615708" y="5852969"/>
            <a:ext cx="941386" cy="216206"/>
          </a:xfrm>
          <a:prstGeom prst="rect">
            <a:avLst/>
          </a:prstGeom>
          <a:solidFill>
            <a:schemeClr val="bg2"/>
          </a:solidFill>
          <a:ln w="9525">
            <a:noFill/>
            <a:miter lim="800000"/>
            <a:headEnd/>
            <a:tailEnd/>
          </a:ln>
        </p:spPr>
        <p:txBody>
          <a:bodyPr lIns="91427" tIns="45713" rIns="91427" bIns="45713"/>
          <a:lstStyle/>
          <a:p>
            <a:pPr algn="ctr" eaLnBrk="0" hangingPunct="0">
              <a:lnSpc>
                <a:spcPct val="90000"/>
              </a:lnSpc>
              <a:spcBef>
                <a:spcPct val="20000"/>
              </a:spcBef>
              <a:spcAft>
                <a:spcPct val="15000"/>
              </a:spcAft>
              <a:buClr>
                <a:schemeClr val="tx1"/>
              </a:buClr>
              <a:buFont typeface="Arial" pitchFamily="34" charset="0"/>
              <a:buNone/>
            </a:pPr>
            <a:endParaRPr lang="en-US" sz="2600">
              <a:solidFill>
                <a:schemeClr val="accent1">
                  <a:lumMod val="50000"/>
                </a:schemeClr>
              </a:solidFill>
            </a:endParaRPr>
          </a:p>
        </p:txBody>
      </p:sp>
      <p:sp>
        <p:nvSpPr>
          <p:cNvPr id="40" name="Rectangle 66"/>
          <p:cNvSpPr>
            <a:spLocks noChangeArrowheads="1"/>
          </p:cNvSpPr>
          <p:nvPr/>
        </p:nvSpPr>
        <p:spPr bwMode="auto">
          <a:xfrm>
            <a:off x="5441260" y="4969539"/>
            <a:ext cx="455253" cy="221599"/>
          </a:xfrm>
          <a:prstGeom prst="rect">
            <a:avLst/>
          </a:prstGeom>
          <a:noFill/>
          <a:ln w="9525">
            <a:noFill/>
            <a:miter lim="800000"/>
            <a:headEnd/>
            <a:tailEnd/>
          </a:ln>
        </p:spPr>
        <p:txBody>
          <a:bodyPr wrap="non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600" b="1" dirty="0">
                <a:solidFill>
                  <a:schemeClr val="accent1">
                    <a:lumMod val="50000"/>
                  </a:schemeClr>
                </a:solidFill>
              </a:rPr>
              <a:t>1646</a:t>
            </a:r>
          </a:p>
        </p:txBody>
      </p:sp>
      <p:sp>
        <p:nvSpPr>
          <p:cNvPr id="41" name="Rectangle 68"/>
          <p:cNvSpPr>
            <a:spLocks noChangeArrowheads="1"/>
          </p:cNvSpPr>
          <p:nvPr/>
        </p:nvSpPr>
        <p:spPr bwMode="auto">
          <a:xfrm>
            <a:off x="8740562" y="5650998"/>
            <a:ext cx="816532" cy="221599"/>
          </a:xfrm>
          <a:prstGeom prst="rect">
            <a:avLst/>
          </a:prstGeom>
          <a:noFill/>
          <a:ln w="9525">
            <a:noFill/>
            <a:miter lim="800000"/>
            <a:headEnd/>
            <a:tailEnd/>
          </a:ln>
        </p:spPr>
        <p:txBody>
          <a:bodyPr wrap="square" lIns="0" tIns="0" rIns="0" bIns="0">
            <a:spAutoFit/>
          </a:bodyPr>
          <a:lstStyle/>
          <a:p>
            <a:pPr algn="ctr" defTabSz="1306513" eaLnBrk="0" hangingPunct="0">
              <a:lnSpc>
                <a:spcPct val="90000"/>
              </a:lnSpc>
              <a:spcBef>
                <a:spcPct val="20000"/>
              </a:spcBef>
              <a:spcAft>
                <a:spcPct val="15000"/>
              </a:spcAft>
              <a:buClr>
                <a:schemeClr val="tx1"/>
              </a:buClr>
              <a:buFont typeface="Arial" pitchFamily="34" charset="0"/>
              <a:buNone/>
            </a:pPr>
            <a:r>
              <a:rPr lang="en-US" sz="1600" b="1" dirty="0">
                <a:solidFill>
                  <a:schemeClr val="accent1">
                    <a:lumMod val="50000"/>
                  </a:schemeClr>
                </a:solidFill>
              </a:rPr>
              <a:t>442</a:t>
            </a:r>
            <a:endParaRPr lang="en-US" sz="2600" dirty="0">
              <a:solidFill>
                <a:schemeClr val="accent1">
                  <a:lumMod val="50000"/>
                </a:schemeClr>
              </a:solidFill>
            </a:endParaRPr>
          </a:p>
        </p:txBody>
      </p:sp>
    </p:spTree>
    <p:extLst>
      <p:ext uri="{BB962C8B-B14F-4D97-AF65-F5344CB8AC3E}">
        <p14:creationId xmlns:p14="http://schemas.microsoft.com/office/powerpoint/2010/main" val="5710738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859244" y="165515"/>
            <a:ext cx="1070119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en-US" kern="0" dirty="0"/>
              <a:t>Эксплуатация - Обслуживание по техническому состоянию: </a:t>
            </a:r>
            <a:r>
              <a:rPr lang="ru-RU" dirty="0"/>
              <a:t>энергетическая</a:t>
            </a:r>
            <a:r>
              <a:rPr lang="en-GB" dirty="0"/>
              <a:t> компания из Юго-Восточной Азии</a:t>
            </a:r>
            <a:endParaRPr lang="en-US" kern="0" dirty="0"/>
          </a:p>
        </p:txBody>
      </p:sp>
      <p:sp>
        <p:nvSpPr>
          <p:cNvPr id="8" name="Rectangle 3"/>
          <p:cNvSpPr txBox="1">
            <a:spLocks noChangeArrowheads="1"/>
          </p:cNvSpPr>
          <p:nvPr/>
        </p:nvSpPr>
        <p:spPr bwMode="auto">
          <a:xfrm>
            <a:off x="1694090" y="1076255"/>
            <a:ext cx="4165831" cy="549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900" u="sng" kern="0" dirty="0"/>
              <a:t>Задачи проекта</a:t>
            </a:r>
          </a:p>
          <a:p>
            <a:pPr marL="114300" indent="-114300" defTabSz="823913">
              <a:spcBef>
                <a:spcPct val="0"/>
              </a:spcBef>
              <a:buNone/>
              <a:defRPr/>
            </a:pPr>
            <a:endParaRPr lang="en-US" sz="900" kern="0" dirty="0"/>
          </a:p>
          <a:p>
            <a:pPr defTabSz="823913">
              <a:spcBef>
                <a:spcPct val="0"/>
              </a:spcBef>
              <a:defRPr/>
            </a:pPr>
            <a:r>
              <a:rPr lang="en-US" sz="900" dirty="0"/>
              <a:t>Электростанции представляют собой сложные системы, оснащенные огромными газовыми и паровыми турбинами, каждая из которых содержит сотни компонентов. Стоит отказать одному элементу - и тысячи домов и предприятий останутся останутся без света, а этого энергетическая компания из Юго-Восточной Азии никак не может себе позволить. Чтобы три ее электростанции работали бесперебойно, компании необходимо было решение для управления активами, которое возьмет на себя вопросы эксплуатации оборудования, технического обслуживания, запасов и закупок, при этом  будет использовать стандартные процедуры выполнения и будет отвечать повышенным требованиям по технике безопасности.</a:t>
            </a:r>
          </a:p>
          <a:p>
            <a:pPr defTabSz="823913">
              <a:spcBef>
                <a:spcPct val="0"/>
              </a:spcBef>
              <a:defRPr/>
            </a:pPr>
            <a:endParaRPr lang="en-US" sz="900" kern="0" dirty="0"/>
          </a:p>
          <a:p>
            <a:pPr marL="0" indent="0" defTabSz="823913">
              <a:spcBef>
                <a:spcPct val="0"/>
              </a:spcBef>
              <a:buNone/>
              <a:defRPr/>
            </a:pPr>
            <a:r>
              <a:rPr lang="en-US" sz="900" u="sng" kern="0" dirty="0"/>
              <a:t>Решение</a:t>
            </a:r>
          </a:p>
          <a:p>
            <a:pPr marL="0" indent="0" defTabSz="823913">
              <a:spcBef>
                <a:spcPct val="0"/>
              </a:spcBef>
              <a:buNone/>
              <a:defRPr/>
            </a:pPr>
            <a:endParaRPr lang="en-US" sz="900" kern="0" dirty="0"/>
          </a:p>
          <a:p>
            <a:pPr defTabSz="823913">
              <a:spcBef>
                <a:spcPct val="0"/>
              </a:spcBef>
              <a:defRPr/>
            </a:pPr>
            <a:r>
              <a:rPr lang="en-US" sz="900" dirty="0"/>
              <a:t>Для потребителя все очень просто: щелкни выключателем или нажми кнопку питания - и пользуйся электроэнергией сколько угодно. Но для энергокомпаний генерация и передача энергии - гораздо более сложный процесс. Эта энергетическая компания при помощи комплексного решения для управления активами предприятия поддерживает круглосуточную работу тысяч критически важных компонентов, чтобы домохозяйства и предприятия региона могли рассчитывать на бесперебойное электроснабжение. Компания сканирует серийный номер каждого элемента системы, осуществляет контроль и управление ими как отдельными компонентами и как неотъемлемыми частями сложной газовой турбины. Представляя их графически на динамической диаграмме, решение отслеживает историю обслуживания, выполнение регламента технического обслуживания и эксплуатационные показатели каждого компонента, в том числе температуру и давление. Когда наступает срок планового технического обслуживания компонента или его эксплуатационные характеристики выходят за допустимые пределы, система выдает предупреждение, чтобы менеджеры могли срочно принять меры по предотвращению выхода оборудования из строя во избежание обрушения всей </a:t>
            </a:r>
            <a:r>
              <a:rPr lang="en-US" sz="900" dirty="0" err="1"/>
              <a:t>системы</a:t>
            </a:r>
            <a:r>
              <a:rPr lang="en-US" sz="900" dirty="0"/>
              <a:t>.</a:t>
            </a:r>
            <a:endParaRPr lang="en-US" sz="900" kern="0" dirty="0"/>
          </a:p>
        </p:txBody>
      </p:sp>
      <p:sp>
        <p:nvSpPr>
          <p:cNvPr id="14" name="Rectangle 3"/>
          <p:cNvSpPr txBox="1">
            <a:spLocks noChangeArrowheads="1"/>
          </p:cNvSpPr>
          <p:nvPr/>
        </p:nvSpPr>
        <p:spPr bwMode="auto">
          <a:xfrm>
            <a:off x="6250339" y="3336835"/>
            <a:ext cx="3943316" cy="271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000" u="sng" kern="0" dirty="0"/>
              <a:t>Бизнес-выгоды</a:t>
            </a:r>
          </a:p>
          <a:p>
            <a:pPr marL="114300" indent="-114300" defTabSz="823913">
              <a:spcBef>
                <a:spcPct val="0"/>
              </a:spcBef>
              <a:buNone/>
              <a:defRPr/>
            </a:pPr>
            <a:endParaRPr lang="en-US" sz="1000" kern="0" dirty="0"/>
          </a:p>
          <a:p>
            <a:pPr defTabSz="823913">
              <a:spcBef>
                <a:spcPct val="0"/>
              </a:spcBef>
              <a:defRPr/>
            </a:pPr>
            <a:r>
              <a:rPr lang="en-US" sz="1000" dirty="0">
                <a:ea typeface="Arial Unicode MS" panose="020B0604020202020204" pitchFamily="34" charset="-128"/>
                <a:cs typeface="Arial Unicode MS" panose="020B0604020202020204" pitchFamily="34" charset="-128"/>
              </a:rPr>
              <a:t>Оптимизация управления активами для 90 процентов всего производственного оборудования, гарантирующая доступность необходимых ресурсов в нужный момент</a:t>
            </a:r>
          </a:p>
          <a:p>
            <a:pPr defTabSz="823913">
              <a:spcBef>
                <a:spcPct val="0"/>
              </a:spcBef>
              <a:defRPr/>
            </a:pPr>
            <a:r>
              <a:rPr lang="en-US" sz="1000" dirty="0">
                <a:ea typeface="Arial Unicode MS" panose="020B0604020202020204" pitchFamily="34" charset="-128"/>
                <a:cs typeface="Arial Unicode MS" panose="020B0604020202020204" pitchFamily="34" charset="-128"/>
              </a:rPr>
              <a:t>Сокращение простоев оборудования благодаря прогнозированию возможных сбоев, снижение риска масштабных отключений</a:t>
            </a:r>
          </a:p>
          <a:p>
            <a:pPr defTabSz="823913">
              <a:spcBef>
                <a:spcPct val="0"/>
              </a:spcBef>
              <a:defRPr/>
            </a:pPr>
            <a:r>
              <a:rPr lang="en-US" sz="1000" dirty="0">
                <a:ea typeface="Arial Unicode MS" panose="020B0604020202020204" pitchFamily="34" charset="-128"/>
                <a:cs typeface="Arial Unicode MS" panose="020B0604020202020204" pitchFamily="34" charset="-128"/>
              </a:rPr>
              <a:t>Уменьшение затрат на ремонт и продление срока службы ответственных компонентов благодаря вводу в действие более эффективных регламентов технического обслуживания</a:t>
            </a:r>
          </a:p>
          <a:p>
            <a:pPr defTabSz="823913">
              <a:spcBef>
                <a:spcPct val="0"/>
              </a:spcBef>
              <a:defRPr/>
            </a:pPr>
            <a:endParaRPr lang="en-GB" sz="1000" dirty="0">
              <a:ea typeface="Arial Unicode MS" panose="020B0604020202020204" pitchFamily="34" charset="-128"/>
              <a:cs typeface="Arial Unicode MS" panose="020B0604020202020204" pitchFamily="34" charset="-128"/>
            </a:endParaRPr>
          </a:p>
          <a:p>
            <a:pPr defTabSz="823913">
              <a:spcBef>
                <a:spcPct val="0"/>
              </a:spcBef>
              <a:defRPr/>
            </a:pPr>
            <a:endParaRPr lang="en-US" sz="1000" dirty="0">
              <a:ea typeface="Arial Unicode MS" panose="020B0604020202020204" pitchFamily="34" charset="-128"/>
              <a:cs typeface="Arial Unicode MS" panose="020B0604020202020204" pitchFamily="34" charset="-128"/>
            </a:endParaRPr>
          </a:p>
          <a:p>
            <a:pPr defTabSz="823913">
              <a:spcBef>
                <a:spcPct val="0"/>
              </a:spcBef>
              <a:defRPr/>
            </a:pPr>
            <a:endParaRPr lang="en-US" sz="1000" dirty="0">
              <a:ea typeface="Arial Unicode MS" panose="020B0604020202020204" pitchFamily="34" charset="-128"/>
              <a:cs typeface="Arial Unicode MS" panose="020B0604020202020204" pitchFamily="34" charset="-128"/>
            </a:endParaRPr>
          </a:p>
          <a:p>
            <a:pPr defTabSz="823913">
              <a:spcBef>
                <a:spcPct val="0"/>
              </a:spcBef>
              <a:defRPr/>
            </a:pPr>
            <a:endParaRPr lang="en-US" sz="1000" dirty="0">
              <a:ea typeface="Arial Unicode MS" panose="020B0604020202020204" pitchFamily="34" charset="-128"/>
              <a:cs typeface="Arial Unicode MS" panose="020B0604020202020204" pitchFamily="34" charset="-128"/>
            </a:endParaRPr>
          </a:p>
        </p:txBody>
      </p:sp>
      <p:pic>
        <p:nvPicPr>
          <p:cNvPr id="10"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338" y="1625189"/>
            <a:ext cx="4203888" cy="147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84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859245" y="165515"/>
            <a:ext cx="1092888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en-US" kern="0" dirty="0"/>
              <a:t>Эксплуатация - Оптимизация планово-предупредительных ремонтов: </a:t>
            </a:r>
            <a:r>
              <a:rPr lang="en-GB" dirty="0"/>
              <a:t>Nordic Oil and Gas Co</a:t>
            </a:r>
            <a:endParaRPr lang="en-US" kern="0" dirty="0"/>
          </a:p>
        </p:txBody>
      </p:sp>
      <p:sp>
        <p:nvSpPr>
          <p:cNvPr id="8" name="Rectangle 3"/>
          <p:cNvSpPr txBox="1">
            <a:spLocks noChangeArrowheads="1"/>
          </p:cNvSpPr>
          <p:nvPr/>
        </p:nvSpPr>
        <p:spPr bwMode="auto">
          <a:xfrm>
            <a:off x="1390510" y="1000360"/>
            <a:ext cx="4802829" cy="558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050" u="sng" kern="0" dirty="0"/>
              <a:t>Задачи проекта</a:t>
            </a:r>
          </a:p>
          <a:p>
            <a:pPr marL="114300" indent="-114300" defTabSz="823913">
              <a:spcBef>
                <a:spcPct val="0"/>
              </a:spcBef>
              <a:buNone/>
              <a:defRPr/>
            </a:pPr>
            <a:endParaRPr lang="ru-RU" sz="1050" kern="0" dirty="0"/>
          </a:p>
          <a:p>
            <a:pPr defTabSz="823913">
              <a:spcBef>
                <a:spcPct val="0"/>
              </a:spcBef>
              <a:defRPr/>
            </a:pPr>
            <a:r>
              <a:rPr lang="ru-RU" sz="1050" dirty="0"/>
              <a:t>Нефтегазовые компании регулярно останавливают свои активы - скважины, буровое и другое оборудование - для выполнения обслуживания и модернизации. ППР и внеплановые отключения являются основными причинами производственных потерь, а снижение производства - это недополученный компанией доход. На 15-25 ППР ежегодно затрачивается 10 000-90 000 человеко-часов; улучшение управления планово-предупредительными ремонтами и отключениями является неотъемлемой частью стратегии компании по безопасной и эффективной эксплуатации своих активов.</a:t>
            </a:r>
          </a:p>
          <a:p>
            <a:pPr marL="0" indent="0" defTabSz="823913">
              <a:spcBef>
                <a:spcPct val="0"/>
              </a:spcBef>
              <a:buNone/>
              <a:defRPr/>
            </a:pPr>
            <a:endParaRPr lang="ru-RU" sz="1050" kern="0" dirty="0"/>
          </a:p>
          <a:p>
            <a:pPr marL="0" indent="0" defTabSz="823913">
              <a:spcBef>
                <a:spcPct val="0"/>
              </a:spcBef>
              <a:buNone/>
              <a:defRPr/>
            </a:pPr>
            <a:r>
              <a:rPr lang="ru-RU" sz="1050" u="sng" kern="0" dirty="0"/>
              <a:t>Решение</a:t>
            </a:r>
          </a:p>
          <a:p>
            <a:pPr marL="0" indent="0" defTabSz="823913">
              <a:spcBef>
                <a:spcPct val="0"/>
              </a:spcBef>
              <a:buNone/>
              <a:defRPr/>
            </a:pPr>
            <a:endParaRPr lang="ru-RU" sz="1050" kern="0" dirty="0"/>
          </a:p>
          <a:p>
            <a:pPr defTabSz="823913">
              <a:spcBef>
                <a:spcPct val="0"/>
              </a:spcBef>
              <a:defRPr/>
            </a:pPr>
            <a:r>
              <a:rPr lang="ru-RU" sz="1050" dirty="0"/>
              <a:t>Координированное управление плановыми и внеплановыми отключениями активов необычайно важно для нефтедобывающей компании, которая стремится свести к минимуму производственные потери и потери в доходах. Нефтяная компания из этого примера теперь может оптимизировать периодичность и продолжительность ППР для всех своих многочисленных взаимозависимых активов и объектов. Ее решение для оптимизации ремонтов на основе усложненных алгоритмов моделирует перспективный план ППР каждого актива и показывает, каким образом отключение одного актива отразится на других, какие это будет иметь последствия для операций нефте- и газодобычи в целом. Скоординированные ППР взаимосвязанных активов позволяют свести к минимуму общее время простоя и производственные потери. Благодаря такому решению активы даже могут рационально использовать внеплановые отключения с целью собственного обслуживания и ремонта. Компания теперь может максимально увеличить производительность своих ППР, улучшая обслуживание активов и перспективы получения доходов.</a:t>
            </a:r>
          </a:p>
        </p:txBody>
      </p:sp>
      <p:sp>
        <p:nvSpPr>
          <p:cNvPr id="14" name="Rectangle 3"/>
          <p:cNvSpPr txBox="1">
            <a:spLocks noChangeArrowheads="1"/>
          </p:cNvSpPr>
          <p:nvPr/>
        </p:nvSpPr>
        <p:spPr bwMode="auto">
          <a:xfrm>
            <a:off x="6316627" y="3260940"/>
            <a:ext cx="3943316" cy="284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050" u="sng" kern="0" dirty="0"/>
              <a:t>Бизнес-выгоды</a:t>
            </a:r>
          </a:p>
          <a:p>
            <a:pPr marL="114300" indent="-114300" defTabSz="823913">
              <a:spcBef>
                <a:spcPct val="0"/>
              </a:spcBef>
              <a:buNone/>
              <a:defRPr/>
            </a:pPr>
            <a:endParaRPr lang="ru-RU" sz="1050" kern="0" dirty="0"/>
          </a:p>
          <a:p>
            <a:pPr defTabSz="823913">
              <a:spcBef>
                <a:spcPct val="0"/>
              </a:spcBef>
              <a:defRPr/>
            </a:pPr>
            <a:r>
              <a:rPr lang="ru-RU" sz="1050" dirty="0"/>
              <a:t>Компания получает возможность заблаговременно выявлять проблемы выполнения ППР и предупреждать их, чтобы сократить или исключить простои и дополнительные производственные потери</a:t>
            </a:r>
          </a:p>
          <a:p>
            <a:pPr defTabSz="823913">
              <a:spcBef>
                <a:spcPct val="0"/>
              </a:spcBef>
              <a:defRPr/>
            </a:pPr>
            <a:endParaRPr lang="ru-RU" sz="1050" dirty="0"/>
          </a:p>
          <a:p>
            <a:pPr defTabSz="823913">
              <a:spcBef>
                <a:spcPct val="0"/>
              </a:spcBef>
              <a:defRPr/>
            </a:pPr>
            <a:r>
              <a:rPr lang="ru-RU" sz="1050" dirty="0"/>
              <a:t>Предоставляются новые аналитические данные об оборудовании, которое является причиной внеплановых отключений, и предлагаются стратегии оптимального обслуживания во избежание отключений в дальнейшем</a:t>
            </a:r>
          </a:p>
          <a:p>
            <a:pPr defTabSz="823913">
              <a:spcBef>
                <a:spcPct val="0"/>
              </a:spcBef>
              <a:defRPr/>
            </a:pPr>
            <a:endParaRPr lang="ru-RU" sz="1050" dirty="0"/>
          </a:p>
          <a:p>
            <a:pPr defTabSz="823913">
              <a:spcBef>
                <a:spcPct val="0"/>
              </a:spcBef>
              <a:defRPr/>
            </a:pPr>
            <a:r>
              <a:rPr lang="ru-RU" sz="1050" dirty="0"/>
              <a:t>Компания получает возможность контролировать готовность к выполнению и выполнение ППР и осуществлять меры по их улучшению</a:t>
            </a:r>
          </a:p>
        </p:txBody>
      </p:sp>
      <p:pic>
        <p:nvPicPr>
          <p:cNvPr id="10"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587" y="1663312"/>
            <a:ext cx="3878059" cy="135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34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1011035" y="299404"/>
            <a:ext cx="86868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en-US" kern="0" dirty="0"/>
              <a:t>Эксплуатация - Прогнозная оптимизация активов: TAQA</a:t>
            </a:r>
          </a:p>
        </p:txBody>
      </p:sp>
      <p:sp>
        <p:nvSpPr>
          <p:cNvPr id="8" name="Rectangle 3"/>
          <p:cNvSpPr txBox="1">
            <a:spLocks noChangeArrowheads="1"/>
          </p:cNvSpPr>
          <p:nvPr/>
        </p:nvSpPr>
        <p:spPr bwMode="auto">
          <a:xfrm>
            <a:off x="1542300" y="1303940"/>
            <a:ext cx="4648201" cy="5080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200" u="sng" kern="0" dirty="0"/>
              <a:t>Задачи проекта и решение</a:t>
            </a:r>
          </a:p>
          <a:p>
            <a:pPr marL="114300" indent="-114300" defTabSz="823913">
              <a:spcBef>
                <a:spcPct val="0"/>
              </a:spcBef>
              <a:buNone/>
              <a:defRPr/>
            </a:pPr>
            <a:endParaRPr lang="en-US" sz="1200" kern="0" dirty="0"/>
          </a:p>
          <a:p>
            <a:pPr defTabSz="823913">
              <a:spcBef>
                <a:spcPct val="0"/>
              </a:spcBef>
              <a:defRPr/>
            </a:pPr>
            <a:r>
              <a:rPr lang="en-US" sz="1200" kern="0" dirty="0"/>
              <a:t>Компания TAQA хотела разумно вести свои операции по развитию звеньев, связанных с разведкой и добычей, чтобы стать более быстрой, разумной и гибкой организацией. Она не получала своевременных аналитических данных, дающих представление о ключевых оперативных и эксплуатационных показателях разработки и добычи нефти и газа, соответственно, была лишена возможности планировать заблаговременно, чтобы снизить риск. И она не могла моделировать сценарии, связанные с ценами и затратами, для оптимального ведения добычи.</a:t>
            </a:r>
          </a:p>
          <a:p>
            <a:pPr defTabSz="823913">
              <a:spcBef>
                <a:spcPct val="0"/>
              </a:spcBef>
              <a:defRPr/>
            </a:pPr>
            <a:endParaRPr lang="en-US" sz="1200" kern="0" dirty="0"/>
          </a:p>
          <a:p>
            <a:pPr defTabSz="823913">
              <a:spcBef>
                <a:spcPct val="0"/>
              </a:spcBef>
              <a:defRPr/>
            </a:pPr>
            <a:r>
              <a:rPr lang="en-US" sz="1200" kern="0" dirty="0"/>
              <a:t>TAQA развернула решение IBM Business Analytics, которое позволило ей моделировать оперативные показатели на уровне зоны, месторождения и скважины. </a:t>
            </a:r>
          </a:p>
          <a:p>
            <a:pPr marL="114300" indent="-114300" defTabSz="823913">
              <a:spcBef>
                <a:spcPct val="0"/>
              </a:spcBef>
              <a:buNone/>
              <a:defRPr/>
            </a:pPr>
            <a:endParaRPr lang="en-US" sz="1200" kern="0" dirty="0"/>
          </a:p>
          <a:p>
            <a:pPr marL="114300" indent="-114300" defTabSz="823913">
              <a:spcBef>
                <a:spcPct val="0"/>
              </a:spcBef>
              <a:buNone/>
              <a:defRPr/>
            </a:pPr>
            <a:r>
              <a:rPr lang="en-US" sz="1200" u="sng" kern="0" dirty="0"/>
              <a:t>Бизнес-выгоды</a:t>
            </a:r>
          </a:p>
          <a:p>
            <a:pPr marL="114300" indent="-114300" defTabSz="823913">
              <a:spcBef>
                <a:spcPct val="0"/>
              </a:spcBef>
              <a:buNone/>
              <a:defRPr/>
            </a:pPr>
            <a:endParaRPr lang="en-US" sz="1200" kern="0" dirty="0"/>
          </a:p>
          <a:p>
            <a:pPr marL="114300" indent="-114300" defTabSz="823913">
              <a:spcBef>
                <a:spcPct val="0"/>
              </a:spcBef>
              <a:defRPr/>
            </a:pPr>
            <a:r>
              <a:rPr lang="en-US" sz="1200" kern="0" dirty="0"/>
              <a:t>Предложены модели оценки влияния изменчивости добычи</a:t>
            </a:r>
          </a:p>
          <a:p>
            <a:pPr marL="114300" indent="-114300" defTabSz="823913">
              <a:spcBef>
                <a:spcPct val="0"/>
              </a:spcBef>
              <a:defRPr/>
            </a:pPr>
            <a:endParaRPr lang="en-US" sz="1200" kern="0" dirty="0"/>
          </a:p>
          <a:p>
            <a:pPr marL="114300" indent="-114300" defTabSz="823913">
              <a:spcBef>
                <a:spcPct val="0"/>
              </a:spcBef>
              <a:defRPr/>
            </a:pPr>
            <a:r>
              <a:rPr lang="en-US" sz="1200" kern="0" dirty="0"/>
              <a:t>У компании появилась возможность повысить уровень добычи и финансовой рентабельности</a:t>
            </a:r>
          </a:p>
        </p:txBody>
      </p:sp>
      <p:pic>
        <p:nvPicPr>
          <p:cNvPr id="16" name="Picture 18" descr="logo-fla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3500" y="1660967"/>
            <a:ext cx="19812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
          <p:cNvSpPr>
            <a:spLocks noChangeArrowheads="1"/>
          </p:cNvSpPr>
          <p:nvPr/>
        </p:nvSpPr>
        <p:spPr bwMode="auto">
          <a:xfrm>
            <a:off x="6647700" y="1737167"/>
            <a:ext cx="3352800" cy="3581400"/>
          </a:xfrm>
          <a:prstGeom prst="rect">
            <a:avLst/>
          </a:prstGeom>
          <a:noFill/>
          <a:ln w="1260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spcAft>
                <a:spcPct val="20000"/>
              </a:spcAft>
              <a:buClr>
                <a:schemeClr val="tx1"/>
              </a:buClr>
              <a:buFont typeface="Wingdings" panose="05000000000000000000" pitchFamily="2" charset="2"/>
              <a:buChar char="Ø"/>
              <a:defRPr sz="1600">
                <a:solidFill>
                  <a:srgbClr val="000000"/>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spcAft>
                <a:spcPct val="20000"/>
              </a:spcAft>
              <a:buClr>
                <a:schemeClr val="tx1"/>
              </a:buClr>
              <a:buChar char="•"/>
              <a:defRPr sz="1600">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buClr>
                <a:schemeClr val="tx1"/>
              </a:buClr>
              <a:buChar char="•"/>
              <a:defRPr sz="1400">
                <a:solidFill>
                  <a:schemeClr val="tx1"/>
                </a:solidFill>
                <a:latin typeface="Arial" panose="020B0604020202020204" pitchFamily="34" charset="0"/>
                <a:ea typeface="MS PGothic" panose="020B0600070205080204" pitchFamily="34" charset="-128"/>
                <a:cs typeface="Arial" panose="020B0604020202020204" pitchFamily="34" charset="0"/>
              </a:defRPr>
            </a:lvl4pPr>
            <a:lvl5pPr marL="2057400" indent="-228600">
              <a:buClr>
                <a:schemeClr val="tx1"/>
              </a:buClr>
              <a:buChar char="•"/>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0"/>
              </a:spcBef>
              <a:spcAft>
                <a:spcPct val="0"/>
              </a:spcAft>
              <a:buClr>
                <a:schemeClr val="tx1"/>
              </a:buClr>
              <a:buChar char="•"/>
              <a:defRPr sz="1200">
                <a:solidFill>
                  <a:schemeClr val="tx1"/>
                </a:solidFill>
                <a:latin typeface="Arial" panose="020B0604020202020204" pitchFamily="34" charset="0"/>
                <a:ea typeface="MS PGothic" panose="020B0600070205080204" pitchFamily="34" charset="-128"/>
                <a:cs typeface="Arial" panose="020B0604020202020204" pitchFamily="34" charset="0"/>
              </a:defRPr>
            </a:lvl9pPr>
          </a:lstStyle>
          <a:p>
            <a:pPr eaLnBrk="1" hangingPunct="1">
              <a:lnSpc>
                <a:spcPct val="97000"/>
              </a:lnSpc>
              <a:spcBef>
                <a:spcPct val="0"/>
              </a:spcBef>
              <a:spcAft>
                <a:spcPct val="0"/>
              </a:spcAft>
              <a:buClr>
                <a:srgbClr val="000600"/>
              </a:buClr>
              <a:buFont typeface="Arial" panose="020B0604020202020204" pitchFamily="34" charset="0"/>
              <a:buNone/>
            </a:pPr>
            <a:endParaRPr lang="en-US" sz="1200">
              <a:solidFill>
                <a:srgbClr val="000600"/>
              </a:solidFill>
            </a:endParaRPr>
          </a:p>
        </p:txBody>
      </p:sp>
      <p:grpSp>
        <p:nvGrpSpPr>
          <p:cNvPr id="18" name="Group 14"/>
          <p:cNvGrpSpPr>
            <a:grpSpLocks/>
          </p:cNvGrpSpPr>
          <p:nvPr/>
        </p:nvGrpSpPr>
        <p:grpSpPr bwMode="auto">
          <a:xfrm>
            <a:off x="6266700" y="2575367"/>
            <a:ext cx="4164458" cy="3124200"/>
            <a:chOff x="3072" y="1776"/>
            <a:chExt cx="2688" cy="1968"/>
          </a:xfrm>
        </p:grpSpPr>
        <p:pic>
          <p:nvPicPr>
            <p:cNvPr id="1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1776"/>
              <a:ext cx="220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2" y="2496"/>
              <a:ext cx="2448" cy="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2" y="3072"/>
              <a:ext cx="2448"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524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822213" y="89620"/>
            <a:ext cx="110047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ru-RU" kern="0" dirty="0"/>
              <a:t>Эксплуатация</a:t>
            </a:r>
            <a:r>
              <a:rPr lang="en-US" kern="0" dirty="0"/>
              <a:t> –</a:t>
            </a:r>
            <a:endParaRPr lang="ru-RU" kern="0" dirty="0"/>
          </a:p>
          <a:p>
            <a:pPr>
              <a:defRPr/>
            </a:pPr>
            <a:r>
              <a:rPr lang="ru-RU" kern="0" dirty="0"/>
              <a:t>Ситуационный Центр и Прогнозное</a:t>
            </a:r>
            <a:r>
              <a:rPr lang="en-US" kern="0" dirty="0"/>
              <a:t> </a:t>
            </a:r>
            <a:r>
              <a:rPr lang="ru-RU" kern="0" dirty="0"/>
              <a:t>обслуживание</a:t>
            </a:r>
            <a:r>
              <a:rPr lang="en-US" kern="0" dirty="0"/>
              <a:t> активов: Statoil</a:t>
            </a:r>
          </a:p>
        </p:txBody>
      </p:sp>
      <p:sp>
        <p:nvSpPr>
          <p:cNvPr id="8" name="Rectangle 3"/>
          <p:cNvSpPr txBox="1">
            <a:spLocks noChangeArrowheads="1"/>
          </p:cNvSpPr>
          <p:nvPr/>
        </p:nvSpPr>
        <p:spPr bwMode="auto">
          <a:xfrm>
            <a:off x="1676400" y="1547973"/>
            <a:ext cx="4648201" cy="5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100" u="sng" kern="0" dirty="0"/>
              <a:t>Задачи проекта и решение</a:t>
            </a:r>
          </a:p>
          <a:p>
            <a:pPr marL="114300" indent="-114300" defTabSz="823913">
              <a:spcBef>
                <a:spcPct val="0"/>
              </a:spcBef>
              <a:buNone/>
              <a:defRPr/>
            </a:pPr>
            <a:endParaRPr lang="en-US" sz="1100" kern="0" dirty="0"/>
          </a:p>
          <a:p>
            <a:pPr defTabSz="823913">
              <a:spcBef>
                <a:spcPct val="0"/>
              </a:spcBef>
              <a:defRPr/>
            </a:pPr>
            <a:r>
              <a:rPr lang="nb-NO" sz="1100" kern="0" dirty="0"/>
              <a:t>Контроль над состоянием оборудования в режиме реального времени в экологически чувствительных зонах</a:t>
            </a:r>
          </a:p>
          <a:p>
            <a:pPr defTabSz="823913">
              <a:spcBef>
                <a:spcPct val="0"/>
              </a:spcBef>
              <a:defRPr/>
            </a:pPr>
            <a:r>
              <a:rPr lang="en-US" sz="1100" kern="0" dirty="0"/>
              <a:t>Анализ больших объемов данных в динамике их изменения для контроля над состоянием оборудования в режиме реального времени</a:t>
            </a:r>
          </a:p>
          <a:p>
            <a:pPr defTabSz="823913">
              <a:spcBef>
                <a:spcPct val="0"/>
              </a:spcBef>
              <a:defRPr/>
            </a:pPr>
            <a:r>
              <a:rPr lang="en-US" sz="1100" kern="0" dirty="0"/>
              <a:t>Раннее обнаружение и быстрое реагирование на события эксплуатации морских объектов</a:t>
            </a:r>
          </a:p>
          <a:p>
            <a:pPr defTabSz="823913">
              <a:spcBef>
                <a:spcPct val="0"/>
              </a:spcBef>
              <a:defRPr/>
            </a:pPr>
            <a:r>
              <a:rPr lang="nb-NO" sz="1100" kern="0" dirty="0"/>
              <a:t>Быстрое обнаружение утечек из производственного оборудования и технического состояния</a:t>
            </a:r>
          </a:p>
          <a:p>
            <a:pPr defTabSz="823913">
              <a:spcBef>
                <a:spcPct val="0"/>
              </a:spcBef>
              <a:defRPr/>
            </a:pPr>
            <a:r>
              <a:rPr lang="en-US" sz="1100" kern="0" dirty="0"/>
              <a:t>Statoil использует датчики и контрольно-измерительные приборы для контроля над разведочными и эксплуатационными объектами в экологически чувствительных зонах</a:t>
            </a:r>
            <a:endParaRPr lang="nb-NO" sz="1100" kern="0" dirty="0"/>
          </a:p>
          <a:p>
            <a:pPr marL="114300" indent="-114300" defTabSz="823913">
              <a:spcBef>
                <a:spcPct val="0"/>
              </a:spcBef>
              <a:buNone/>
              <a:defRPr/>
            </a:pPr>
            <a:endParaRPr lang="en-US" sz="1100" kern="0" dirty="0"/>
          </a:p>
          <a:p>
            <a:pPr marL="114300" indent="-114300" defTabSz="823913">
              <a:spcBef>
                <a:spcPct val="0"/>
              </a:spcBef>
              <a:buNone/>
              <a:defRPr/>
            </a:pPr>
            <a:r>
              <a:rPr lang="en-US" sz="1100" u="sng" kern="0" dirty="0"/>
              <a:t>Бизнес-выгоды</a:t>
            </a:r>
          </a:p>
          <a:p>
            <a:pPr marL="114300" indent="-114300" defTabSz="823913">
              <a:spcBef>
                <a:spcPct val="0"/>
              </a:spcBef>
              <a:buNone/>
              <a:defRPr/>
            </a:pPr>
            <a:endParaRPr lang="en-US" sz="1100" kern="0" dirty="0"/>
          </a:p>
          <a:p>
            <a:pPr marL="114300" indent="-114300" defTabSz="823913">
              <a:spcBef>
                <a:spcPct val="0"/>
              </a:spcBef>
              <a:defRPr/>
            </a:pPr>
            <a:r>
              <a:rPr lang="en-US" sz="1100" kern="0" dirty="0"/>
              <a:t>Контроль над операциями в экологически чувствительных регионах</a:t>
            </a:r>
          </a:p>
          <a:p>
            <a:pPr marL="114300" indent="-114300" defTabSz="823913">
              <a:spcBef>
                <a:spcPct val="0"/>
              </a:spcBef>
              <a:defRPr/>
            </a:pPr>
            <a:r>
              <a:rPr lang="en-US" sz="1100" kern="0" dirty="0"/>
              <a:t>Более высокая вероятность выдачи контролирующими органами официального разрешения</a:t>
            </a:r>
          </a:p>
          <a:p>
            <a:pPr marL="114300" indent="-114300" defTabSz="823913">
              <a:spcBef>
                <a:spcPct val="0"/>
              </a:spcBef>
              <a:defRPr/>
            </a:pPr>
            <a:r>
              <a:rPr lang="en-US" sz="1100" kern="0" dirty="0"/>
              <a:t>Оперативное реагирование в случае неблагоприятного воздействия на окружающую среду, например, при утечке углеводородов или возникновении химического дисбаланса</a:t>
            </a:r>
          </a:p>
          <a:p>
            <a:pPr marL="114300" indent="-114300" defTabSz="823913">
              <a:spcBef>
                <a:spcPct val="0"/>
              </a:spcBef>
              <a:defRPr/>
            </a:pPr>
            <a:r>
              <a:rPr lang="en-US" sz="1100" kern="0" dirty="0"/>
              <a:t>Дополнительная возможность для достижения поставленной цели, заключающейся в нулевом уровне выброса вредных веществ</a:t>
            </a:r>
            <a:endParaRPr lang="nb-NO" sz="1100" kern="0" dirty="0"/>
          </a:p>
          <a:p>
            <a:pPr marL="114300" indent="-114300" defTabSz="823913">
              <a:spcBef>
                <a:spcPct val="0"/>
              </a:spcBef>
              <a:defRPr/>
            </a:pPr>
            <a:endParaRPr lang="en-US" sz="1100" kern="0" dirty="0"/>
          </a:p>
        </p:txBody>
      </p:sp>
      <p:pic>
        <p:nvPicPr>
          <p:cNvPr id="10" name="Picture 9" descr="83170520_20.jpg"/>
          <p:cNvPicPr>
            <a:picLocks noChangeAspect="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6900543" y="1645448"/>
            <a:ext cx="3480120" cy="4423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2"/>
          <p:cNvGrpSpPr>
            <a:grpSpLocks/>
          </p:cNvGrpSpPr>
          <p:nvPr/>
        </p:nvGrpSpPr>
        <p:grpSpPr bwMode="auto">
          <a:xfrm>
            <a:off x="7289514" y="5238108"/>
            <a:ext cx="990600" cy="573088"/>
            <a:chOff x="1924050" y="6113463"/>
            <a:chExt cx="990600" cy="573087"/>
          </a:xfrm>
        </p:grpSpPr>
        <p:sp>
          <p:nvSpPr>
            <p:cNvPr id="12" name="AutoShape 10"/>
            <p:cNvSpPr>
              <a:spLocks noChangeArrowheads="1"/>
            </p:cNvSpPr>
            <p:nvPr/>
          </p:nvSpPr>
          <p:spPr bwMode="auto">
            <a:xfrm>
              <a:off x="1924050" y="6113463"/>
              <a:ext cx="990600" cy="573087"/>
            </a:xfrm>
            <a:prstGeom prst="roundRect">
              <a:avLst>
                <a:gd name="adj" fmla="val 16667"/>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l" eaLnBrk="1" hangingPunct="1"/>
              <a:endParaRPr lang="en-US"/>
            </a:p>
          </p:txBody>
        </p:sp>
        <p:pic>
          <p:nvPicPr>
            <p:cNvPr id="13" name="Picture 11" descr="statoil_log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9429" y="6142582"/>
              <a:ext cx="904351" cy="51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296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783349" y="241410"/>
            <a:ext cx="1115656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en-US" kern="0" dirty="0"/>
              <a:t>Эксплуатация - Оптимизация трубопровода: </a:t>
            </a:r>
            <a:r>
              <a:rPr lang="en-GB" dirty="0"/>
              <a:t>Южно-Азиатская газовая компания</a:t>
            </a:r>
            <a:endParaRPr lang="en-US" kern="0" dirty="0"/>
          </a:p>
          <a:p>
            <a:pPr>
              <a:defRPr/>
            </a:pPr>
            <a:endParaRPr lang="nb-NO" kern="0" dirty="0"/>
          </a:p>
          <a:p>
            <a:pPr>
              <a:defRPr/>
            </a:pPr>
            <a:endParaRPr lang="en-US" kern="0" dirty="0"/>
          </a:p>
        </p:txBody>
      </p:sp>
      <p:sp>
        <p:nvSpPr>
          <p:cNvPr id="8" name="Rectangle 3"/>
          <p:cNvSpPr txBox="1">
            <a:spLocks noChangeArrowheads="1"/>
          </p:cNvSpPr>
          <p:nvPr/>
        </p:nvSpPr>
        <p:spPr bwMode="auto">
          <a:xfrm>
            <a:off x="1390510" y="1069620"/>
            <a:ext cx="5213795" cy="578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000" u="sng" kern="0" dirty="0"/>
              <a:t>Цели проекта</a:t>
            </a:r>
          </a:p>
          <a:p>
            <a:pPr marL="114300" indent="-114300" defTabSz="823913">
              <a:spcBef>
                <a:spcPct val="0"/>
              </a:spcBef>
              <a:buNone/>
              <a:defRPr/>
            </a:pPr>
            <a:endParaRPr lang="en-US" sz="1000" kern="0" dirty="0"/>
          </a:p>
          <a:p>
            <a:pPr defTabSz="823913">
              <a:spcBef>
                <a:spcPct val="0"/>
              </a:spcBef>
              <a:defRPr/>
            </a:pPr>
            <a:r>
              <a:rPr lang="en-US" sz="1000" dirty="0"/>
              <a:t>Эта компания является крупным поставщиком природного газа и владеет газотранспортной сетью с общей протяженностью трубопроводов высокого давления, превышающей 3000 км. Она поставляет почти 10 млн. кубометров природного газа примерно для 1,8 миллиона потребителей. В целях планирования, развития, управления, анализа, технического обслуживания и эксплуатации существующего трубопровода компания пользовалась более чем 5000 бумажных карт, и постоянно создавала новые по мере расширения газотранспортной сети. В компании было принято решение объединить бумажные карты в масштабную геоинформационную систему (ГИС) - это комплекс информационных технологий для сбора, хранения, редактирования, анализа и визуализации данных по географическому месторасположению. Эта новая система обеспечивает более эффективную эксплуатацию и способствует совместной работе и обмену данными между сотрудниками.</a:t>
            </a:r>
            <a:endParaRPr lang="en-US" sz="1000" dirty="0">
              <a:ea typeface="Arial Unicode MS" panose="020B0604020202020204" pitchFamily="34" charset="-128"/>
              <a:cs typeface="Arial Unicode MS" panose="020B0604020202020204" pitchFamily="34" charset="-128"/>
            </a:endParaRPr>
          </a:p>
          <a:p>
            <a:pPr marL="0" indent="0" defTabSz="823913">
              <a:spcBef>
                <a:spcPct val="0"/>
              </a:spcBef>
              <a:buNone/>
              <a:defRPr/>
            </a:pPr>
            <a:endParaRPr lang="en-US" sz="1000" u="sng" kern="0" dirty="0"/>
          </a:p>
          <a:p>
            <a:pPr marL="0" indent="0" defTabSz="823913">
              <a:spcBef>
                <a:spcPct val="0"/>
              </a:spcBef>
              <a:buNone/>
              <a:defRPr/>
            </a:pPr>
            <a:r>
              <a:rPr lang="en-US" sz="1000" u="sng" kern="0" dirty="0"/>
              <a:t>Решение</a:t>
            </a:r>
          </a:p>
          <a:p>
            <a:pPr defTabSz="823913">
              <a:spcBef>
                <a:spcPct val="0"/>
              </a:spcBef>
              <a:defRPr/>
            </a:pPr>
            <a:endParaRPr lang="ru-RU" sz="1000" dirty="0"/>
          </a:p>
          <a:p>
            <a:pPr defTabSz="823913">
              <a:spcBef>
                <a:spcPct val="0"/>
              </a:spcBef>
              <a:defRPr/>
            </a:pPr>
            <a:r>
              <a:rPr lang="en-US" sz="1000" dirty="0"/>
              <a:t>В целях оптимизации операций и подготовки к дальнейшему развитию, в компании была внедрена комплексная геоинформационная система (ГИС). Новая система переводит традиционные карты и предприятие в целом в совершенно новую плоскость, где сотрудники работают с веб-порталом в локальной сети и просматривают подробные электронные карты, а также коммерческую информацию и данные о клиентах, что обеспечивает дополнительную прозрачность и расширяет возможности принятия решений. Благодаря таким функциям, как прогнозная аналитика и контроль над расходованием ресурсов, сотрудники компании могут анализировать данные, поступающие из системы планирования ресурсов предприятия и из новой ГИС, что позволяет им выявлять случаи хищения газа в газотранспортной сети и выделять точки и области, в которых возможна утечка газа. Это способствует экономии денежных средств компанией благодаря обеспечению сохранности газовых ресурсов и поступления доходов; кроме того, расход газа становится более рациональным и сокращается разрыв между существующими потребностями в газе и объемами его поставок.</a:t>
            </a:r>
          </a:p>
          <a:p>
            <a:pPr defTabSz="823913">
              <a:spcBef>
                <a:spcPct val="0"/>
              </a:spcBef>
              <a:defRPr/>
            </a:pPr>
            <a:endParaRPr lang="en-US" sz="1000" dirty="0">
              <a:ea typeface="Arial Unicode MS" panose="020B0604020202020204" pitchFamily="34" charset="-128"/>
              <a:cs typeface="Arial Unicode MS" panose="020B0604020202020204" pitchFamily="34" charset="-128"/>
            </a:endParaRPr>
          </a:p>
        </p:txBody>
      </p:sp>
      <p:pic>
        <p:nvPicPr>
          <p:cNvPr id="9"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304" y="2087977"/>
            <a:ext cx="3546342" cy="1240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txBox="1">
            <a:spLocks noChangeArrowheads="1"/>
          </p:cNvSpPr>
          <p:nvPr/>
        </p:nvSpPr>
        <p:spPr bwMode="auto">
          <a:xfrm>
            <a:off x="6676224" y="3835094"/>
            <a:ext cx="3803151" cy="323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200" u="sng" kern="0" dirty="0"/>
              <a:t>Бизнес-выгоды</a:t>
            </a:r>
          </a:p>
          <a:p>
            <a:pPr marL="114300" indent="-114300" defTabSz="823913">
              <a:spcBef>
                <a:spcPct val="0"/>
              </a:spcBef>
              <a:buNone/>
              <a:defRPr/>
            </a:pPr>
            <a:endParaRPr lang="en-US" sz="1200" kern="0" dirty="0"/>
          </a:p>
          <a:p>
            <a:pPr marL="171450" lvl="1" indent="-171450" defTabSz="823913" eaLnBrk="1" hangingPunct="1">
              <a:spcBef>
                <a:spcPct val="0"/>
              </a:spcBef>
              <a:buSzPct val="120000"/>
              <a:buFont typeface="Wingdings" pitchFamily="2" charset="2"/>
              <a:buChar char="§"/>
              <a:defRPr/>
            </a:pPr>
            <a:r>
              <a:rPr lang="en-US" altLang="ja-JP" sz="1200" dirty="0">
                <a:ea typeface="Arial Unicode MS" panose="020B0604020202020204" pitchFamily="34" charset="-128"/>
                <a:cs typeface="Arial Unicode MS" panose="020B0604020202020204" pitchFamily="34" charset="-128"/>
              </a:rPr>
              <a:t>Эффективное отслеживание спроса и предложения</a:t>
            </a:r>
          </a:p>
          <a:p>
            <a:pPr marL="171450" lvl="1" indent="-171450" defTabSz="823913" eaLnBrk="1" hangingPunct="1">
              <a:spcBef>
                <a:spcPct val="0"/>
              </a:spcBef>
              <a:buSzPct val="120000"/>
              <a:buFont typeface="Wingdings" pitchFamily="2" charset="2"/>
              <a:buChar char="§"/>
              <a:defRPr/>
            </a:pPr>
            <a:endParaRPr lang="en-US" altLang="ja-JP" sz="1200" dirty="0">
              <a:ea typeface="Arial Unicode MS" panose="020B0604020202020204" pitchFamily="34" charset="-128"/>
              <a:cs typeface="Arial Unicode MS" panose="020B0604020202020204" pitchFamily="34" charset="-128"/>
            </a:endParaRPr>
          </a:p>
          <a:p>
            <a:pPr marL="171450" lvl="1" indent="-171450" defTabSz="823913" eaLnBrk="1" hangingPunct="1">
              <a:spcBef>
                <a:spcPct val="0"/>
              </a:spcBef>
              <a:buSzPct val="120000"/>
              <a:buFont typeface="Wingdings" pitchFamily="2" charset="2"/>
              <a:buChar char="§"/>
              <a:defRPr/>
            </a:pPr>
            <a:r>
              <a:rPr lang="en-US" altLang="ja-JP" sz="1200" dirty="0">
                <a:ea typeface="Arial Unicode MS" panose="020B0604020202020204" pitchFamily="34" charset="-128"/>
                <a:cs typeface="Arial Unicode MS" panose="020B0604020202020204" pitchFamily="34" charset="-128"/>
              </a:rPr>
              <a:t>Дополнительная экономия затрат благодаря выявлению и предотвращению утечек и хищений газа</a:t>
            </a:r>
          </a:p>
          <a:p>
            <a:pPr marL="171450" lvl="1" indent="-171450" defTabSz="823913" eaLnBrk="1" hangingPunct="1">
              <a:spcBef>
                <a:spcPct val="0"/>
              </a:spcBef>
              <a:buSzPct val="120000"/>
              <a:buFont typeface="Wingdings" pitchFamily="2" charset="2"/>
              <a:buChar char="§"/>
              <a:defRPr/>
            </a:pPr>
            <a:endParaRPr lang="en-US" altLang="ja-JP" sz="1200" dirty="0">
              <a:ea typeface="Arial Unicode MS" panose="020B0604020202020204" pitchFamily="34" charset="-128"/>
              <a:cs typeface="Arial Unicode MS" panose="020B0604020202020204" pitchFamily="34" charset="-128"/>
            </a:endParaRPr>
          </a:p>
          <a:p>
            <a:pPr marL="171450" lvl="1" indent="-171450" defTabSz="823913" eaLnBrk="1" hangingPunct="1">
              <a:spcBef>
                <a:spcPct val="0"/>
              </a:spcBef>
              <a:buSzPct val="120000"/>
              <a:buFont typeface="Wingdings" pitchFamily="2" charset="2"/>
              <a:buChar char="§"/>
              <a:defRPr/>
            </a:pPr>
            <a:r>
              <a:rPr lang="en-US" altLang="ja-JP" sz="1200" dirty="0">
                <a:ea typeface="Arial Unicode MS" panose="020B0604020202020204" pitchFamily="34" charset="-128"/>
                <a:cs typeface="Arial Unicode MS" panose="020B0604020202020204" pitchFamily="34" charset="-128"/>
              </a:rPr>
              <a:t>Беспрецедентная прозрачность, полноценное представление всех операций компании, что способствует совершенствованию и ускорению процесса принятия решений</a:t>
            </a:r>
            <a:endParaRPr lang="en-US" sz="1200" dirty="0">
              <a:ea typeface="Arial Unicode MS" panose="020B0604020202020204" pitchFamily="34" charset="-128"/>
              <a:cs typeface="Arial Unicode MS" panose="020B0604020202020204" pitchFamily="34" charset="-128"/>
            </a:endParaRPr>
          </a:p>
          <a:p>
            <a:pPr defTabSz="823913">
              <a:spcBef>
                <a:spcPct val="0"/>
              </a:spcBef>
              <a:defRPr/>
            </a:pPr>
            <a:endParaRPr lang="en-US" sz="1200" dirty="0">
              <a:ea typeface="Arial Unicode MS" panose="020B0604020202020204" pitchFamily="34" charset="-128"/>
              <a:cs typeface="Arial Unicode MS" panose="020B0604020202020204" pitchFamily="34" charset="-128"/>
            </a:endParaRPr>
          </a:p>
          <a:p>
            <a:pPr defTabSz="823913">
              <a:spcBef>
                <a:spcPct val="0"/>
              </a:spcBef>
              <a:defRPr/>
            </a:pPr>
            <a:endParaRPr lang="en-US" sz="1200" dirty="0">
              <a:ea typeface="Arial Unicode MS" panose="020B0604020202020204" pitchFamily="34" charset="-128"/>
              <a:cs typeface="Arial Unicode MS" panose="020B0604020202020204" pitchFamily="34" charset="-128"/>
            </a:endParaRPr>
          </a:p>
          <a:p>
            <a:pPr defTabSz="823913">
              <a:spcBef>
                <a:spcPct val="0"/>
              </a:spcBef>
              <a:defRPr/>
            </a:pPr>
            <a:endParaRPr lang="en-US" sz="1200"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79263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1011035" y="391531"/>
            <a:ext cx="86868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ru-RU" kern="0" dirty="0"/>
              <a:t>Европейский поставщик природного газа</a:t>
            </a:r>
          </a:p>
        </p:txBody>
      </p:sp>
      <p:sp>
        <p:nvSpPr>
          <p:cNvPr id="8" name="Rectangle 3"/>
          <p:cNvSpPr txBox="1">
            <a:spLocks noChangeArrowheads="1"/>
          </p:cNvSpPr>
          <p:nvPr/>
        </p:nvSpPr>
        <p:spPr bwMode="auto">
          <a:xfrm>
            <a:off x="1693864" y="1376623"/>
            <a:ext cx="5621337" cy="304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200" u="sng" kern="0" dirty="0"/>
              <a:t>Цели проекта</a:t>
            </a:r>
          </a:p>
          <a:p>
            <a:pPr marL="114300" indent="-114300" defTabSz="823913">
              <a:spcBef>
                <a:spcPct val="0"/>
              </a:spcBef>
              <a:buNone/>
              <a:defRPr/>
            </a:pPr>
            <a:endParaRPr lang="en-US" sz="1200" kern="0" dirty="0"/>
          </a:p>
          <a:p>
            <a:pPr defTabSz="823913">
              <a:spcBef>
                <a:spcPct val="0"/>
              </a:spcBef>
              <a:defRPr/>
            </a:pPr>
            <a:r>
              <a:rPr lang="ru-RU" sz="1200" dirty="0"/>
              <a:t>  Возможность оперативно рассчитать оптимальную скорость подачи природного газа по трубопроводу, в целях обеспечения своевременного и достаточного газоснабжения и немедленного реагирования на колебания спроса и предложения.</a:t>
            </a:r>
          </a:p>
          <a:p>
            <a:pPr marL="0" indent="0" defTabSz="823913">
              <a:spcBef>
                <a:spcPct val="0"/>
              </a:spcBef>
              <a:buNone/>
              <a:defRPr/>
            </a:pPr>
            <a:endParaRPr lang="en-US" sz="1200" u="sng" kern="0" dirty="0"/>
          </a:p>
          <a:p>
            <a:pPr marL="0" indent="0" defTabSz="823913">
              <a:spcBef>
                <a:spcPct val="0"/>
              </a:spcBef>
              <a:buNone/>
              <a:defRPr/>
            </a:pPr>
            <a:r>
              <a:rPr lang="ru-RU" sz="1200" u="sng" kern="0" dirty="0"/>
              <a:t>Аналитическое решение</a:t>
            </a:r>
          </a:p>
          <a:p>
            <a:pPr marL="0" indent="0" defTabSz="823913">
              <a:spcBef>
                <a:spcPct val="0"/>
              </a:spcBef>
              <a:buNone/>
              <a:defRPr/>
            </a:pPr>
            <a:endParaRPr lang="ru-RU" sz="1200" u="sng" kern="0" dirty="0"/>
          </a:p>
          <a:p>
            <a:pPr defTabSz="823913">
              <a:spcBef>
                <a:spcPct val="0"/>
              </a:spcBef>
              <a:defRPr/>
            </a:pPr>
            <a:r>
              <a:rPr lang="ru-RU" sz="1200" dirty="0">
                <a:ea typeface="Arial Unicode MS" panose="020B0604020202020204" pitchFamily="34" charset="-128"/>
                <a:cs typeface="Arial Unicode MS" panose="020B0604020202020204" pitchFamily="34" charset="-128"/>
              </a:rPr>
              <a:t> Новый механизм оптимизации обладает широчайшим набором функций и позволяет автоматически учитывать последние изменения на рынке и в сфере снабжения и в считанные минуты формулировать рекомендации относительно оптимального сетевого планирования; заданные параметры планирования можно пересматривать в начале каждого часа</a:t>
            </a:r>
          </a:p>
          <a:p>
            <a:pPr defTabSz="823913">
              <a:spcBef>
                <a:spcPct val="0"/>
              </a:spcBef>
              <a:defRPr/>
            </a:pPr>
            <a:endParaRPr lang="en-US" sz="1200" dirty="0">
              <a:ea typeface="Arial Unicode MS" panose="020B0604020202020204" pitchFamily="34" charset="-128"/>
              <a:cs typeface="Arial Unicode MS" panose="020B0604020202020204" pitchFamily="34" charset="-128"/>
            </a:endParaRPr>
          </a:p>
        </p:txBody>
      </p:sp>
      <p:sp>
        <p:nvSpPr>
          <p:cNvPr id="14" name="Rectangle 3"/>
          <p:cNvSpPr txBox="1">
            <a:spLocks noChangeArrowheads="1"/>
          </p:cNvSpPr>
          <p:nvPr/>
        </p:nvSpPr>
        <p:spPr bwMode="auto">
          <a:xfrm>
            <a:off x="1693864" y="4771121"/>
            <a:ext cx="8463280" cy="15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200" u="sng" kern="0" dirty="0" err="1"/>
              <a:t>Бизнес-выгоды</a:t>
            </a:r>
            <a:endParaRPr lang="en-US" sz="1200" u="sng" kern="0" dirty="0"/>
          </a:p>
          <a:p>
            <a:pPr marL="114300" indent="-114300" defTabSz="823913">
              <a:spcBef>
                <a:spcPct val="0"/>
              </a:spcBef>
              <a:buNone/>
              <a:defRPr/>
            </a:pPr>
            <a:endParaRPr lang="en-US" sz="1200" kern="0" dirty="0"/>
          </a:p>
          <a:p>
            <a:pPr marL="171450" lvl="1" indent="-171450" defTabSz="823913" eaLnBrk="1" hangingPunct="1">
              <a:spcBef>
                <a:spcPct val="0"/>
              </a:spcBef>
              <a:buSzPct val="120000"/>
              <a:buFont typeface="Wingdings" pitchFamily="2" charset="2"/>
              <a:buChar char="§"/>
              <a:defRPr/>
            </a:pPr>
            <a:r>
              <a:rPr lang="ru-RU" altLang="ja-JP" sz="1200" dirty="0">
                <a:ea typeface="Arial Unicode MS" panose="020B0604020202020204" pitchFamily="34" charset="-128"/>
                <a:cs typeface="Arial Unicode MS" panose="020B0604020202020204" pitchFamily="34" charset="-128"/>
              </a:rPr>
              <a:t>Снижение затрат времени на сетевое планирование на 99% (минуты вместо дней)</a:t>
            </a:r>
          </a:p>
          <a:p>
            <a:pPr marL="171450" lvl="1" indent="-171450" defTabSz="823913" eaLnBrk="1" hangingPunct="1">
              <a:spcBef>
                <a:spcPct val="0"/>
              </a:spcBef>
              <a:buSzPct val="120000"/>
              <a:buFont typeface="Wingdings" pitchFamily="2" charset="2"/>
              <a:buChar char="§"/>
              <a:defRPr/>
            </a:pPr>
            <a:endParaRPr lang="ru-RU" altLang="ja-JP" sz="1200" dirty="0">
              <a:ea typeface="Arial Unicode MS" panose="020B0604020202020204" pitchFamily="34" charset="-128"/>
              <a:cs typeface="Arial Unicode MS" panose="020B0604020202020204" pitchFamily="34" charset="-128"/>
            </a:endParaRPr>
          </a:p>
          <a:p>
            <a:pPr marL="171450" lvl="1" indent="-171450" defTabSz="823913" eaLnBrk="1" hangingPunct="1">
              <a:spcBef>
                <a:spcPct val="0"/>
              </a:spcBef>
              <a:buSzPct val="120000"/>
              <a:buFont typeface="Wingdings" pitchFamily="2" charset="2"/>
              <a:buChar char="§"/>
              <a:defRPr/>
            </a:pPr>
            <a:r>
              <a:rPr lang="ru-RU" altLang="ja-JP" sz="1200" dirty="0">
                <a:ea typeface="Arial Unicode MS" panose="020B0604020202020204" pitchFamily="34" charset="-128"/>
                <a:cs typeface="Arial Unicode MS" panose="020B0604020202020204" pitchFamily="34" charset="-128"/>
              </a:rPr>
              <a:t>Рост доходов при одновременном сокращении эксплуатационных затрат</a:t>
            </a:r>
          </a:p>
          <a:p>
            <a:pPr marL="171450" lvl="1" indent="-171450" defTabSz="823913" eaLnBrk="1" hangingPunct="1">
              <a:spcBef>
                <a:spcPct val="0"/>
              </a:spcBef>
              <a:buSzPct val="120000"/>
              <a:buFont typeface="Wingdings" pitchFamily="2" charset="2"/>
              <a:buChar char="§"/>
              <a:defRPr/>
            </a:pPr>
            <a:endParaRPr lang="ru-RU" altLang="ja-JP" sz="1200" dirty="0">
              <a:ea typeface="Arial Unicode MS" panose="020B0604020202020204" pitchFamily="34" charset="-128"/>
              <a:cs typeface="Arial Unicode MS" panose="020B0604020202020204" pitchFamily="34" charset="-128"/>
            </a:endParaRPr>
          </a:p>
          <a:p>
            <a:pPr marL="171450" lvl="1" indent="-171450" defTabSz="823913" eaLnBrk="1" hangingPunct="1">
              <a:spcBef>
                <a:spcPct val="0"/>
              </a:spcBef>
              <a:buSzPct val="120000"/>
              <a:buFont typeface="Wingdings" pitchFamily="2" charset="2"/>
              <a:buChar char="§"/>
              <a:defRPr/>
            </a:pPr>
            <a:r>
              <a:rPr lang="ru-RU" altLang="ja-JP" sz="1200" dirty="0">
                <a:ea typeface="Arial Unicode MS" panose="020B0604020202020204" pitchFamily="34" charset="-128"/>
                <a:cs typeface="Arial Unicode MS" panose="020B0604020202020204" pitchFamily="34" charset="-128"/>
              </a:rPr>
              <a:t>Повышение уровня удовлетворенности клиентов благодаря оперативному реагированию компании на их потребности</a:t>
            </a:r>
            <a:endParaRPr lang="en-US" sz="1200" dirty="0">
              <a:ea typeface="Arial Unicode MS" panose="020B0604020202020204" pitchFamily="34" charset="-128"/>
              <a:cs typeface="Arial Unicode MS" panose="020B0604020202020204" pitchFamily="34" charset="-128"/>
            </a:endParaRPr>
          </a:p>
        </p:txBody>
      </p:sp>
      <p:pic>
        <p:nvPicPr>
          <p:cNvPr id="6" name="Picture 2"/>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609841" y="1671262"/>
            <a:ext cx="2547303" cy="188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44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935140" y="259284"/>
            <a:ext cx="86868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en-US" kern="0" dirty="0"/>
              <a:t>Эксплуатация - Оптимизация производства: Statoil</a:t>
            </a:r>
          </a:p>
        </p:txBody>
      </p:sp>
      <p:sp>
        <p:nvSpPr>
          <p:cNvPr id="8" name="Rectangle 3"/>
          <p:cNvSpPr txBox="1">
            <a:spLocks noChangeArrowheads="1"/>
          </p:cNvSpPr>
          <p:nvPr/>
        </p:nvSpPr>
        <p:spPr bwMode="auto">
          <a:xfrm>
            <a:off x="1542300" y="917270"/>
            <a:ext cx="5049409" cy="574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050" u="sng" kern="0" dirty="0"/>
              <a:t>Цели проекта</a:t>
            </a:r>
          </a:p>
          <a:p>
            <a:pPr marL="114300" indent="-114300" defTabSz="823913">
              <a:spcBef>
                <a:spcPct val="0"/>
              </a:spcBef>
              <a:buNone/>
              <a:defRPr/>
            </a:pPr>
            <a:endParaRPr lang="en-US" sz="1050" kern="0" dirty="0"/>
          </a:p>
          <a:p>
            <a:pPr defTabSz="823913">
              <a:spcBef>
                <a:spcPct val="0"/>
              </a:spcBef>
              <a:defRPr/>
            </a:pPr>
            <a:r>
              <a:rPr lang="en-US" sz="1050" dirty="0"/>
              <a:t>Поскольку нефте- и газодобыча лежит в основе экономики Норвегии, компании Statoil необходимо было найти способ, позволяющий усовершенствовать и оптимизировать операционные процессы на предприятии в целом. Платформы Statoil, расположенные на шельфе, в течение длительного времени работали независимо друг от друга, вследствие чего компании было сложно стандартизировать процессы и внедрять одинаковые решения для контроля над состоянием оборудования примерно на 40 эксплуатационных участках.</a:t>
            </a:r>
          </a:p>
          <a:p>
            <a:pPr defTabSz="823913">
              <a:spcBef>
                <a:spcPct val="0"/>
              </a:spcBef>
              <a:defRPr/>
            </a:pPr>
            <a:r>
              <a:rPr lang="en-US" sz="1050" dirty="0"/>
              <a:t>Statoil объединилась с группой компаний, включая IBM. Ключевой задачей IBM стало преодоление разрыва между разрозненными составляющими эксплуатационных процессов в Statoil, чтобы создать возможность максимально эффективного использования данных и знаний сотрудников, независимо от организаций, направлений деятельности и географического положения. IBM создала архитектуру интеграции общих данных и заканчивает реализацию решения для внедрения интеграционной платформы – Global Operations Data Integration (GODI).</a:t>
            </a:r>
          </a:p>
          <a:p>
            <a:pPr marL="114300" indent="-114300" defTabSz="823913">
              <a:spcBef>
                <a:spcPct val="0"/>
              </a:spcBef>
              <a:buNone/>
              <a:defRPr/>
            </a:pPr>
            <a:endParaRPr lang="en-US" sz="1050" kern="0" dirty="0"/>
          </a:p>
          <a:p>
            <a:pPr marL="114300" indent="-114300" defTabSz="823913">
              <a:spcBef>
                <a:spcPct val="0"/>
              </a:spcBef>
              <a:buNone/>
              <a:defRPr/>
            </a:pPr>
            <a:r>
              <a:rPr lang="en-US" sz="1050" u="sng" kern="0" dirty="0"/>
              <a:t>Решение</a:t>
            </a:r>
          </a:p>
          <a:p>
            <a:pPr marL="114300" indent="-114300" defTabSz="823913">
              <a:spcBef>
                <a:spcPct val="0"/>
              </a:spcBef>
              <a:buNone/>
              <a:defRPr/>
            </a:pPr>
            <a:endParaRPr lang="en-US" sz="1050" kern="0" dirty="0"/>
          </a:p>
          <a:p>
            <a:pPr>
              <a:spcBef>
                <a:spcPct val="0"/>
              </a:spcBef>
            </a:pPr>
            <a:r>
              <a:rPr lang="en-US" sz="1050" dirty="0"/>
              <a:t>Создание основы для совместного принятия решений, оптимизация процессов и - в конечном итоге - повышение производственной эффективности и сокращение затрат</a:t>
            </a:r>
          </a:p>
          <a:p>
            <a:pPr>
              <a:spcBef>
                <a:spcPct val="0"/>
              </a:spcBef>
            </a:pPr>
            <a:r>
              <a:rPr lang="en-US" sz="1050" dirty="0"/>
              <a:t>Представление данных на усовершенствованных сводных панелях, оптимизация процесса принятия решений, сокращение текущих затрат и улучшение условий труда, безопасности и охраны окружающей среды (HSE)</a:t>
            </a:r>
          </a:p>
          <a:p>
            <a:pPr>
              <a:spcBef>
                <a:spcPct val="0"/>
              </a:spcBef>
            </a:pPr>
            <a:r>
              <a:rPr lang="en-US" sz="1050" dirty="0"/>
              <a:t>Повышение темпов производства и увеличение резервов, в дополнение к стандартизации и автоматизации рабочих процессов, обладает потенциальной стоимостью (чистой текущей стоимостью, NPV), равной 50 млрд. долларов в течение ближайших пяти лет (по данным Норвежской ассоциации нефтяной промышленности (OLF))</a:t>
            </a:r>
          </a:p>
        </p:txBody>
      </p:sp>
      <p:pic>
        <p:nvPicPr>
          <p:cNvPr id="10" name="Picture 9" descr="83170520_20.jpg"/>
          <p:cNvPicPr>
            <a:picLocks noChangeAspect="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6868997" y="1347948"/>
            <a:ext cx="3360103" cy="284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2"/>
          <p:cNvGrpSpPr>
            <a:grpSpLocks/>
          </p:cNvGrpSpPr>
          <p:nvPr/>
        </p:nvGrpSpPr>
        <p:grpSpPr bwMode="auto">
          <a:xfrm>
            <a:off x="6924503" y="3534210"/>
            <a:ext cx="990600" cy="573088"/>
            <a:chOff x="1924050" y="6113463"/>
            <a:chExt cx="990600" cy="573087"/>
          </a:xfrm>
        </p:grpSpPr>
        <p:sp>
          <p:nvSpPr>
            <p:cNvPr id="12" name="AutoShape 10"/>
            <p:cNvSpPr>
              <a:spLocks noChangeArrowheads="1"/>
            </p:cNvSpPr>
            <p:nvPr/>
          </p:nvSpPr>
          <p:spPr bwMode="auto">
            <a:xfrm>
              <a:off x="1924050" y="6113463"/>
              <a:ext cx="990600" cy="573087"/>
            </a:xfrm>
            <a:prstGeom prst="roundRect">
              <a:avLst>
                <a:gd name="adj" fmla="val 16667"/>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sz="1600">
                  <a:solidFill>
                    <a:schemeClr val="tx1"/>
                  </a:solidFill>
                  <a:latin typeface="Arial" panose="020B0604020202020204" pitchFamily="34" charset="0"/>
                  <a:ea typeface="MS PGothic" panose="020B0600070205080204" pitchFamily="34" charset="-128"/>
                </a:defRPr>
              </a:lvl1pPr>
              <a:lvl2pPr marL="742950" indent="-285750" eaLnBrk="0" hangingPunct="0">
                <a:defRPr sz="1600">
                  <a:solidFill>
                    <a:schemeClr val="tx1"/>
                  </a:solidFill>
                  <a:latin typeface="Arial" panose="020B0604020202020204" pitchFamily="34" charset="0"/>
                  <a:ea typeface="MS PGothic" panose="020B0600070205080204" pitchFamily="34" charset="-128"/>
                </a:defRPr>
              </a:lvl2pPr>
              <a:lvl3pPr marL="1143000" indent="-228600" eaLnBrk="0" hangingPunct="0">
                <a:defRPr sz="1600">
                  <a:solidFill>
                    <a:schemeClr val="tx1"/>
                  </a:solidFill>
                  <a:latin typeface="Arial" panose="020B0604020202020204" pitchFamily="34" charset="0"/>
                  <a:ea typeface="MS PGothic" panose="020B0600070205080204" pitchFamily="34" charset="-128"/>
                </a:defRPr>
              </a:lvl3pPr>
              <a:lvl4pPr marL="1600200" indent="-228600" eaLnBrk="0" hangingPunct="0">
                <a:defRPr sz="1600">
                  <a:solidFill>
                    <a:schemeClr val="tx1"/>
                  </a:solidFill>
                  <a:latin typeface="Arial" panose="020B0604020202020204" pitchFamily="34" charset="0"/>
                  <a:ea typeface="MS PGothic" panose="020B0600070205080204" pitchFamily="34" charset="-128"/>
                </a:defRPr>
              </a:lvl4pPr>
              <a:lvl5pPr marL="2057400" indent="-228600" eaLnBrk="0" hangingPunct="0">
                <a:defRPr sz="1600">
                  <a:solidFill>
                    <a:schemeClr val="tx1"/>
                  </a:solidFill>
                  <a:latin typeface="Arial" panose="020B060402020202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ea typeface="MS PGothic" panose="020B0600070205080204" pitchFamily="34" charset="-128"/>
                </a:defRPr>
              </a:lvl9pPr>
            </a:lstStyle>
            <a:p>
              <a:pPr algn="l" eaLnBrk="1" hangingPunct="1"/>
              <a:endParaRPr lang="en-US"/>
            </a:p>
          </p:txBody>
        </p:sp>
        <p:pic>
          <p:nvPicPr>
            <p:cNvPr id="13" name="Picture 11" descr="statoil_log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9429" y="6142582"/>
              <a:ext cx="904351" cy="51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3"/>
          <p:cNvSpPr txBox="1">
            <a:spLocks noChangeArrowheads="1"/>
          </p:cNvSpPr>
          <p:nvPr/>
        </p:nvSpPr>
        <p:spPr bwMode="auto">
          <a:xfrm>
            <a:off x="6718509" y="4301563"/>
            <a:ext cx="3612993" cy="1787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en-US" sz="1100" u="sng" kern="0" dirty="0"/>
              <a:t>Бизнес-выгоды</a:t>
            </a:r>
          </a:p>
          <a:p>
            <a:pPr marL="114300" indent="-114300" defTabSz="823913">
              <a:spcBef>
                <a:spcPct val="0"/>
              </a:spcBef>
              <a:buNone/>
              <a:defRPr/>
            </a:pPr>
            <a:endParaRPr lang="en-US" sz="1100" kern="0" dirty="0"/>
          </a:p>
          <a:p>
            <a:pPr marL="114300" indent="-114300" defTabSz="823913">
              <a:spcBef>
                <a:spcPct val="0"/>
              </a:spcBef>
              <a:defRPr/>
            </a:pPr>
            <a:r>
              <a:rPr lang="en-US" sz="1100" kern="0" dirty="0"/>
              <a:t>Дополнительная возможность для достижения поставленной цели, заключающейся в нулевом уровне выброса вредных веществ</a:t>
            </a:r>
          </a:p>
          <a:p>
            <a:pPr marL="114300" indent="-114300" defTabSz="823913">
              <a:spcBef>
                <a:spcPct val="0"/>
              </a:spcBef>
              <a:defRPr/>
            </a:pPr>
            <a:r>
              <a:rPr lang="en-US" sz="1100" kern="0" dirty="0"/>
              <a:t>Совершенствование и оптимизация процессов разработки месторождений в компании</a:t>
            </a:r>
          </a:p>
          <a:p>
            <a:pPr marL="114300" indent="-114300" defTabSz="823913">
              <a:spcBef>
                <a:spcPct val="0"/>
              </a:spcBef>
              <a:defRPr/>
            </a:pPr>
            <a:r>
              <a:rPr lang="en-US" sz="1100" kern="0" dirty="0"/>
              <a:t>Увеличение объемов производства</a:t>
            </a:r>
          </a:p>
          <a:p>
            <a:pPr marL="114300" indent="-114300" defTabSz="823913">
              <a:spcBef>
                <a:spcPct val="0"/>
              </a:spcBef>
              <a:defRPr/>
            </a:pPr>
            <a:r>
              <a:rPr lang="en-US" sz="1100" kern="0" dirty="0"/>
              <a:t>Сокращение производственных расходов</a:t>
            </a:r>
            <a:endParaRPr lang="en-US" sz="1100" dirty="0">
              <a:ea typeface="Arial Unicode MS" panose="020B0604020202020204" pitchFamily="34" charset="-128"/>
              <a:cs typeface="Arial Unicode MS" panose="020B0604020202020204" pitchFamily="34" charset="-128"/>
            </a:endParaRPr>
          </a:p>
          <a:p>
            <a:pPr defTabSz="823913">
              <a:spcBef>
                <a:spcPct val="0"/>
              </a:spcBef>
              <a:defRPr/>
            </a:pPr>
            <a:endParaRPr lang="en-US" sz="1100" dirty="0">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6333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859245" y="241410"/>
            <a:ext cx="1108067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en-US" kern="0" dirty="0"/>
              <a:t>Эксплуатация – MDM: </a:t>
            </a:r>
            <a:r>
              <a:rPr lang="ru-RU" dirty="0"/>
              <a:t>система</a:t>
            </a:r>
            <a:r>
              <a:rPr lang="en-US" dirty="0"/>
              <a:t> управления данными в отрасли нефтедобычи</a:t>
            </a:r>
            <a:endParaRPr lang="en-US" kern="0" dirty="0"/>
          </a:p>
        </p:txBody>
      </p:sp>
      <p:sp>
        <p:nvSpPr>
          <p:cNvPr id="8" name="Rectangle 3"/>
          <p:cNvSpPr txBox="1">
            <a:spLocks noChangeArrowheads="1"/>
          </p:cNvSpPr>
          <p:nvPr/>
        </p:nvSpPr>
        <p:spPr bwMode="auto">
          <a:xfrm>
            <a:off x="1542300" y="1000360"/>
            <a:ext cx="7283123" cy="544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000" u="sng" kern="0" dirty="0"/>
              <a:t>Задачи проекта</a:t>
            </a:r>
          </a:p>
          <a:p>
            <a:pPr marL="114300" indent="-114300" defTabSz="823913">
              <a:spcBef>
                <a:spcPct val="0"/>
              </a:spcBef>
              <a:buNone/>
              <a:defRPr/>
            </a:pPr>
            <a:endParaRPr lang="ru-RU" sz="1000" kern="0" dirty="0"/>
          </a:p>
          <a:p>
            <a:pPr eaLnBrk="1" hangingPunct="1"/>
            <a:r>
              <a:rPr lang="ru-RU" sz="1000" dirty="0"/>
              <a:t>Компании </a:t>
            </a:r>
            <a:r>
              <a:rPr lang="ru-RU" sz="1000" dirty="0" err="1"/>
              <a:t>Bien</a:t>
            </a:r>
            <a:r>
              <a:rPr lang="ru-RU" sz="1000" dirty="0"/>
              <a:t> </a:t>
            </a:r>
            <a:r>
              <a:rPr lang="ru-RU" sz="1000" dirty="0" err="1"/>
              <a:t>Dong</a:t>
            </a:r>
            <a:r>
              <a:rPr lang="ru-RU" sz="1000" dirty="0"/>
              <a:t> POC необходима система Управления производственными данными (PDM), обеспечивающая получение информации от платформы </a:t>
            </a:r>
            <a:r>
              <a:rPr lang="ru-RU" sz="1000" dirty="0" err="1"/>
              <a:t>Hai</a:t>
            </a:r>
            <a:r>
              <a:rPr lang="ru-RU" sz="1000" dirty="0"/>
              <a:t> </a:t>
            </a:r>
            <a:r>
              <a:rPr lang="ru-RU" sz="1000" dirty="0" err="1"/>
              <a:t>Thach</a:t>
            </a:r>
            <a:r>
              <a:rPr lang="ru-RU" sz="1000" dirty="0"/>
              <a:t> </a:t>
            </a:r>
            <a:r>
              <a:rPr lang="ru-RU" sz="1000" dirty="0" err="1"/>
              <a:t>Production</a:t>
            </a:r>
            <a:r>
              <a:rPr lang="ru-RU" sz="1000" dirty="0"/>
              <a:t> and </a:t>
            </a:r>
            <a:r>
              <a:rPr lang="ru-RU" sz="1000" dirty="0" err="1"/>
              <a:t>Quarter</a:t>
            </a:r>
            <a:r>
              <a:rPr lang="ru-RU" sz="1000" dirty="0"/>
              <a:t> (PQP-HT) для наблюдения за производством и управления разработкой месторождения. </a:t>
            </a:r>
          </a:p>
          <a:p>
            <a:pPr eaLnBrk="1" hangingPunct="1"/>
            <a:r>
              <a:rPr lang="ru-RU" sz="1000" dirty="0"/>
              <a:t>Данные поступают с Сервера процессов </a:t>
            </a:r>
            <a:r>
              <a:rPr lang="ru-RU" sz="1000" dirty="0" err="1"/>
              <a:t>Honeywell</a:t>
            </a:r>
            <a:r>
              <a:rPr lang="ru-RU" sz="1000" dirty="0"/>
              <a:t> или из Базы данных истории процессов (PHD) и передаются в систему PDM, расположенную в офисе Хо-Ши-Мин.</a:t>
            </a:r>
          </a:p>
          <a:p>
            <a:pPr eaLnBrk="1" hangingPunct="1"/>
            <a:r>
              <a:rPr lang="ru-RU" sz="1000" dirty="0"/>
              <a:t>Система должна поддерживать сбор данных на низких и высоких частотах, проверку, согласование объемов производства и составление отчетов, контроль над продуктивностью и состоянием активов и оптимизацию.</a:t>
            </a:r>
          </a:p>
          <a:p>
            <a:pPr eaLnBrk="1" hangingPunct="1"/>
            <a:r>
              <a:rPr lang="ru-RU" sz="1000" dirty="0"/>
              <a:t>В системе должна быть предусмотрена возможность интеграции с другими </a:t>
            </a:r>
            <a:r>
              <a:rPr lang="ru-RU" sz="1000" dirty="0" err="1"/>
              <a:t>нишевыми</a:t>
            </a:r>
            <a:r>
              <a:rPr lang="ru-RU" sz="1000" dirty="0"/>
              <a:t> приложениями, используемыми в компании </a:t>
            </a:r>
            <a:r>
              <a:rPr lang="ru-RU" sz="1000" dirty="0" err="1"/>
              <a:t>Bien</a:t>
            </a:r>
            <a:r>
              <a:rPr lang="ru-RU" sz="1000" dirty="0"/>
              <a:t> </a:t>
            </a:r>
            <a:r>
              <a:rPr lang="ru-RU" sz="1000" dirty="0" err="1"/>
              <a:t>Dong</a:t>
            </a:r>
            <a:r>
              <a:rPr lang="ru-RU" sz="1000" dirty="0"/>
              <a:t> POC.</a:t>
            </a:r>
          </a:p>
          <a:p>
            <a:pPr marL="114300" indent="-114300" defTabSz="823913">
              <a:spcBef>
                <a:spcPct val="0"/>
              </a:spcBef>
              <a:buNone/>
              <a:defRPr/>
            </a:pPr>
            <a:endParaRPr lang="ru-RU" sz="1000" kern="0" dirty="0"/>
          </a:p>
          <a:p>
            <a:pPr marL="114300" indent="-114300" defTabSz="823913">
              <a:spcBef>
                <a:spcPct val="0"/>
              </a:spcBef>
              <a:buNone/>
              <a:defRPr/>
            </a:pPr>
            <a:r>
              <a:rPr lang="ru-RU" sz="1000" u="sng" kern="0" dirty="0"/>
              <a:t>Решение</a:t>
            </a:r>
          </a:p>
          <a:p>
            <a:pPr marL="114300" indent="-114300" defTabSz="823913">
              <a:spcBef>
                <a:spcPct val="0"/>
              </a:spcBef>
              <a:buNone/>
              <a:defRPr/>
            </a:pPr>
            <a:endParaRPr lang="ru-RU" sz="1000" u="sng" kern="0" dirty="0"/>
          </a:p>
          <a:p>
            <a:pPr marL="114300" indent="-114300" defTabSz="823913">
              <a:spcBef>
                <a:spcPct val="0"/>
              </a:spcBef>
              <a:defRPr/>
            </a:pPr>
            <a:r>
              <a:rPr lang="ru-RU" sz="1000" dirty="0"/>
              <a:t>Компонент интеграции данных (IIC) в системе управления производственными операциями (IOC) предусматривает возможность создания адаптеров OLE для управления технологическими процессами (адаптеров OPC), интегрируемых непосредственно с Сервером PHD посредством протокола OPC для получения данных о нефтедобыче в режиме реального времени, или приближенном к реальному времени, таким образом, чтобы все теги данных были связаны с адаптером OPC</a:t>
            </a:r>
          </a:p>
          <a:p>
            <a:pPr marL="114300" indent="-114300" defTabSz="823913">
              <a:spcBef>
                <a:spcPct val="0"/>
              </a:spcBef>
              <a:defRPr/>
            </a:pPr>
            <a:r>
              <a:rPr lang="ru-RU" sz="1000" dirty="0"/>
              <a:t>Интеграция с внешними приложениями может быть реализована двумя способами:</a:t>
            </a:r>
          </a:p>
          <a:p>
            <a:pPr marL="568325" lvl="2" indent="-114300" defTabSz="823913">
              <a:spcBef>
                <a:spcPct val="0"/>
              </a:spcBef>
              <a:buFont typeface="Wingdings" pitchFamily="2" charset="2"/>
              <a:buChar char="§"/>
              <a:defRPr/>
            </a:pPr>
            <a:r>
              <a:rPr lang="ru-RU" sz="1000" dirty="0"/>
              <a:t>Системная интеграция</a:t>
            </a:r>
          </a:p>
          <a:p>
            <a:pPr marL="1027112" lvl="4" indent="-114300" defTabSz="823913">
              <a:spcBef>
                <a:spcPct val="0"/>
              </a:spcBef>
              <a:buFont typeface="Wingdings" pitchFamily="2" charset="2"/>
              <a:buChar char="§"/>
              <a:defRPr/>
            </a:pPr>
            <a:r>
              <a:rPr lang="ru-RU" sz="1000" dirty="0"/>
              <a:t>Внешние системы, такие как </a:t>
            </a:r>
            <a:r>
              <a:rPr lang="ru-RU" sz="1000" dirty="0" err="1"/>
              <a:t>Maximo</a:t>
            </a:r>
            <a:r>
              <a:rPr lang="ru-RU" sz="1000" dirty="0"/>
              <a:t> или OFM, могут быть интегрированы с системой посредством веб-служб. Все теги данных OPC предоставляются через универсальные веб-службы OPC, созданные компонентом IIC</a:t>
            </a:r>
          </a:p>
          <a:p>
            <a:pPr marL="1027112" lvl="4" indent="-114300" defTabSz="823913">
              <a:spcBef>
                <a:spcPct val="0"/>
              </a:spcBef>
              <a:buFont typeface="Wingdings" pitchFamily="2" charset="2"/>
              <a:buChar char="§"/>
              <a:defRPr/>
            </a:pPr>
            <a:r>
              <a:rPr lang="ru-RU" sz="1000" dirty="0"/>
              <a:t>Система IOC укомплектована программным модулем </a:t>
            </a:r>
            <a:r>
              <a:rPr lang="ru-RU" sz="1000" dirty="0" err="1"/>
              <a:t>WebSphere</a:t>
            </a:r>
            <a:r>
              <a:rPr lang="ru-RU" sz="1000" dirty="0"/>
              <a:t> </a:t>
            </a:r>
            <a:r>
              <a:rPr lang="ru-RU" sz="1000" dirty="0" err="1"/>
              <a:t>Message</a:t>
            </a:r>
            <a:r>
              <a:rPr lang="ru-RU" sz="1000" dirty="0"/>
              <a:t> </a:t>
            </a:r>
            <a:r>
              <a:rPr lang="ru-RU" sz="1000" dirty="0" err="1"/>
              <a:t>Broker</a:t>
            </a:r>
            <a:r>
              <a:rPr lang="ru-RU" sz="1000" dirty="0"/>
              <a:t>, представляющим собой шину служб предприятия, необходимую для интеграции с другими системами, например, с сервером ГИС, и преобразования и сопоставления данных</a:t>
            </a:r>
          </a:p>
          <a:p>
            <a:pPr marL="568325" lvl="2" indent="-114300" defTabSz="823913">
              <a:spcBef>
                <a:spcPct val="0"/>
              </a:spcBef>
              <a:buFont typeface="Wingdings" pitchFamily="2" charset="2"/>
              <a:buChar char="§"/>
              <a:defRPr/>
            </a:pPr>
            <a:r>
              <a:rPr lang="ru-RU" sz="1000" dirty="0"/>
              <a:t>Интеграция данных</a:t>
            </a:r>
          </a:p>
          <a:p>
            <a:pPr marL="1027112" lvl="4" indent="-114300" defTabSz="823913">
              <a:spcBef>
                <a:spcPct val="0"/>
              </a:spcBef>
              <a:buFont typeface="Wingdings" pitchFamily="2" charset="2"/>
              <a:buChar char="§"/>
              <a:defRPr/>
            </a:pPr>
            <a:r>
              <a:rPr lang="ru-RU" sz="1000" dirty="0"/>
              <a:t>Данные о нефтедобыче, сбор которых производит IIC/IOC, подлежат копированию в базу данных DB2. Для хранения данных о нефтедобыче применяется модель данных O&amp;G</a:t>
            </a:r>
          </a:p>
          <a:p>
            <a:pPr marL="1027112" lvl="4" indent="-114300" defTabSz="823913">
              <a:spcBef>
                <a:spcPct val="0"/>
              </a:spcBef>
              <a:buFont typeface="Wingdings" pitchFamily="2" charset="2"/>
              <a:buChar char="§"/>
              <a:defRPr/>
            </a:pPr>
            <a:r>
              <a:rPr lang="ru-RU" sz="1000" dirty="0"/>
              <a:t>Данные о нефтедобыче запрашиваются и используются другими специализированными отраслевыми приложениями, предназначенными, например, для моделирования трубопроводов, распределения отборов и т. д.</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3210" y="1272061"/>
            <a:ext cx="1265890" cy="1723765"/>
          </a:xfrm>
          <a:prstGeom prst="rect">
            <a:avLst/>
          </a:prstGeom>
        </p:spPr>
      </p:pic>
    </p:spTree>
    <p:extLst>
      <p:ext uri="{BB962C8B-B14F-4D97-AF65-F5344CB8AC3E}">
        <p14:creationId xmlns:p14="http://schemas.microsoft.com/office/powerpoint/2010/main" val="170187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subTitle" idx="1"/>
          </p:nvPr>
        </p:nvSpPr>
        <p:spPr>
          <a:xfrm>
            <a:off x="1785938" y="2627313"/>
            <a:ext cx="6735762" cy="906462"/>
          </a:xfrm>
          <a:noFill/>
          <a:ln/>
        </p:spPr>
        <p:txBody>
          <a:bodyPr/>
          <a:lstStyle/>
          <a:p>
            <a:pPr>
              <a:spcBef>
                <a:spcPts val="0"/>
              </a:spcBef>
            </a:pPr>
            <a:endParaRPr lang="de-CH" altLang="en-US" sz="900" b="1" dirty="0"/>
          </a:p>
          <a:p>
            <a:pPr>
              <a:spcBef>
                <a:spcPts val="0"/>
              </a:spcBef>
            </a:pPr>
            <a:endParaRPr lang="en-US" altLang="en-US" dirty="0"/>
          </a:p>
        </p:txBody>
      </p:sp>
      <p:sp>
        <p:nvSpPr>
          <p:cNvPr id="12291" name="Rectangle 3"/>
          <p:cNvSpPr>
            <a:spLocks noGrp="1" noChangeArrowheads="1"/>
          </p:cNvSpPr>
          <p:nvPr>
            <p:ph type="ctrTitle"/>
          </p:nvPr>
        </p:nvSpPr>
        <p:spPr>
          <a:xfrm>
            <a:off x="1773238" y="1209675"/>
            <a:ext cx="8381054" cy="985838"/>
          </a:xfrm>
          <a:solidFill>
            <a:schemeClr val="bg1"/>
          </a:solidFill>
          <a:ln/>
        </p:spPr>
        <p:txBody>
          <a:bodyPr/>
          <a:lstStyle/>
          <a:p>
            <a:r>
              <a:rPr lang="ru-RU" dirty="0" smtClean="0">
                <a:solidFill>
                  <a:schemeClr val="tx1"/>
                </a:solidFill>
              </a:rPr>
              <a:t>Сбыт и Логистика</a:t>
            </a:r>
            <a:endParaRPr lang="ru-RU" altLang="en-US" i="1" dirty="0">
              <a:solidFill>
                <a:schemeClr val="tx1"/>
              </a:solidFill>
            </a:endParaRPr>
          </a:p>
        </p:txBody>
      </p:sp>
      <p:sp>
        <p:nvSpPr>
          <p:cNvPr id="2" name="AutoShape 8" descr="https://encrypted-tbn3.gstatic.com/images?q=tbn:ANd9GcREIM-haj_PpI8eVNN-lqHWj9tJKC0S8JNGtntVFGB7JBfiQr8Y"/>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56525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783350" y="99167"/>
            <a:ext cx="1108067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ru-RU" kern="0" dirty="0"/>
              <a:t>Сбыт и Логистика – Оптимизация парка транспортных средств: </a:t>
            </a:r>
            <a:r>
              <a:rPr lang="ru-RU" dirty="0"/>
              <a:t>крупнейшая нефтегазодобывающая компания в Юго-Восточной Азии</a:t>
            </a:r>
            <a:endParaRPr lang="ru-RU" kern="0" dirty="0"/>
          </a:p>
        </p:txBody>
      </p:sp>
      <p:sp>
        <p:nvSpPr>
          <p:cNvPr id="8" name="Rectangle 3"/>
          <p:cNvSpPr txBox="1">
            <a:spLocks noChangeArrowheads="1"/>
          </p:cNvSpPr>
          <p:nvPr/>
        </p:nvSpPr>
        <p:spPr bwMode="auto">
          <a:xfrm>
            <a:off x="1390510" y="924465"/>
            <a:ext cx="5378182" cy="5480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000" u="sng" kern="0" dirty="0"/>
              <a:t>Цели проекта</a:t>
            </a:r>
          </a:p>
          <a:p>
            <a:pPr marL="114300" indent="-114300" defTabSz="823913">
              <a:spcBef>
                <a:spcPct val="0"/>
              </a:spcBef>
              <a:buNone/>
              <a:defRPr/>
            </a:pPr>
            <a:endParaRPr lang="ru-RU" sz="1000" kern="0" dirty="0"/>
          </a:p>
          <a:p>
            <a:pPr defTabSz="823913">
              <a:spcBef>
                <a:spcPct val="0"/>
              </a:spcBef>
              <a:defRPr/>
            </a:pPr>
            <a:r>
              <a:rPr lang="ru-RU" sz="1000" dirty="0"/>
              <a:t>Транспортировка нефтегазовых продуктов из точки A в точку B может быть сопряжена с серьезными проблемами. Описываемая крупная нефтяная компания имеет в своем распоряжении почти 130 танкеров для поставок 10 различных продуктов в 120 географически разрозненных точек. Ответственные за создание сводных графиков перемещения судов и разработку материального баланса, 6 специалистов по планированию вынуждены были трудиться в течение 10 рабочих дней над одним только графиком - который впоследствии претерпевал многочисленные изменения с учетом непредвиденных колебаний объема добычи, готовности судов и прочих факторов. Это был процесс, состоящий из "проб и ошибок", что вело к росту текущих затрат и нерациональному расходованию ресурсов.</a:t>
            </a:r>
          </a:p>
          <a:p>
            <a:pPr marL="114300" indent="-114300" defTabSz="823913">
              <a:spcBef>
                <a:spcPct val="0"/>
              </a:spcBef>
              <a:buNone/>
              <a:defRPr/>
            </a:pPr>
            <a:endParaRPr lang="ru-RU" sz="1000" kern="0" dirty="0"/>
          </a:p>
          <a:p>
            <a:pPr marL="114300" indent="-114300" defTabSz="823913">
              <a:spcBef>
                <a:spcPct val="0"/>
              </a:spcBef>
              <a:buNone/>
              <a:defRPr/>
            </a:pPr>
            <a:r>
              <a:rPr lang="ru-RU" sz="1000" u="sng" kern="0" dirty="0"/>
              <a:t>Решение</a:t>
            </a:r>
          </a:p>
          <a:p>
            <a:pPr marL="114300" indent="-114300" defTabSz="823913">
              <a:spcBef>
                <a:spcPct val="0"/>
              </a:spcBef>
              <a:buNone/>
              <a:defRPr/>
            </a:pPr>
            <a:endParaRPr lang="ru-RU" sz="1000" kern="0" dirty="0"/>
          </a:p>
          <a:p>
            <a:pPr marL="114300" indent="-114300" defTabSz="823913">
              <a:spcBef>
                <a:spcPct val="0"/>
              </a:spcBef>
              <a:defRPr/>
            </a:pPr>
            <a:r>
              <a:rPr lang="ru-RU" sz="1000" dirty="0"/>
              <a:t>До тех пор, пока альтернативные источники энергии не будут использоваться повсеместно, потребительский спрос на нефтепродукты будет постоянно расти. При этом логистика доставки нефтегазовых продуктов может вызывать особые сложности, если для составления графиков и планирования не будут применяться технологии на основе искусственного интеллекта. Именно к этому и стремится данная компания, беря на вооружение высокотехнологичную систему, позволяющую разрабатывать оптимальные графики перемещения судов, чтобы гарантировать доставку надлежащих объемов конкретной продукции в соответствующие порты назначения на пригодных для перевозки судах и в рамках выделенных бюджетных средств на транспортировку. Для составления оптимального расписания в решении используются усовершенствованные аналитические методы и сложные алгоритмы, позволяющие учитывать транспортные ограничения, ограничения, связанные с разделением грузов, ограничения уровня запасов, ограничения, касающиеся порта и места стоянки судна, производственные мощности и расхождения между планируемыми и реальными условиями. Более того, в случае изменения конъюнктуры рынка, специалисты по планированию могут применить анализ альтернатив и изменить модель согласно полученным в результате вариантам разработки графика.</a:t>
            </a:r>
          </a:p>
        </p:txBody>
      </p:sp>
      <p:sp>
        <p:nvSpPr>
          <p:cNvPr id="16" name="Rectangle 3"/>
          <p:cNvSpPr txBox="1">
            <a:spLocks noChangeArrowheads="1"/>
          </p:cNvSpPr>
          <p:nvPr/>
        </p:nvSpPr>
        <p:spPr bwMode="auto">
          <a:xfrm>
            <a:off x="6768693" y="3373810"/>
            <a:ext cx="3612993" cy="297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100" u="sng" kern="0" dirty="0"/>
              <a:t>Бизнес-выгоды</a:t>
            </a:r>
          </a:p>
          <a:p>
            <a:pPr marL="114300" indent="-114300" defTabSz="823913">
              <a:spcBef>
                <a:spcPct val="0"/>
              </a:spcBef>
              <a:buNone/>
              <a:defRPr/>
            </a:pPr>
            <a:endParaRPr lang="ru-RU" sz="1100" kern="0" dirty="0"/>
          </a:p>
          <a:p>
            <a:pPr marL="114300" lvl="1" indent="-114300" defTabSz="823913">
              <a:spcBef>
                <a:spcPct val="0"/>
              </a:spcBef>
              <a:buFont typeface="Wingdings" pitchFamily="2" charset="2"/>
              <a:buChar char="§"/>
              <a:defRPr/>
            </a:pPr>
            <a:r>
              <a:rPr lang="ru-RU" sz="1100" kern="0" dirty="0"/>
              <a:t>Предполагаемое снижение текущих расходов благодаря сокращению затрат на эксплуатацию флота, связанных со стоимостью топлива и нерациональным использованием</a:t>
            </a:r>
          </a:p>
          <a:p>
            <a:pPr marL="114300" lvl="1" indent="-114300" defTabSz="823913">
              <a:spcBef>
                <a:spcPct val="0"/>
              </a:spcBef>
              <a:buFont typeface="Wingdings" pitchFamily="2" charset="2"/>
              <a:buChar char="§"/>
              <a:defRPr/>
            </a:pPr>
            <a:r>
              <a:rPr lang="ru-RU" sz="1100" kern="0" dirty="0"/>
              <a:t>Оперативное создание графиков по сравнению с прошлыми периодами, сокращение затрат рабочего времени специалистов по планированию</a:t>
            </a:r>
          </a:p>
          <a:p>
            <a:pPr marL="114300" lvl="1" indent="-114300" defTabSz="823913">
              <a:spcBef>
                <a:spcPct val="0"/>
              </a:spcBef>
              <a:buFont typeface="Wingdings" pitchFamily="2" charset="2"/>
              <a:buChar char="§"/>
              <a:defRPr/>
            </a:pPr>
            <a:r>
              <a:rPr lang="ru-RU" sz="1100" kern="0" dirty="0"/>
              <a:t>Оптимизация используемой грузоподъемности каждого судна в собственности компании, что позволит отказаться от фрахтования судов</a:t>
            </a:r>
          </a:p>
          <a:p>
            <a:pPr marL="114300" indent="-114300" defTabSz="823913">
              <a:spcBef>
                <a:spcPct val="0"/>
              </a:spcBef>
              <a:defRPr/>
            </a:pPr>
            <a:endParaRPr lang="ru-RU" sz="1100" dirty="0">
              <a:ea typeface="Arial Unicode MS" panose="020B0604020202020204" pitchFamily="34" charset="-128"/>
              <a:cs typeface="Arial Unicode MS" panose="020B0604020202020204" pitchFamily="34" charset="-128"/>
            </a:endParaRPr>
          </a:p>
          <a:p>
            <a:pPr defTabSz="823913">
              <a:spcBef>
                <a:spcPct val="0"/>
              </a:spcBef>
              <a:defRPr/>
            </a:pPr>
            <a:endParaRPr lang="ru-RU" sz="1100" dirty="0">
              <a:ea typeface="Arial Unicode MS" panose="020B0604020202020204" pitchFamily="34" charset="-128"/>
              <a:cs typeface="Arial Unicode MS" panose="020B0604020202020204" pitchFamily="34" charset="-128"/>
            </a:endParaRPr>
          </a:p>
        </p:txBody>
      </p:sp>
      <p:pic>
        <p:nvPicPr>
          <p:cNvPr id="17"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488" y="1884427"/>
            <a:ext cx="3257892" cy="114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01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03" y="-69101"/>
            <a:ext cx="11922797" cy="1036320"/>
          </a:xfrm>
        </p:spPr>
        <p:txBody>
          <a:bodyPr>
            <a:noAutofit/>
          </a:bodyPr>
          <a:lstStyle/>
          <a:p>
            <a:r>
              <a:rPr lang="ru-RU" sz="2400" dirty="0" smtClean="0">
                <a:latin typeface="Helvetica Neue"/>
                <a:cs typeface="+mj-cs"/>
              </a:rPr>
              <a:t>Центры компетенции </a:t>
            </a:r>
            <a:r>
              <a:rPr lang="en-US" sz="2400" dirty="0">
                <a:latin typeface="Helvetica Neue"/>
                <a:cs typeface="+mj-cs"/>
              </a:rPr>
              <a:t>IBM</a:t>
            </a:r>
            <a:r>
              <a:rPr lang="ru-RU" sz="2400" dirty="0">
                <a:latin typeface="Helvetica Neue"/>
                <a:cs typeface="+mj-cs"/>
              </a:rPr>
              <a:t> по решениям для нефтегазовой </a:t>
            </a:r>
            <a:r>
              <a:rPr lang="ru-RU" sz="2400" dirty="0" smtClean="0">
                <a:latin typeface="Helvetica Neue"/>
                <a:cs typeface="+mj-cs"/>
              </a:rPr>
              <a:t>индустрии и индустриальным продуктам</a:t>
            </a:r>
            <a:endParaRPr lang="en-US" sz="2400" dirty="0">
              <a:latin typeface="Helvetica Neue"/>
              <a:cs typeface="+mj-cs"/>
            </a:endParaRPr>
          </a:p>
        </p:txBody>
      </p:sp>
      <p:sp>
        <p:nvSpPr>
          <p:cNvPr id="11" name="Rectangle 10"/>
          <p:cNvSpPr/>
          <p:nvPr/>
        </p:nvSpPr>
        <p:spPr>
          <a:xfrm>
            <a:off x="738235" y="5676200"/>
            <a:ext cx="9183295" cy="738664"/>
          </a:xfrm>
          <a:prstGeom prst="rect">
            <a:avLst/>
          </a:prstGeom>
        </p:spPr>
        <p:txBody>
          <a:bodyPr wrap="square">
            <a:spAutoFit/>
          </a:bodyPr>
          <a:lstStyle/>
          <a:p>
            <a:pPr>
              <a:spcAft>
                <a:spcPts val="0"/>
              </a:spcAft>
            </a:pPr>
            <a:r>
              <a:rPr lang="ru-RU" sz="1400" i="1" smtClean="0">
                <a:solidFill>
                  <a:srgbClr val="002060"/>
                </a:solidFill>
                <a:latin typeface="Times New Roman" charset="0"/>
                <a:ea typeface="Times New Roman" charset="0"/>
                <a:cs typeface="Times New Roman" charset="0"/>
              </a:rPr>
              <a:t>Центры </a:t>
            </a:r>
            <a:r>
              <a:rPr lang="ru-RU" sz="1400" i="1" dirty="0" smtClean="0">
                <a:solidFill>
                  <a:srgbClr val="002060"/>
                </a:solidFill>
                <a:latin typeface="Times New Roman" charset="0"/>
                <a:ea typeface="Times New Roman" charset="0"/>
                <a:cs typeface="Times New Roman" charset="0"/>
              </a:rPr>
              <a:t>компетенции приближены к стратегическим клиентам, их сотрудники имеют многолетний опыт работы в крупных нефтегазовых компаниях и всегда готовы оказать квалифицированную помощь своим клиентам по различным направлениям бизнеса компаний</a:t>
            </a:r>
            <a:endParaRPr lang="en-GB" sz="1400" i="1" dirty="0">
              <a:solidFill>
                <a:srgbClr val="002060"/>
              </a:solidFill>
              <a:latin typeface="Calibri" charset="0"/>
              <a:ea typeface="Calibri" charset="0"/>
              <a:cs typeface="Times New Roman" charset="0"/>
            </a:endParaRPr>
          </a:p>
        </p:txBody>
      </p:sp>
      <p:sp>
        <p:nvSpPr>
          <p:cNvPr id="6" name="Slide Number Placeholder 5"/>
          <p:cNvSpPr>
            <a:spLocks noGrp="1"/>
          </p:cNvSpPr>
          <p:nvPr>
            <p:ph type="sldNum" sz="quarter" idx="11"/>
          </p:nvPr>
        </p:nvSpPr>
        <p:spPr/>
        <p:txBody>
          <a:bodyPr/>
          <a:lstStyle/>
          <a:p>
            <a:fld id="{5E6AB6DA-0DE7-4195-B38B-4766985CEDC5}" type="slidenum">
              <a:rPr lang="pl-PL" smtClean="0"/>
              <a:pPr/>
              <a:t>4</a:t>
            </a:fld>
            <a:endParaRPr lang="pl-PL"/>
          </a:p>
        </p:txBody>
      </p:sp>
      <p:sp>
        <p:nvSpPr>
          <p:cNvPr id="4" name="Rectangle 3"/>
          <p:cNvSpPr/>
          <p:nvPr/>
        </p:nvSpPr>
        <p:spPr>
          <a:xfrm>
            <a:off x="9587170" y="967219"/>
            <a:ext cx="2516735" cy="4708981"/>
          </a:xfrm>
          <a:prstGeom prst="rect">
            <a:avLst/>
          </a:prstGeom>
        </p:spPr>
        <p:txBody>
          <a:bodyPr wrap="square">
            <a:spAutoFit/>
          </a:bodyPr>
          <a:lstStyle/>
          <a:p>
            <a:r>
              <a:rPr lang="en-US" sz="1200" b="0" dirty="0"/>
              <a:t>Amsterdam, Netherlands</a:t>
            </a:r>
          </a:p>
          <a:p>
            <a:r>
              <a:rPr lang="en-US" sz="1200" b="0" dirty="0"/>
              <a:t>Bangalore, India</a:t>
            </a:r>
          </a:p>
          <a:p>
            <a:r>
              <a:rPr lang="en-US" sz="1200" b="0" dirty="0"/>
              <a:t>Brisbane, Australia</a:t>
            </a:r>
          </a:p>
          <a:p>
            <a:r>
              <a:rPr lang="en-US" sz="1200" b="0" dirty="0"/>
              <a:t>Copenhagen, Denmark</a:t>
            </a:r>
          </a:p>
          <a:p>
            <a:r>
              <a:rPr lang="en-US" sz="1200" b="0" dirty="0"/>
              <a:t>Dallas, Texas</a:t>
            </a:r>
          </a:p>
          <a:p>
            <a:r>
              <a:rPr lang="en-US" sz="1200" b="0" dirty="0"/>
              <a:t>Denver, USA</a:t>
            </a:r>
          </a:p>
          <a:p>
            <a:r>
              <a:rPr lang="en-US" sz="1200" b="0" dirty="0" err="1"/>
              <a:t>Farnbrough</a:t>
            </a:r>
            <a:r>
              <a:rPr lang="en-US" sz="1200" b="0" dirty="0"/>
              <a:t>, UK</a:t>
            </a:r>
          </a:p>
          <a:p>
            <a:r>
              <a:rPr lang="en-US" sz="1200" b="0" dirty="0"/>
              <a:t>Gurgaon, India</a:t>
            </a:r>
          </a:p>
          <a:p>
            <a:r>
              <a:rPr lang="en-US" sz="1200" b="0" dirty="0"/>
              <a:t>Houston, US</a:t>
            </a:r>
          </a:p>
          <a:p>
            <a:r>
              <a:rPr lang="en-US" sz="1200" b="0" dirty="0"/>
              <a:t>Johannesburg, South Africa</a:t>
            </a:r>
          </a:p>
          <a:p>
            <a:r>
              <a:rPr lang="en-US" sz="1200" b="0" dirty="0" err="1"/>
              <a:t>Kista</a:t>
            </a:r>
            <a:r>
              <a:rPr lang="en-US" sz="1200" b="0" dirty="0"/>
              <a:t>, Sweden</a:t>
            </a:r>
          </a:p>
          <a:p>
            <a:r>
              <a:rPr lang="en-US" sz="1200" b="0" dirty="0"/>
              <a:t>Kolkata, India</a:t>
            </a:r>
          </a:p>
          <a:p>
            <a:r>
              <a:rPr lang="en-US" sz="1200" b="0" dirty="0"/>
              <a:t>London, UK</a:t>
            </a:r>
          </a:p>
          <a:p>
            <a:r>
              <a:rPr lang="en-US" sz="1200" b="0" dirty="0"/>
              <a:t>Moscow, Russia</a:t>
            </a:r>
          </a:p>
          <a:p>
            <a:r>
              <a:rPr lang="en-US" sz="1200" b="0" dirty="0"/>
              <a:t>Mumbai, India</a:t>
            </a:r>
          </a:p>
          <a:p>
            <a:r>
              <a:rPr lang="en-US" sz="1200" b="0" dirty="0"/>
              <a:t>Nashua, USA</a:t>
            </a:r>
          </a:p>
          <a:p>
            <a:r>
              <a:rPr lang="en-US" sz="1200" b="0" dirty="0"/>
              <a:t>New Delhi, India</a:t>
            </a:r>
          </a:p>
          <a:p>
            <a:r>
              <a:rPr lang="en-US" sz="1200" b="0" dirty="0"/>
              <a:t>Paris, France</a:t>
            </a:r>
          </a:p>
          <a:p>
            <a:r>
              <a:rPr lang="en-US" sz="1200" b="0" dirty="0"/>
              <a:t>Portsmouth, UK</a:t>
            </a:r>
          </a:p>
          <a:p>
            <a:r>
              <a:rPr lang="en-US" sz="1200" b="0" dirty="0"/>
              <a:t>Richmond, USA</a:t>
            </a:r>
          </a:p>
          <a:p>
            <a:r>
              <a:rPr lang="en-US" sz="1200" b="0" dirty="0"/>
              <a:t>Rio de Janeiro, Brazil</a:t>
            </a:r>
          </a:p>
          <a:p>
            <a:r>
              <a:rPr lang="en-US" sz="1200" b="0" dirty="0"/>
              <a:t>San </a:t>
            </a:r>
            <a:r>
              <a:rPr lang="en-US" sz="1200" b="0" dirty="0" err="1"/>
              <a:t>Dieago</a:t>
            </a:r>
            <a:r>
              <a:rPr lang="en-US" sz="1200" b="0" dirty="0"/>
              <a:t>, USA</a:t>
            </a:r>
          </a:p>
          <a:p>
            <a:r>
              <a:rPr lang="en-US" sz="1200" b="0" dirty="0"/>
              <a:t>Singapore</a:t>
            </a:r>
          </a:p>
          <a:p>
            <a:r>
              <a:rPr lang="en-US" sz="1200" b="0" dirty="0"/>
              <a:t>Dubai, United Arab Emirates</a:t>
            </a:r>
          </a:p>
          <a:p>
            <a:r>
              <a:rPr lang="en-US" sz="1200" b="0" dirty="0"/>
              <a:t>Zurich, Switzerland</a:t>
            </a:r>
          </a:p>
        </p:txBody>
      </p:sp>
      <p:pic>
        <p:nvPicPr>
          <p:cNvPr id="3" name="Picture 2"/>
          <p:cNvPicPr>
            <a:picLocks noChangeAspect="1"/>
          </p:cNvPicPr>
          <p:nvPr/>
        </p:nvPicPr>
        <p:blipFill>
          <a:blip r:embed="rId3"/>
          <a:stretch>
            <a:fillRect/>
          </a:stretch>
        </p:blipFill>
        <p:spPr>
          <a:xfrm>
            <a:off x="1215917" y="1205637"/>
            <a:ext cx="7945562" cy="4232144"/>
          </a:xfrm>
          <a:prstGeom prst="rect">
            <a:avLst/>
          </a:prstGeom>
        </p:spPr>
      </p:pic>
    </p:spTree>
    <p:extLst>
      <p:ext uri="{BB962C8B-B14F-4D97-AF65-F5344CB8AC3E}">
        <p14:creationId xmlns:p14="http://schemas.microsoft.com/office/powerpoint/2010/main" val="11271401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subTitle" idx="1"/>
          </p:nvPr>
        </p:nvSpPr>
        <p:spPr>
          <a:xfrm>
            <a:off x="1785938" y="2627313"/>
            <a:ext cx="6735762" cy="906462"/>
          </a:xfrm>
          <a:noFill/>
          <a:ln/>
        </p:spPr>
        <p:txBody>
          <a:bodyPr/>
          <a:lstStyle/>
          <a:p>
            <a:pPr>
              <a:spcBef>
                <a:spcPts val="0"/>
              </a:spcBef>
            </a:pPr>
            <a:endParaRPr lang="de-CH" altLang="en-US" sz="900" b="1" dirty="0"/>
          </a:p>
          <a:p>
            <a:pPr>
              <a:spcBef>
                <a:spcPts val="0"/>
              </a:spcBef>
            </a:pPr>
            <a:endParaRPr lang="en-US" altLang="en-US" dirty="0"/>
          </a:p>
        </p:txBody>
      </p:sp>
      <p:sp>
        <p:nvSpPr>
          <p:cNvPr id="12291" name="Rectangle 3"/>
          <p:cNvSpPr>
            <a:spLocks noGrp="1" noChangeArrowheads="1"/>
          </p:cNvSpPr>
          <p:nvPr>
            <p:ph type="ctrTitle"/>
          </p:nvPr>
        </p:nvSpPr>
        <p:spPr>
          <a:xfrm>
            <a:off x="1773238" y="1209675"/>
            <a:ext cx="8381054" cy="985838"/>
          </a:xfrm>
          <a:solidFill>
            <a:schemeClr val="bg1"/>
          </a:solidFill>
          <a:ln/>
        </p:spPr>
        <p:txBody>
          <a:bodyPr>
            <a:normAutofit fontScale="90000"/>
          </a:bodyPr>
          <a:lstStyle/>
          <a:p>
            <a:r>
              <a:rPr lang="ru-RU" dirty="0" smtClean="0">
                <a:solidFill>
                  <a:schemeClr val="tx1"/>
                </a:solidFill>
              </a:rPr>
              <a:t>Охрана труда, промышленная и общая безопасность и охрана окружающей среды </a:t>
            </a:r>
            <a:br>
              <a:rPr lang="ru-RU" dirty="0" smtClean="0">
                <a:solidFill>
                  <a:schemeClr val="tx1"/>
                </a:solidFill>
              </a:rPr>
            </a:br>
            <a:r>
              <a:rPr lang="ru-RU" dirty="0" smtClean="0">
                <a:solidFill>
                  <a:schemeClr val="tx1"/>
                </a:solidFill>
              </a:rPr>
              <a:t/>
            </a:r>
            <a:br>
              <a:rPr lang="ru-RU" dirty="0" smtClean="0">
                <a:solidFill>
                  <a:schemeClr val="tx1"/>
                </a:solidFill>
              </a:rPr>
            </a:br>
            <a:r>
              <a:rPr lang="ru-RU" dirty="0" smtClean="0">
                <a:solidFill>
                  <a:schemeClr val="tx1"/>
                </a:solidFill>
              </a:rPr>
              <a:t>(ОТ, ПОБ и ООС, HSSE)</a:t>
            </a:r>
            <a:endParaRPr lang="ru-RU" altLang="en-US" i="1" dirty="0">
              <a:solidFill>
                <a:schemeClr val="tx1"/>
              </a:solidFill>
            </a:endParaRPr>
          </a:p>
        </p:txBody>
      </p:sp>
      <p:sp>
        <p:nvSpPr>
          <p:cNvPr id="2" name="AutoShape 8" descr="https://encrypted-tbn3.gstatic.com/images?q=tbn:ANd9GcREIM-haj_PpI8eVNN-lqHWj9tJKC0S8JNGtntVFGB7JBfiQr8Y"/>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44805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707454" y="129209"/>
            <a:ext cx="1130835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ru-RU" sz="1800" kern="0" dirty="0"/>
              <a:t>Охрана труда, промышленная и общая безопасность и охрана окружающей среды (</a:t>
            </a:r>
            <a:r>
              <a:rPr lang="en-US" sz="1800" kern="0" dirty="0"/>
              <a:t>HSE)</a:t>
            </a:r>
            <a:r>
              <a:rPr lang="ru-RU" sz="1800" kern="0" dirty="0"/>
              <a:t> – </a:t>
            </a:r>
            <a:r>
              <a:rPr lang="ru-RU" sz="1800" dirty="0"/>
              <a:t>Анализ характерных тенденций</a:t>
            </a:r>
            <a:r>
              <a:rPr lang="ru-RU" sz="1800" kern="0" dirty="0"/>
              <a:t>: </a:t>
            </a:r>
            <a:r>
              <a:rPr lang="ru-RU" sz="1800" dirty="0"/>
              <a:t>канадская нефтяная компания</a:t>
            </a:r>
            <a:br>
              <a:rPr lang="ru-RU" sz="1800" dirty="0"/>
            </a:br>
            <a:endParaRPr lang="ru-RU" sz="1800" kern="0" dirty="0"/>
          </a:p>
        </p:txBody>
      </p:sp>
      <p:sp>
        <p:nvSpPr>
          <p:cNvPr id="8" name="Rectangle 3"/>
          <p:cNvSpPr txBox="1">
            <a:spLocks noChangeArrowheads="1"/>
          </p:cNvSpPr>
          <p:nvPr/>
        </p:nvSpPr>
        <p:spPr bwMode="auto">
          <a:xfrm>
            <a:off x="1466405" y="924465"/>
            <a:ext cx="5378182" cy="574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050" u="sng" kern="0" dirty="0"/>
              <a:t>Бизнес-задачи</a:t>
            </a:r>
          </a:p>
          <a:p>
            <a:pPr marL="114300" indent="-114300" defTabSz="823913">
              <a:spcBef>
                <a:spcPct val="0"/>
              </a:spcBef>
              <a:buNone/>
              <a:defRPr/>
            </a:pPr>
            <a:endParaRPr lang="ru-RU" sz="1050" kern="0" dirty="0"/>
          </a:p>
          <a:p>
            <a:pPr defTabSz="823913">
              <a:spcBef>
                <a:spcPct val="0"/>
              </a:spcBef>
              <a:defRPr/>
            </a:pPr>
            <a:r>
              <a:rPr lang="ru-RU" sz="1050" dirty="0"/>
              <a:t>Вследствие стремительного развития бизнеса, канадская нефтяная компания, специализирующуюся на добыче тяжелой нефти, столкнулась с серьезными проблемами, связанными с соблюдением требований к общей и промышленной безопасности и охране окружающей среды. В условиях растущего числа активов на нескольких производственных участках, в сочетании с ручными процессами Управления изменениями (MOC), компания не могла гарантировать, что какие-либо изменения, касающиеся активов, не приведут к нарушению требований безопасности на производстве. Компании срочно требовалось решение, позволяющее предотвратить риски, связанные с охраной труда сотрудников и невозможностью соблюдения требований.</a:t>
            </a:r>
          </a:p>
          <a:p>
            <a:pPr defTabSz="823913">
              <a:spcBef>
                <a:spcPct val="0"/>
              </a:spcBef>
              <a:defRPr/>
            </a:pPr>
            <a:endParaRPr lang="ru-RU" sz="1050" dirty="0"/>
          </a:p>
          <a:p>
            <a:pPr marL="114300" indent="-114300" defTabSz="823913">
              <a:spcBef>
                <a:spcPct val="0"/>
              </a:spcBef>
              <a:buNone/>
              <a:defRPr/>
            </a:pPr>
            <a:endParaRPr lang="ru-RU" sz="1050" kern="0" dirty="0"/>
          </a:p>
          <a:p>
            <a:pPr marL="114300" indent="-114300" defTabSz="823913">
              <a:spcBef>
                <a:spcPct val="0"/>
              </a:spcBef>
              <a:buNone/>
              <a:defRPr/>
            </a:pPr>
            <a:r>
              <a:rPr lang="ru-RU" sz="1050" u="sng" kern="0" dirty="0"/>
              <a:t>Решение</a:t>
            </a:r>
          </a:p>
          <a:p>
            <a:pPr marL="114300" indent="-114300" defTabSz="823913">
              <a:spcBef>
                <a:spcPct val="0"/>
              </a:spcBef>
              <a:buNone/>
              <a:defRPr/>
            </a:pPr>
            <a:endParaRPr lang="ru-RU" sz="1050" kern="0" dirty="0"/>
          </a:p>
          <a:p>
            <a:pPr marL="114300" indent="-114300" defTabSz="823913">
              <a:spcBef>
                <a:spcPct val="0"/>
              </a:spcBef>
              <a:defRPr/>
            </a:pPr>
            <a:r>
              <a:rPr lang="ru-RU" sz="1050" dirty="0">
                <a:ea typeface="Arial Unicode MS" panose="020B0604020202020204" pitchFamily="34" charset="-128"/>
                <a:cs typeface="Arial Unicode MS" panose="020B0604020202020204" pitchFamily="34" charset="-128"/>
              </a:rPr>
              <a:t>Сложными производственными условиями и обилием горючих веществ на нефтедобывающих предприятиях обусловлены огромные риски, связанные с охраной труда и безопасностью рабочих, особенно при ремонте или замене компонентов или оборудования. Во избежание серьезных аварий на производственных участках данная канадская нефтяная компания автоматизировала процесс управления изменениями, взяв на вооружение многофункциональное решение для управления активами предприятия. Это решение обеспечивает управление процессом изменений более чем для 4000 производственных активов - от скважин до трубопроводов - и позволяет гарантировать своевременное выявление и обработку любых изменений в полном объеме. Путем оценки рисков, связанных с работами, и выявления взаимозависимостей, данное решение позволяет прогнозировать влияние каждого изменения на производство в целом, определяя приоритетность плановых заданий во избежание выхода оборудования из строя. Теперь компания получила возможность гарантировать безопасность работников, соблюдение нормативных требований и отсутствие внезапных остановок производства.</a:t>
            </a:r>
          </a:p>
        </p:txBody>
      </p:sp>
      <p:sp>
        <p:nvSpPr>
          <p:cNvPr id="16" name="Rectangle 3"/>
          <p:cNvSpPr txBox="1">
            <a:spLocks noChangeArrowheads="1"/>
          </p:cNvSpPr>
          <p:nvPr/>
        </p:nvSpPr>
        <p:spPr bwMode="auto">
          <a:xfrm>
            <a:off x="6844588" y="3373810"/>
            <a:ext cx="3612993" cy="323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1200" u="sng" kern="0" dirty="0"/>
              <a:t>Бизнес-выгоды</a:t>
            </a:r>
          </a:p>
          <a:p>
            <a:pPr marL="114300" indent="-114300" defTabSz="823913">
              <a:spcBef>
                <a:spcPct val="0"/>
              </a:spcBef>
              <a:buNone/>
              <a:defRPr/>
            </a:pPr>
            <a:endParaRPr lang="ru-RU" sz="1200" kern="0" dirty="0"/>
          </a:p>
          <a:p>
            <a:pPr marL="114300" lvl="1" indent="-114300" defTabSz="823913">
              <a:spcBef>
                <a:spcPct val="0"/>
              </a:spcBef>
              <a:buFont typeface="Wingdings" pitchFamily="2" charset="2"/>
              <a:buChar char="§"/>
              <a:defRPr/>
            </a:pPr>
            <a:r>
              <a:rPr lang="ru-RU" sz="1200" dirty="0"/>
              <a:t>Ожидаемый рост показателей соответствия нормативным требованиям составляет 100 процентов, благодаря дополнительной точности оценки рисков</a:t>
            </a:r>
          </a:p>
          <a:p>
            <a:pPr marL="114300" lvl="1" indent="-114300" defTabSz="823913">
              <a:spcBef>
                <a:spcPct val="0"/>
              </a:spcBef>
              <a:buFont typeface="Wingdings" pitchFamily="2" charset="2"/>
              <a:buChar char="§"/>
              <a:defRPr/>
            </a:pPr>
            <a:r>
              <a:rPr lang="ru-RU" sz="1200" dirty="0"/>
              <a:t>100-процентное увеличение коэффициента автоматизации процесса управления изменениями на предприятии</a:t>
            </a:r>
          </a:p>
          <a:p>
            <a:pPr marL="114300" lvl="1" indent="-114300" defTabSz="823913">
              <a:spcBef>
                <a:spcPct val="0"/>
              </a:spcBef>
              <a:buFont typeface="Wingdings" pitchFamily="2" charset="2"/>
              <a:buChar char="§"/>
              <a:defRPr/>
            </a:pPr>
            <a:r>
              <a:rPr lang="ru-RU" sz="1200" dirty="0"/>
              <a:t>Сокращение затрат рабочего времени на контроль над соблюдением нормативных требований и устранение ошибок благодаря автоматизации оценок и процессов</a:t>
            </a:r>
          </a:p>
          <a:p>
            <a:pPr marL="114300" lvl="1" indent="-114300" defTabSz="823913">
              <a:spcBef>
                <a:spcPct val="0"/>
              </a:spcBef>
              <a:buFont typeface="Wingdings" pitchFamily="2" charset="2"/>
              <a:buChar char="§"/>
              <a:defRPr/>
            </a:pPr>
            <a:endParaRPr lang="ru-RU" sz="1200" kern="0" dirty="0"/>
          </a:p>
          <a:p>
            <a:pPr marL="114300" indent="-114300" defTabSz="823913">
              <a:spcBef>
                <a:spcPct val="0"/>
              </a:spcBef>
              <a:defRPr/>
            </a:pPr>
            <a:endParaRPr lang="ru-RU" sz="1200" dirty="0">
              <a:ea typeface="Arial Unicode MS" panose="020B0604020202020204" pitchFamily="34" charset="-128"/>
              <a:cs typeface="Arial Unicode MS" panose="020B0604020202020204" pitchFamily="34" charset="-128"/>
            </a:endParaRPr>
          </a:p>
          <a:p>
            <a:pPr defTabSz="823913">
              <a:spcBef>
                <a:spcPct val="0"/>
              </a:spcBef>
              <a:defRPr/>
            </a:pPr>
            <a:endParaRPr lang="ru-RU" sz="1200" dirty="0">
              <a:ea typeface="Arial Unicode MS" panose="020B0604020202020204" pitchFamily="34" charset="-128"/>
              <a:cs typeface="Arial Unicode MS" panose="020B0604020202020204" pitchFamily="34" charset="-128"/>
            </a:endParaRPr>
          </a:p>
        </p:txBody>
      </p:sp>
      <p:pic>
        <p:nvPicPr>
          <p:cNvPr id="17"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83" y="1884427"/>
            <a:ext cx="3257892" cy="114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72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631560" y="71088"/>
            <a:ext cx="1123246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ru-RU" sz="1600" kern="0" dirty="0"/>
              <a:t>Охрана труда, промышленная и общая безопасность и охрана окружающей среды – </a:t>
            </a:r>
          </a:p>
          <a:p>
            <a:pPr>
              <a:defRPr/>
            </a:pPr>
            <a:r>
              <a:rPr lang="ru-RU" sz="1600" dirty="0"/>
              <a:t>Американская нефтегазовая компания использует методы прогнозной аналитики для предсказания дрейфа арктических плавучих льдов</a:t>
            </a:r>
            <a:endParaRPr lang="ru-RU" sz="1600" kern="0" dirty="0"/>
          </a:p>
        </p:txBody>
      </p:sp>
      <p:sp>
        <p:nvSpPr>
          <p:cNvPr id="8" name="Rectangle 3"/>
          <p:cNvSpPr txBox="1">
            <a:spLocks noChangeArrowheads="1"/>
          </p:cNvSpPr>
          <p:nvPr/>
        </p:nvSpPr>
        <p:spPr bwMode="auto">
          <a:xfrm>
            <a:off x="1693863" y="1396326"/>
            <a:ext cx="5378182" cy="513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0" indent="0">
              <a:buNone/>
            </a:pPr>
            <a:r>
              <a:rPr lang="ru-RU" sz="1400" dirty="0"/>
              <a:t>Цель проекта</a:t>
            </a:r>
          </a:p>
          <a:p>
            <a:pPr marL="0" indent="0">
              <a:buNone/>
            </a:pPr>
            <a:endParaRPr lang="ru-RU" sz="1400" dirty="0"/>
          </a:p>
          <a:p>
            <a:r>
              <a:rPr lang="ru-RU" sz="1400" dirty="0"/>
              <a:t>Прогнозирование перемещения арктических плавучих льдов для выявления угроз и принятия необходимых мер, направленных на предотвращение столкновений</a:t>
            </a:r>
          </a:p>
          <a:p>
            <a:endParaRPr lang="ru-RU" sz="1400" dirty="0"/>
          </a:p>
          <a:p>
            <a:pPr marL="0" indent="0">
              <a:buNone/>
            </a:pPr>
            <a:r>
              <a:rPr lang="ru-RU" sz="1400" dirty="0"/>
              <a:t>Аналитическое решение</a:t>
            </a:r>
          </a:p>
          <a:p>
            <a:pPr marL="0" indent="0">
              <a:buNone/>
            </a:pPr>
            <a:endParaRPr lang="ru-RU" sz="1400" dirty="0"/>
          </a:p>
          <a:p>
            <a:r>
              <a:rPr lang="ru-RU" sz="1400" dirty="0"/>
              <a:t> Применение имитационных моделей, гидрометеорологических данных, методов углубленного анализа и алгоритмов свободного дрейфа в сочетании со спутниковыми снимками с высоким разрешением для отслеживания плавучих льдов и прогнозирования их перемещения</a:t>
            </a:r>
          </a:p>
          <a:p>
            <a:endParaRPr lang="ru-RU" sz="1400" dirty="0"/>
          </a:p>
          <a:p>
            <a:pPr marL="0" indent="0">
              <a:buNone/>
            </a:pPr>
            <a:r>
              <a:rPr lang="ru-RU" sz="1400" dirty="0"/>
              <a:t>Бизнес-выгоды</a:t>
            </a:r>
          </a:p>
          <a:p>
            <a:pPr marL="0" indent="0">
              <a:buNone/>
            </a:pPr>
            <a:endParaRPr lang="ru-RU" sz="1400" dirty="0"/>
          </a:p>
          <a:p>
            <a:pPr marL="223838" indent="-223838">
              <a:buClr>
                <a:schemeClr val="accent6">
                  <a:lumMod val="50000"/>
                </a:schemeClr>
              </a:buClr>
              <a:buFont typeface="Wingdings" pitchFamily="2" charset="2"/>
              <a:buChar char="ü"/>
            </a:pPr>
            <a:r>
              <a:rPr lang="ru-RU" sz="1400" dirty="0"/>
              <a:t>Экономия 300 млн. долларов за один сезон</a:t>
            </a:r>
          </a:p>
          <a:p>
            <a:pPr marL="223838" indent="-223838">
              <a:buClr>
                <a:schemeClr val="accent6">
                  <a:lumMod val="50000"/>
                </a:schemeClr>
              </a:buClr>
              <a:buFont typeface="Wingdings" pitchFamily="2" charset="2"/>
              <a:buChar char="ü"/>
            </a:pPr>
            <a:r>
              <a:rPr lang="ru-RU" sz="1400" dirty="0"/>
              <a:t>Экономия 1 млрд. долларов на каждой нефтедобывающей платформе</a:t>
            </a:r>
          </a:p>
          <a:p>
            <a:pPr marL="223838" indent="-223838">
              <a:buClr>
                <a:schemeClr val="accent6">
                  <a:lumMod val="50000"/>
                </a:schemeClr>
              </a:buClr>
              <a:buFont typeface="Wingdings" pitchFamily="2" charset="2"/>
              <a:buChar char="ü"/>
            </a:pPr>
            <a:r>
              <a:rPr lang="ru-RU" sz="1400" dirty="0"/>
              <a:t>Возможность точного размещения ледоколов</a:t>
            </a:r>
            <a:endParaRPr lang="ru-RU" sz="1400" kern="0" dirty="0"/>
          </a:p>
        </p:txBody>
      </p:sp>
      <p:pic>
        <p:nvPicPr>
          <p:cNvPr id="6"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049629" y="2052830"/>
            <a:ext cx="3219950" cy="18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6826763" y="4631570"/>
            <a:ext cx="3536601" cy="1500543"/>
          </a:xfrm>
          <a:prstGeom prst="rect">
            <a:avLst/>
          </a:prstGeom>
          <a:noFill/>
          <a:ln>
            <a:noFill/>
          </a:ln>
          <a:effectLst/>
        </p:spPr>
        <p:style>
          <a:lnRef idx="2">
            <a:schemeClr val="accent4"/>
          </a:lnRef>
          <a:fillRef idx="1">
            <a:schemeClr val="lt1"/>
          </a:fillRef>
          <a:effectRef idx="0">
            <a:schemeClr val="accent4"/>
          </a:effectRef>
          <a:fontRef idx="minor">
            <a:schemeClr val="dk1"/>
          </a:fontRef>
        </p:style>
        <p:txBody>
          <a:bodyPr wrap="square" lIns="457200" rtlCol="0" anchor="ctr">
            <a:noAutofit/>
          </a:bodyPr>
          <a:lstStyle/>
          <a:p>
            <a:pPr algn="ctr"/>
            <a:r>
              <a:rPr lang="en-US" sz="1200" dirty="0">
                <a:solidFill>
                  <a:schemeClr val="tx1"/>
                </a:solidFill>
                <a:cs typeface="Arial"/>
              </a:rPr>
              <a:t>Решение генерирует более 2,5 ТБ данных ежедневно, в результате анализа и классификации спутниковых снимков с высоким разрешением. Это позволяет исследователям выявлять потенциально опасные плавучие льдины, прогнозировать их перемещение и заблаговременно передавать предупреждения на буровые вышки. </a:t>
            </a:r>
          </a:p>
        </p:txBody>
      </p:sp>
      <p:sp>
        <p:nvSpPr>
          <p:cNvPr id="10" name="Rectangle 9"/>
          <p:cNvSpPr/>
          <p:nvPr/>
        </p:nvSpPr>
        <p:spPr>
          <a:xfrm>
            <a:off x="6806945" y="4184670"/>
            <a:ext cx="895312" cy="996460"/>
          </a:xfrm>
          <a:prstGeom prst="rect">
            <a:avLst/>
          </a:prstGeom>
          <a:noFill/>
          <a:ln>
            <a:noFill/>
          </a:ln>
          <a:effectLst>
            <a:outerShdw blurRad="635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t"/>
          <a:lstStyle/>
          <a:p>
            <a:pPr algn="ctr"/>
            <a:r>
              <a:rPr lang="en-US" sz="7200" dirty="0">
                <a:solidFill>
                  <a:schemeClr val="accent1"/>
                </a:solidFill>
                <a:effectLst>
                  <a:outerShdw blurRad="38100" dist="38100" dir="2700000" algn="tl">
                    <a:srgbClr val="000000">
                      <a:alpha val="43137"/>
                    </a:srgbClr>
                  </a:outerShdw>
                </a:effectLst>
                <a:latin typeface="Arial"/>
                <a:cs typeface="Arial"/>
              </a:rPr>
              <a:t>"</a:t>
            </a:r>
          </a:p>
        </p:txBody>
      </p:sp>
      <p:sp>
        <p:nvSpPr>
          <p:cNvPr id="11" name="Rectangle 10"/>
          <p:cNvSpPr/>
          <p:nvPr/>
        </p:nvSpPr>
        <p:spPr>
          <a:xfrm>
            <a:off x="9800457" y="5430253"/>
            <a:ext cx="895312" cy="996460"/>
          </a:xfrm>
          <a:prstGeom prst="rect">
            <a:avLst/>
          </a:prstGeom>
          <a:noFill/>
          <a:ln>
            <a:noFill/>
          </a:ln>
          <a:effectLst>
            <a:outerShdw blurRad="635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t"/>
          <a:lstStyle/>
          <a:p>
            <a:pPr algn="ctr"/>
            <a:r>
              <a:rPr lang="en-US" sz="7200" dirty="0">
                <a:solidFill>
                  <a:schemeClr val="accent1"/>
                </a:solidFill>
                <a:effectLst>
                  <a:outerShdw blurRad="38100" dist="38100" dir="2700000" algn="tl">
                    <a:srgbClr val="000000">
                      <a:alpha val="43137"/>
                    </a:srgbClr>
                  </a:outerShdw>
                </a:effectLst>
                <a:latin typeface="Arial"/>
                <a:cs typeface="Arial"/>
              </a:rPr>
              <a:t>"</a:t>
            </a:r>
          </a:p>
        </p:txBody>
      </p:sp>
    </p:spTree>
    <p:extLst>
      <p:ext uri="{BB962C8B-B14F-4D97-AF65-F5344CB8AC3E}">
        <p14:creationId xmlns:p14="http://schemas.microsoft.com/office/powerpoint/2010/main" val="147498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783350" y="77714"/>
            <a:ext cx="1123246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ru-RU" sz="1600" kern="0" dirty="0"/>
              <a:t>Охрана труда, промышленная и общая безопасность и охрана окружающей среды – </a:t>
            </a:r>
            <a:r>
              <a:rPr lang="ru-RU" sz="1600" dirty="0"/>
              <a:t>Моделирование перемещения плавучих льдов</a:t>
            </a:r>
            <a:r>
              <a:rPr lang="ru-RU" sz="1600" kern="0" dirty="0"/>
              <a:t>: </a:t>
            </a:r>
            <a:r>
              <a:rPr lang="ru-RU" sz="1600" dirty="0"/>
              <a:t>крупная американская нефтегазодобывающая компания</a:t>
            </a:r>
            <a:endParaRPr lang="ru-RU" sz="1600" kern="0" dirty="0"/>
          </a:p>
        </p:txBody>
      </p:sp>
      <p:sp>
        <p:nvSpPr>
          <p:cNvPr id="8" name="Rectangle 3"/>
          <p:cNvSpPr txBox="1">
            <a:spLocks noChangeArrowheads="1"/>
          </p:cNvSpPr>
          <p:nvPr/>
        </p:nvSpPr>
        <p:spPr bwMode="auto">
          <a:xfrm>
            <a:off x="1466405" y="1076255"/>
            <a:ext cx="5378182" cy="5634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900" u="sng" kern="0" dirty="0"/>
              <a:t>Цели проекта</a:t>
            </a:r>
          </a:p>
          <a:p>
            <a:pPr marL="114300" indent="-114300" defTabSz="823913">
              <a:spcBef>
                <a:spcPct val="0"/>
              </a:spcBef>
              <a:buNone/>
              <a:defRPr/>
            </a:pPr>
            <a:endParaRPr lang="ru-RU" sz="900" kern="0" dirty="0"/>
          </a:p>
          <a:p>
            <a:pPr defTabSz="823913">
              <a:spcBef>
                <a:spcPct val="0"/>
              </a:spcBef>
              <a:defRPr/>
            </a:pPr>
            <a:r>
              <a:rPr lang="ru-RU" sz="900" dirty="0"/>
              <a:t>Почти 25 процентов мировых запасов нефти и газа сосредоточено в Арктике, где крайне неблагоприятные условия окружающей среды серьезно осложняют работу энергетических компаний. Наибольшую опасность представляют собой столкновения с плавучими льдами и разрушения, причиняемые плавучими льдинами или огромными массивами дрейфующих льдов. Если буровой вышке угрожает столкновение с достаточно большой ледяной глыбой, в распоряжении компании, как правило, остается не более 72 часов на то, чтобы эвакуировать персонал и произвести промывку трубопроводов. Наиболее серьезная проблема, тем не менее, заключается в том, чтобы узнать, когда и где лед </a:t>
            </a:r>
            <a:r>
              <a:rPr lang="ru-RU" altLang="ko-KR" sz="900" dirty="0">
                <a:ea typeface="Gulim" panose="020B0600000101010101" pitchFamily="34" charset="-127"/>
                <a:cs typeface="Arial Unicode MS" panose="020B0604020202020204" pitchFamily="34" charset="-128"/>
              </a:rPr>
              <a:t>будет представлять собой опасность. Это решающий фактор, определяющий целесообразность разведки месторождений в данном регионе.</a:t>
            </a:r>
            <a:endParaRPr lang="ru-RU" sz="900" dirty="0"/>
          </a:p>
          <a:p>
            <a:pPr defTabSz="823913">
              <a:spcBef>
                <a:spcPct val="0"/>
              </a:spcBef>
              <a:defRPr/>
            </a:pPr>
            <a:endParaRPr lang="ru-RU" sz="900" dirty="0"/>
          </a:p>
          <a:p>
            <a:pPr defTabSz="823913">
              <a:spcBef>
                <a:spcPct val="0"/>
              </a:spcBef>
              <a:defRPr/>
            </a:pPr>
            <a:endParaRPr lang="ru-RU" sz="900" dirty="0"/>
          </a:p>
          <a:p>
            <a:pPr marL="114300" indent="-114300" defTabSz="823913">
              <a:spcBef>
                <a:spcPct val="0"/>
              </a:spcBef>
              <a:buNone/>
              <a:defRPr/>
            </a:pPr>
            <a:endParaRPr lang="ru-RU" sz="900" kern="0" dirty="0"/>
          </a:p>
          <a:p>
            <a:pPr marL="114300" indent="-114300" defTabSz="823913">
              <a:spcBef>
                <a:spcPct val="0"/>
              </a:spcBef>
              <a:buNone/>
              <a:defRPr/>
            </a:pPr>
            <a:r>
              <a:rPr lang="ru-RU" sz="900" u="sng" kern="0" dirty="0"/>
              <a:t>Решение</a:t>
            </a:r>
          </a:p>
          <a:p>
            <a:pPr marL="114300" indent="-114300" defTabSz="823913">
              <a:spcBef>
                <a:spcPct val="0"/>
              </a:spcBef>
              <a:buNone/>
              <a:defRPr/>
            </a:pPr>
            <a:endParaRPr lang="ru-RU" sz="900" kern="0" dirty="0"/>
          </a:p>
          <a:p>
            <a:pPr marL="114300" indent="-114300" defTabSz="823913">
              <a:spcBef>
                <a:spcPct val="0"/>
              </a:spcBef>
              <a:defRPr/>
            </a:pPr>
            <a:r>
              <a:rPr lang="ru-RU" sz="900" dirty="0"/>
              <a:t>Учитывая то, что перспективы разработки океанских месторождений нефти и газа в настоящее время связаны в основном с крайне чувствительными экосистемами, каковыми, к примеру, являются холодные моря за Полярным кругом, энергетические компании берут на себя еще большую, чем когда-либо, ответственность за то, чтобы свести к минимуму риск нанесения вреда окружающей среде. В целях максимально выгодного использования существующих возможностей, даже компании, зарекомендовавшие себя как наиболее ответственные и прогрессивные, должны доказать, что в их распоряжении имеются средства и способы не только для того, чтобы отслеживать экологические риски, но и для того, чтобы, во избежание неблагоприятного развития событий, активно и решительно реагировать на проблемы в случае их возникновения. Данная компания, взяв на вооружение средства интеллектуального мониторинга в целях профилактического техобслуживания своих платформ, вводит в эксплуатацию целый ряд разнообразных сенсорных устройств, позволяющих отслеживать физические, биологические и химические изменения среды вокруг платформ, и напрямую передавать эти данные, как структурированные, так и неупорядоченные, на аналитические ресурсы в целях составления динамичной картины, отражающей состояние и равновесие определенной экосистемы. В случае обнаружения негативного влияния повседневной эксплуатации на состояние окружающей среды, разработаны потоки операций, определяющие последовательность действий для надлежащего превентивного реагирования.</a:t>
            </a:r>
          </a:p>
          <a:p>
            <a:pPr marL="114300" indent="-114300" defTabSz="823913">
              <a:spcBef>
                <a:spcPct val="0"/>
              </a:spcBef>
              <a:defRPr/>
            </a:pPr>
            <a:endParaRPr lang="ru-RU" sz="900" dirty="0"/>
          </a:p>
          <a:p>
            <a:pPr marL="114300" indent="-114300" defTabSz="823913">
              <a:spcBef>
                <a:spcPct val="0"/>
              </a:spcBef>
              <a:defRPr/>
            </a:pPr>
            <a:endParaRPr lang="ru-RU" sz="900" kern="0" dirty="0"/>
          </a:p>
        </p:txBody>
      </p:sp>
      <p:sp>
        <p:nvSpPr>
          <p:cNvPr id="16" name="Rectangle 3"/>
          <p:cNvSpPr txBox="1">
            <a:spLocks noChangeArrowheads="1"/>
          </p:cNvSpPr>
          <p:nvPr/>
        </p:nvSpPr>
        <p:spPr bwMode="auto">
          <a:xfrm>
            <a:off x="6844588" y="3388439"/>
            <a:ext cx="3612993" cy="314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vert="horz" wrap="square" lIns="90000" tIns="46800" rIns="90000" bIns="46800" numCol="1" anchor="t" anchorCtr="0" compatLnSpc="1">
            <a:prstTxWarp prst="textNoShape">
              <a:avLst/>
            </a:prstTxWarp>
            <a:spAutoFit/>
          </a:bodyPr>
          <a:lstStyle>
            <a:lvl1pPr marL="171450" indent="-171450" algn="l" rtl="0" fontAlgn="base">
              <a:spcBef>
                <a:spcPct val="20000"/>
              </a:spcBef>
              <a:spcAft>
                <a:spcPct val="0"/>
              </a:spcAft>
              <a:buClr>
                <a:schemeClr val="tx1"/>
              </a:buClr>
              <a:buFont typeface="Wingdings" pitchFamily="2" charset="2"/>
              <a:buChar char="§"/>
              <a:defRPr sz="1600">
                <a:solidFill>
                  <a:schemeClr val="tx1"/>
                </a:solidFill>
                <a:latin typeface="+mn-lt"/>
                <a:ea typeface="+mn-ea"/>
                <a:cs typeface="+mn-cs"/>
              </a:defRPr>
            </a:lvl1pPr>
            <a:lvl2pPr marL="573088" indent="-230188" algn="l" rtl="0" fontAlgn="base">
              <a:spcBef>
                <a:spcPct val="20000"/>
              </a:spcBef>
              <a:spcAft>
                <a:spcPct val="0"/>
              </a:spcAft>
              <a:buClr>
                <a:schemeClr val="tx1"/>
              </a:buClr>
              <a:buFont typeface="Arial" pitchFamily="34" charset="0"/>
              <a:buChar char="–"/>
              <a:defRPr sz="1600">
                <a:solidFill>
                  <a:schemeClr val="tx1"/>
                </a:solidFill>
                <a:latin typeface="+mn-lt"/>
                <a:cs typeface="+mn-cs"/>
              </a:defRPr>
            </a:lvl2pPr>
            <a:lvl3pPr marL="1027113" indent="-228600" algn="l" rtl="0" fontAlgn="base">
              <a:spcBef>
                <a:spcPct val="20000"/>
              </a:spcBef>
              <a:spcAft>
                <a:spcPct val="0"/>
              </a:spcAft>
              <a:buClr>
                <a:schemeClr val="tx1"/>
              </a:buClr>
              <a:buChar char="•"/>
              <a:defRPr sz="1600">
                <a:solidFill>
                  <a:schemeClr val="tx1"/>
                </a:solidFill>
                <a:latin typeface="+mn-lt"/>
                <a:cs typeface="+mn-cs"/>
              </a:defRPr>
            </a:lvl3pPr>
            <a:lvl4pPr marL="1482725" indent="-228600" algn="l" rtl="0" fontAlgn="base">
              <a:spcBef>
                <a:spcPct val="20000"/>
              </a:spcBef>
              <a:spcAft>
                <a:spcPct val="0"/>
              </a:spcAft>
              <a:buClr>
                <a:schemeClr val="tx1"/>
              </a:buClr>
              <a:defRPr sz="1600">
                <a:solidFill>
                  <a:schemeClr val="tx1"/>
                </a:solidFill>
                <a:latin typeface="+mn-lt"/>
                <a:cs typeface="+mn-cs"/>
              </a:defRPr>
            </a:lvl4pPr>
            <a:lvl5pPr marL="1939925" indent="-228600" algn="l" rtl="0" fontAlgn="base">
              <a:spcBef>
                <a:spcPct val="20000"/>
              </a:spcBef>
              <a:spcAft>
                <a:spcPct val="0"/>
              </a:spcAft>
              <a:buClr>
                <a:schemeClr val="tx1"/>
              </a:buClr>
              <a:defRPr sz="1600">
                <a:solidFill>
                  <a:schemeClr val="tx1"/>
                </a:solidFill>
                <a:latin typeface="+mn-lt"/>
                <a:cs typeface="+mn-cs"/>
              </a:defRPr>
            </a:lvl5pPr>
            <a:lvl6pPr marL="2397125" indent="-228600" algn="l" rtl="0" fontAlgn="base">
              <a:spcBef>
                <a:spcPct val="20000"/>
              </a:spcBef>
              <a:spcAft>
                <a:spcPct val="0"/>
              </a:spcAft>
              <a:buClr>
                <a:schemeClr val="tx1"/>
              </a:buClr>
              <a:defRPr sz="1600">
                <a:solidFill>
                  <a:schemeClr val="tx1"/>
                </a:solidFill>
                <a:latin typeface="+mn-lt"/>
                <a:cs typeface="+mn-cs"/>
              </a:defRPr>
            </a:lvl6pPr>
            <a:lvl7pPr marL="2854325" indent="-228600" algn="l" rtl="0" fontAlgn="base">
              <a:spcBef>
                <a:spcPct val="20000"/>
              </a:spcBef>
              <a:spcAft>
                <a:spcPct val="0"/>
              </a:spcAft>
              <a:buClr>
                <a:schemeClr val="tx1"/>
              </a:buClr>
              <a:defRPr sz="1600">
                <a:solidFill>
                  <a:schemeClr val="tx1"/>
                </a:solidFill>
                <a:latin typeface="+mn-lt"/>
                <a:cs typeface="+mn-cs"/>
              </a:defRPr>
            </a:lvl7pPr>
            <a:lvl8pPr marL="3311525" indent="-228600" algn="l" rtl="0" fontAlgn="base">
              <a:spcBef>
                <a:spcPct val="20000"/>
              </a:spcBef>
              <a:spcAft>
                <a:spcPct val="0"/>
              </a:spcAft>
              <a:buClr>
                <a:schemeClr val="tx1"/>
              </a:buClr>
              <a:defRPr sz="1600">
                <a:solidFill>
                  <a:schemeClr val="tx1"/>
                </a:solidFill>
                <a:latin typeface="+mn-lt"/>
                <a:cs typeface="+mn-cs"/>
              </a:defRPr>
            </a:lvl8pPr>
            <a:lvl9pPr marL="3768725" indent="-228600" algn="l" rtl="0" fontAlgn="base">
              <a:spcBef>
                <a:spcPct val="20000"/>
              </a:spcBef>
              <a:spcAft>
                <a:spcPct val="0"/>
              </a:spcAft>
              <a:buClr>
                <a:schemeClr val="tx1"/>
              </a:buClr>
              <a:defRPr sz="1600">
                <a:solidFill>
                  <a:schemeClr val="tx1"/>
                </a:solidFill>
                <a:latin typeface="+mn-lt"/>
                <a:cs typeface="+mn-cs"/>
              </a:defRPr>
            </a:lvl9pPr>
          </a:lstStyle>
          <a:p>
            <a:pPr marL="114300" indent="-114300" defTabSz="823913">
              <a:spcBef>
                <a:spcPct val="0"/>
              </a:spcBef>
              <a:buNone/>
              <a:defRPr/>
            </a:pPr>
            <a:r>
              <a:rPr lang="ru-RU" sz="900" u="sng" kern="0" dirty="0"/>
              <a:t>Бизнес-выгоды</a:t>
            </a:r>
          </a:p>
          <a:p>
            <a:pPr marL="114300" indent="-114300" defTabSz="823913">
              <a:spcBef>
                <a:spcPct val="0"/>
              </a:spcBef>
              <a:buNone/>
              <a:defRPr/>
            </a:pPr>
            <a:endParaRPr lang="ru-RU" sz="900" kern="0" dirty="0"/>
          </a:p>
          <a:p>
            <a:pPr marL="114300" lvl="1" indent="-114300" defTabSz="823913">
              <a:spcBef>
                <a:spcPct val="0"/>
              </a:spcBef>
              <a:buFont typeface="Wingdings" pitchFamily="2" charset="2"/>
              <a:buChar char="§"/>
              <a:defRPr/>
            </a:pPr>
            <a:r>
              <a:rPr lang="ru-RU" sz="900" dirty="0"/>
              <a:t>Предоставление функций превентивного мониторинга, необходимых для безопасного ведения операций по нефте- и газодобыче в экологически чувствительных регионах, что повышает вероятность выдачи контролирующими органами официального разрешения на проведение разведочных и добывающих работ</a:t>
            </a:r>
          </a:p>
          <a:p>
            <a:pPr marL="114300" lvl="1" indent="-114300" defTabSz="823913">
              <a:spcBef>
                <a:spcPct val="0"/>
              </a:spcBef>
              <a:buFont typeface="Wingdings" pitchFamily="2" charset="2"/>
              <a:buChar char="§"/>
              <a:defRPr/>
            </a:pPr>
            <a:endParaRPr lang="ru-RU" sz="900" dirty="0"/>
          </a:p>
          <a:p>
            <a:pPr marL="114300" lvl="1" indent="-114300" defTabSz="823913">
              <a:spcBef>
                <a:spcPct val="0"/>
              </a:spcBef>
              <a:buFont typeface="Wingdings" pitchFamily="2" charset="2"/>
              <a:buChar char="§"/>
              <a:defRPr/>
            </a:pPr>
            <a:r>
              <a:rPr lang="ru-RU" sz="900" dirty="0"/>
              <a:t>Компания получает возможность оперативно реагировать в случае неблагоприятного воздействия на окружающую среду, например, при утечке углеводородов или возникновении химического дисбаланса</a:t>
            </a:r>
          </a:p>
          <a:p>
            <a:pPr marL="114300" lvl="1" indent="-114300" defTabSz="823913">
              <a:spcBef>
                <a:spcPct val="0"/>
              </a:spcBef>
              <a:buFont typeface="Wingdings" pitchFamily="2" charset="2"/>
              <a:buChar char="§"/>
              <a:defRPr/>
            </a:pPr>
            <a:endParaRPr lang="ru-RU" sz="900" dirty="0"/>
          </a:p>
          <a:p>
            <a:pPr marL="114300" lvl="1" indent="-114300" defTabSz="823913">
              <a:spcBef>
                <a:spcPct val="0"/>
              </a:spcBef>
              <a:buFont typeface="Wingdings" pitchFamily="2" charset="2"/>
              <a:buChar char="§"/>
              <a:defRPr/>
            </a:pPr>
            <a:r>
              <a:rPr lang="ru-RU" sz="900" dirty="0"/>
              <a:t>Дополнительная возможность для достижения компанией цели, заключающейся в нулевом уровне выброса вредных веществ</a:t>
            </a:r>
          </a:p>
          <a:p>
            <a:pPr marL="114300" lvl="1" indent="-114300" defTabSz="823913">
              <a:spcBef>
                <a:spcPct val="0"/>
              </a:spcBef>
              <a:buFont typeface="Wingdings" pitchFamily="2" charset="2"/>
              <a:buChar char="§"/>
              <a:defRPr/>
            </a:pPr>
            <a:endParaRPr lang="ru-RU" sz="900" dirty="0"/>
          </a:p>
          <a:p>
            <a:pPr marL="114300" lvl="1" indent="-114300" defTabSz="823913">
              <a:spcBef>
                <a:spcPct val="0"/>
              </a:spcBef>
              <a:buFont typeface="Wingdings" pitchFamily="2" charset="2"/>
              <a:buChar char="§"/>
              <a:defRPr/>
            </a:pPr>
            <a:endParaRPr lang="ru-RU" sz="900" kern="0" dirty="0"/>
          </a:p>
          <a:p>
            <a:pPr marL="114300" indent="-114300" defTabSz="823913">
              <a:spcBef>
                <a:spcPct val="0"/>
              </a:spcBef>
              <a:defRPr/>
            </a:pPr>
            <a:endParaRPr lang="ru-RU" sz="900" dirty="0">
              <a:ea typeface="Arial Unicode MS" panose="020B0604020202020204" pitchFamily="34" charset="-128"/>
              <a:cs typeface="Arial Unicode MS" panose="020B0604020202020204" pitchFamily="34" charset="-128"/>
            </a:endParaRPr>
          </a:p>
          <a:p>
            <a:pPr defTabSz="823913">
              <a:spcBef>
                <a:spcPct val="0"/>
              </a:spcBef>
              <a:defRPr/>
            </a:pPr>
            <a:endParaRPr lang="ru-RU" sz="900" dirty="0">
              <a:ea typeface="Arial Unicode MS" panose="020B0604020202020204" pitchFamily="34" charset="-128"/>
              <a:cs typeface="Arial Unicode MS" panose="020B0604020202020204" pitchFamily="34" charset="-128"/>
            </a:endParaRPr>
          </a:p>
        </p:txBody>
      </p:sp>
      <p:pic>
        <p:nvPicPr>
          <p:cNvPr id="17" name="Picture 13" descr="PPT_Oil_pg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83" y="1899057"/>
            <a:ext cx="3257892" cy="114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99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subTitle" idx="1"/>
          </p:nvPr>
        </p:nvSpPr>
        <p:spPr>
          <a:xfrm>
            <a:off x="1785938" y="2627313"/>
            <a:ext cx="6735762" cy="906462"/>
          </a:xfrm>
          <a:noFill/>
          <a:ln/>
        </p:spPr>
        <p:txBody>
          <a:bodyPr/>
          <a:lstStyle/>
          <a:p>
            <a:pPr>
              <a:spcBef>
                <a:spcPts val="0"/>
              </a:spcBef>
            </a:pPr>
            <a:endParaRPr lang="de-CH" altLang="en-US" sz="900" b="1" dirty="0"/>
          </a:p>
          <a:p>
            <a:pPr>
              <a:spcBef>
                <a:spcPts val="0"/>
              </a:spcBef>
            </a:pPr>
            <a:endParaRPr lang="en-US" altLang="en-US" dirty="0"/>
          </a:p>
        </p:txBody>
      </p:sp>
      <p:sp>
        <p:nvSpPr>
          <p:cNvPr id="12291" name="Rectangle 3"/>
          <p:cNvSpPr>
            <a:spLocks noGrp="1" noChangeArrowheads="1"/>
          </p:cNvSpPr>
          <p:nvPr>
            <p:ph type="ctrTitle"/>
          </p:nvPr>
        </p:nvSpPr>
        <p:spPr>
          <a:xfrm>
            <a:off x="1773238" y="1209675"/>
            <a:ext cx="8381054" cy="985838"/>
          </a:xfrm>
          <a:solidFill>
            <a:schemeClr val="bg1"/>
          </a:solidFill>
          <a:ln/>
        </p:spPr>
        <p:txBody>
          <a:bodyPr/>
          <a:lstStyle/>
          <a:p>
            <a:r>
              <a:rPr lang="en-US" dirty="0" smtClean="0">
                <a:solidFill>
                  <a:schemeClr val="tx1"/>
                </a:solidFill>
              </a:rPr>
              <a:t>Функция аналитики</a:t>
            </a:r>
            <a:endParaRPr lang="en-US" altLang="en-US" i="1" dirty="0">
              <a:solidFill>
                <a:schemeClr val="tx1"/>
              </a:solidFill>
            </a:endParaRPr>
          </a:p>
        </p:txBody>
      </p:sp>
      <p:sp>
        <p:nvSpPr>
          <p:cNvPr id="2" name="AutoShape 8" descr="https://encrypted-tbn3.gstatic.com/images?q=tbn:ANd9GcREIM-haj_PpI8eVNN-lqHWj9tJKC0S8JNGtntVFGB7JBfiQr8Y"/>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72231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393236" y="165515"/>
            <a:ext cx="11416641" cy="439738"/>
          </a:xfrm>
          <a:prstGeom prst="rect">
            <a:avLst/>
          </a:prstGeom>
        </p:spPr>
        <p:txBody>
          <a:bodyPr/>
          <a:lstStyle>
            <a:lvl1pPr algn="l" rtl="0" fontAlgn="base">
              <a:lnSpc>
                <a:spcPct val="90000"/>
              </a:lnSpc>
              <a:spcBef>
                <a:spcPct val="0"/>
              </a:spcBef>
              <a:spcAft>
                <a:spcPct val="0"/>
              </a:spcAft>
              <a:defRPr sz="2000">
                <a:solidFill>
                  <a:schemeClr val="accent1"/>
                </a:solidFill>
                <a:latin typeface="+mj-lt"/>
                <a:ea typeface="+mj-ea"/>
                <a:cs typeface="+mj-cs"/>
              </a:defRPr>
            </a:lvl1pPr>
            <a:lvl2pPr algn="l" rtl="0" fontAlgn="base">
              <a:lnSpc>
                <a:spcPct val="90000"/>
              </a:lnSpc>
              <a:spcBef>
                <a:spcPct val="0"/>
              </a:spcBef>
              <a:spcAft>
                <a:spcPct val="0"/>
              </a:spcAft>
              <a:defRPr sz="2000">
                <a:solidFill>
                  <a:schemeClr val="accent1"/>
                </a:solidFill>
                <a:latin typeface="Arial" pitchFamily="34" charset="0"/>
                <a:cs typeface="Arial" pitchFamily="34" charset="0"/>
              </a:defRPr>
            </a:lvl2pPr>
            <a:lvl3pPr algn="l" rtl="0" fontAlgn="base">
              <a:lnSpc>
                <a:spcPct val="90000"/>
              </a:lnSpc>
              <a:spcBef>
                <a:spcPct val="0"/>
              </a:spcBef>
              <a:spcAft>
                <a:spcPct val="0"/>
              </a:spcAft>
              <a:defRPr sz="2000">
                <a:solidFill>
                  <a:schemeClr val="accent1"/>
                </a:solidFill>
                <a:latin typeface="Arial" pitchFamily="34" charset="0"/>
                <a:cs typeface="Arial" pitchFamily="34" charset="0"/>
              </a:defRPr>
            </a:lvl3pPr>
            <a:lvl4pPr algn="l" rtl="0" fontAlgn="base">
              <a:lnSpc>
                <a:spcPct val="90000"/>
              </a:lnSpc>
              <a:spcBef>
                <a:spcPct val="0"/>
              </a:spcBef>
              <a:spcAft>
                <a:spcPct val="0"/>
              </a:spcAft>
              <a:defRPr sz="2000">
                <a:solidFill>
                  <a:schemeClr val="accent1"/>
                </a:solidFill>
                <a:latin typeface="Arial" pitchFamily="34" charset="0"/>
                <a:cs typeface="Arial" pitchFamily="34" charset="0"/>
              </a:defRPr>
            </a:lvl4pPr>
            <a:lvl5pPr algn="l" rtl="0" fontAlgn="base">
              <a:lnSpc>
                <a:spcPct val="90000"/>
              </a:lnSpc>
              <a:spcBef>
                <a:spcPct val="0"/>
              </a:spcBef>
              <a:spcAft>
                <a:spcPct val="0"/>
              </a:spcAft>
              <a:defRPr sz="2000">
                <a:solidFill>
                  <a:schemeClr val="accent1"/>
                </a:solidFill>
                <a:latin typeface="Arial" pitchFamily="34" charset="0"/>
                <a:cs typeface="Arial" pitchFamily="34" charset="0"/>
              </a:defRPr>
            </a:lvl5pPr>
            <a:lvl6pPr marL="457200" algn="l" rtl="0" fontAlgn="base">
              <a:lnSpc>
                <a:spcPct val="90000"/>
              </a:lnSpc>
              <a:spcBef>
                <a:spcPct val="0"/>
              </a:spcBef>
              <a:spcAft>
                <a:spcPct val="0"/>
              </a:spcAft>
              <a:defRPr sz="2000">
                <a:solidFill>
                  <a:schemeClr val="accent1"/>
                </a:solidFill>
                <a:latin typeface="Arial" pitchFamily="34" charset="0"/>
                <a:cs typeface="Arial" pitchFamily="34" charset="0"/>
              </a:defRPr>
            </a:lvl6pPr>
            <a:lvl7pPr marL="914400" algn="l" rtl="0" fontAlgn="base">
              <a:lnSpc>
                <a:spcPct val="90000"/>
              </a:lnSpc>
              <a:spcBef>
                <a:spcPct val="0"/>
              </a:spcBef>
              <a:spcAft>
                <a:spcPct val="0"/>
              </a:spcAft>
              <a:defRPr sz="2000">
                <a:solidFill>
                  <a:schemeClr val="accent1"/>
                </a:solidFill>
                <a:latin typeface="Arial" pitchFamily="34" charset="0"/>
                <a:cs typeface="Arial" pitchFamily="34" charset="0"/>
              </a:defRPr>
            </a:lvl7pPr>
            <a:lvl8pPr marL="1371600" algn="l" rtl="0" fontAlgn="base">
              <a:lnSpc>
                <a:spcPct val="90000"/>
              </a:lnSpc>
              <a:spcBef>
                <a:spcPct val="0"/>
              </a:spcBef>
              <a:spcAft>
                <a:spcPct val="0"/>
              </a:spcAft>
              <a:defRPr sz="2000">
                <a:solidFill>
                  <a:schemeClr val="accent1"/>
                </a:solidFill>
                <a:latin typeface="Arial" pitchFamily="34" charset="0"/>
                <a:cs typeface="Arial" pitchFamily="34" charset="0"/>
              </a:defRPr>
            </a:lvl8pPr>
            <a:lvl9pPr marL="1828800" algn="l" rtl="0" fontAlgn="base">
              <a:lnSpc>
                <a:spcPct val="90000"/>
              </a:lnSpc>
              <a:spcBef>
                <a:spcPct val="0"/>
              </a:spcBef>
              <a:spcAft>
                <a:spcPct val="0"/>
              </a:spcAft>
              <a:defRPr sz="2000">
                <a:solidFill>
                  <a:schemeClr val="accent1"/>
                </a:solidFill>
                <a:latin typeface="Arial" pitchFamily="34" charset="0"/>
                <a:cs typeface="Arial" pitchFamily="34" charset="0"/>
              </a:defRPr>
            </a:lvl9pPr>
          </a:lstStyle>
          <a:p>
            <a:pPr>
              <a:defRPr/>
            </a:pPr>
            <a:r>
              <a:rPr lang="ru-RU" dirty="0" smtClean="0"/>
              <a:t>Задачи, которые решает </a:t>
            </a:r>
            <a:r>
              <a:rPr lang="en-US" dirty="0" smtClean="0"/>
              <a:t>IBM, </a:t>
            </a:r>
            <a:r>
              <a:rPr lang="ru-RU" dirty="0" smtClean="0"/>
              <a:t>участвуя в программах </a:t>
            </a:r>
            <a:r>
              <a:rPr lang="en-US" dirty="0" smtClean="0"/>
              <a:t> </a:t>
            </a:r>
            <a:r>
              <a:rPr lang="ru-RU" dirty="0" smtClean="0"/>
              <a:t>цифровой трансформации </a:t>
            </a:r>
            <a:r>
              <a:rPr lang="ru-RU" dirty="0"/>
              <a:t>предприятия</a:t>
            </a:r>
            <a:endParaRPr lang="ru-RU" kern="0" dirty="0">
              <a:ea typeface="MS PGothic" pitchFamily="34" charset="-128"/>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t="8025"/>
          <a:stretch>
            <a:fillRect/>
          </a:stretch>
        </p:blipFill>
        <p:spPr bwMode="auto">
          <a:xfrm>
            <a:off x="1698626" y="1507514"/>
            <a:ext cx="8805863"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53771"/>
      </p:ext>
    </p:extLst>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697039" y="981076"/>
            <a:ext cx="5801041" cy="1050925"/>
          </a:xfrm>
          <a:prstGeom prst="rect">
            <a:avLst/>
          </a:prstGeom>
          <a:solidFill>
            <a:srgbClr val="FFFFCC"/>
          </a:solidFill>
          <a:ln w="9525">
            <a:solidFill>
              <a:schemeClr val="tx1"/>
            </a:solidFill>
            <a:miter lim="800000"/>
            <a:headEnd/>
            <a:tailEnd/>
          </a:ln>
          <a:effectLst/>
        </p:spPr>
        <p:txBody>
          <a:bodyPr wrap="square">
            <a:normAutofit fontScale="92500"/>
          </a:bodyPr>
          <a:lstStyle>
            <a:lvl1pPr>
              <a:defRPr sz="2400">
                <a:solidFill>
                  <a:schemeClr val="tx1"/>
                </a:solidFill>
                <a:latin typeface="Arial" panose="020B0604020202020204" pitchFamily="34" charset="0"/>
                <a:ea typeface="MS PGothic" panose="020B0600070205080204" pitchFamily="34" charset="-128"/>
              </a:defRPr>
            </a:lvl1pPr>
            <a:lvl2pPr marL="800100" indent="-342900">
              <a:defRPr sz="2400">
                <a:solidFill>
                  <a:schemeClr val="tx1"/>
                </a:solidFill>
                <a:latin typeface="Arial" panose="020B0604020202020204" pitchFamily="34" charset="0"/>
                <a:ea typeface="MS PGothic" panose="020B0600070205080204" pitchFamily="34" charset="-128"/>
              </a:defRPr>
            </a:lvl2pPr>
            <a:lvl3pPr marL="1257300" indent="-342900">
              <a:defRPr sz="2400">
                <a:solidFill>
                  <a:schemeClr val="tx1"/>
                </a:solidFill>
                <a:latin typeface="Arial" panose="020B0604020202020204" pitchFamily="34" charset="0"/>
                <a:ea typeface="MS PGothic" panose="020B0600070205080204" pitchFamily="34" charset="-128"/>
              </a:defRPr>
            </a:lvl3pPr>
            <a:lvl4pPr marL="1714500" indent="-342900">
              <a:defRPr sz="2400">
                <a:solidFill>
                  <a:schemeClr val="tx1"/>
                </a:solidFill>
                <a:latin typeface="Arial" panose="020B0604020202020204" pitchFamily="34" charset="0"/>
                <a:ea typeface="MS PGothic" panose="020B0600070205080204" pitchFamily="34" charset="-128"/>
              </a:defRPr>
            </a:lvl4pPr>
            <a:lvl5pPr marL="2171700" indent="-342900">
              <a:defRPr sz="2400">
                <a:solidFill>
                  <a:schemeClr val="tx1"/>
                </a:solidFill>
                <a:latin typeface="Arial" panose="020B0604020202020204" pitchFamily="34" charset="0"/>
                <a:ea typeface="MS PGothic" panose="020B0600070205080204" pitchFamily="34" charset="-128"/>
              </a:defRPr>
            </a:lvl5pPr>
            <a:lvl6pPr marL="26289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0861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5433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005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ru-RU" altLang="ru-RU" sz="1400" dirty="0">
                <a:solidFill>
                  <a:srgbClr val="FF0000"/>
                </a:solidFill>
                <a:cs typeface="Arial" panose="020B0604020202020204" pitchFamily="34" charset="0"/>
              </a:rPr>
              <a:t>Увеличение добычи на 5+% </a:t>
            </a:r>
            <a:r>
              <a:rPr lang="ru-RU" altLang="ru-RU" sz="1400" dirty="0">
                <a:cs typeface="Arial" panose="020B0604020202020204" pitchFamily="34" charset="0"/>
              </a:rPr>
              <a:t>за счет снижения потерь</a:t>
            </a:r>
            <a:r>
              <a:rPr lang="ru-RU" altLang="ru-RU" sz="600" dirty="0">
                <a:cs typeface="Arial" panose="020B0604020202020204" pitchFamily="34" charset="0"/>
              </a:rPr>
              <a:t>, * вызванных эксплуатационными отказами,  перерывами на техническое обслуживание и ухудшением технического состояния оборудования;</a:t>
            </a:r>
          </a:p>
          <a:p>
            <a:pPr eaLnBrk="1" hangingPunct="1"/>
            <a:r>
              <a:rPr lang="ru-RU" altLang="ru-RU" sz="1400" dirty="0">
                <a:solidFill>
                  <a:srgbClr val="FF9900"/>
                </a:solidFill>
                <a:cs typeface="Arial" panose="020B0604020202020204" pitchFamily="34" charset="0"/>
              </a:rPr>
              <a:t>Снижение затрат </a:t>
            </a:r>
            <a:r>
              <a:rPr lang="ru-RU" altLang="ru-RU" sz="1400" dirty="0">
                <a:solidFill>
                  <a:srgbClr val="FF9900"/>
                </a:solidFill>
              </a:rPr>
              <a:t>на 30 %</a:t>
            </a:r>
            <a:r>
              <a:rPr lang="ru-RU" altLang="ru-RU" sz="1400" dirty="0">
                <a:solidFill>
                  <a:srgbClr val="FF0000"/>
                </a:solidFill>
              </a:rPr>
              <a:t> </a:t>
            </a:r>
            <a:r>
              <a:rPr lang="ru-RU" altLang="ru-RU" sz="1400" dirty="0">
                <a:cs typeface="Arial" panose="020B0604020202020204" pitchFamily="34" charset="0"/>
              </a:rPr>
              <a:t>на эксплуатацию, строительство и ТО;</a:t>
            </a:r>
          </a:p>
          <a:p>
            <a:pPr eaLnBrk="1" hangingPunct="1"/>
            <a:r>
              <a:rPr lang="ru-RU" altLang="ru-RU" sz="1400" dirty="0">
                <a:solidFill>
                  <a:srgbClr val="33CC33"/>
                </a:solidFill>
                <a:cs typeface="Arial" panose="020B0604020202020204" pitchFamily="34" charset="0"/>
              </a:rPr>
              <a:t>Снижение количества происшествий (</a:t>
            </a:r>
            <a:r>
              <a:rPr lang="en-US" altLang="ru-RU" sz="1400" dirty="0">
                <a:solidFill>
                  <a:srgbClr val="33CC33"/>
                </a:solidFill>
                <a:cs typeface="Arial" panose="020B0604020202020204" pitchFamily="34" charset="0"/>
              </a:rPr>
              <a:t>HSSE</a:t>
            </a:r>
            <a:r>
              <a:rPr lang="ru-RU" altLang="ru-RU" sz="1400" dirty="0">
                <a:solidFill>
                  <a:srgbClr val="33CC33"/>
                </a:solidFill>
                <a:cs typeface="Arial" panose="020B0604020202020204" pitchFamily="34" charset="0"/>
              </a:rPr>
              <a:t>) на 50</a:t>
            </a:r>
            <a:r>
              <a:rPr lang="en-US" altLang="ru-RU" sz="1400" dirty="0">
                <a:solidFill>
                  <a:srgbClr val="33CC33"/>
                </a:solidFill>
                <a:cs typeface="Arial" panose="020B0604020202020204" pitchFamily="34" charset="0"/>
              </a:rPr>
              <a:t>%</a:t>
            </a:r>
            <a:r>
              <a:rPr lang="ru-RU" altLang="ru-RU" sz="1400" dirty="0">
                <a:cs typeface="Arial" panose="020B0604020202020204" pitchFamily="34" charset="0"/>
              </a:rPr>
              <a:t>;</a:t>
            </a:r>
          </a:p>
          <a:p>
            <a:pPr eaLnBrk="1" hangingPunct="1"/>
            <a:r>
              <a:rPr lang="ru-RU" altLang="ru-RU" sz="1400" dirty="0">
                <a:cs typeface="Arial" panose="020B0604020202020204" pitchFamily="34" charset="0"/>
              </a:rPr>
              <a:t>Продление продуктивной жизни месторождений.</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9120" y="990227"/>
            <a:ext cx="1034732" cy="870020"/>
          </a:xfrm>
          <a:prstGeom prst="rect">
            <a:avLst/>
          </a:prstGeom>
        </p:spPr>
      </p:pic>
      <p:pic>
        <p:nvPicPr>
          <p:cNvPr id="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6560" y="981076"/>
            <a:ext cx="1244600" cy="1054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701190" y="3910916"/>
            <a:ext cx="5801041" cy="883046"/>
          </a:xfrm>
          <a:prstGeom prst="rect">
            <a:avLst/>
          </a:prstGeom>
          <a:ln>
            <a:solidFill>
              <a:schemeClr val="tx1"/>
            </a:solidFill>
          </a:ln>
        </p:spPr>
        <p:txBody>
          <a:bodyPr wrap="square">
            <a:normAutofit fontScale="92500" lnSpcReduction="20000"/>
          </a:bodyPr>
          <a:lstStyle/>
          <a:p>
            <a:r>
              <a:rPr lang="ru-RU" sz="1600" kern="0" dirty="0">
                <a:solidFill>
                  <a:srgbClr val="FF9933"/>
                </a:solidFill>
                <a:latin typeface="Arial" charset="0"/>
              </a:rPr>
              <a:t>Экономия десятков млн</a:t>
            </a:r>
            <a:r>
              <a:rPr lang="en-US" sz="1600" kern="0" dirty="0">
                <a:solidFill>
                  <a:srgbClr val="FF9933"/>
                </a:solidFill>
                <a:latin typeface="Arial" charset="0"/>
              </a:rPr>
              <a:t>.</a:t>
            </a:r>
            <a:r>
              <a:rPr lang="ru-RU" sz="1600" kern="0" dirty="0">
                <a:solidFill>
                  <a:srgbClr val="FF9933"/>
                </a:solidFill>
                <a:latin typeface="Arial" charset="0"/>
              </a:rPr>
              <a:t> $</a:t>
            </a:r>
            <a:endParaRPr lang="en-US" sz="1100" dirty="0"/>
          </a:p>
          <a:p>
            <a:pPr eaLnBrk="1" hangingPunct="1"/>
            <a:r>
              <a:rPr lang="ru-RU" sz="1100" dirty="0"/>
              <a:t>Предотвращая</a:t>
            </a:r>
            <a:r>
              <a:rPr lang="ru-RU" sz="1100" dirty="0">
                <a:solidFill>
                  <a:srgbClr val="1F497D"/>
                </a:solidFill>
              </a:rPr>
              <a:t> </a:t>
            </a:r>
            <a:r>
              <a:rPr lang="ru-RU" sz="1100" dirty="0">
                <a:solidFill>
                  <a:srgbClr val="CC3300"/>
                </a:solidFill>
              </a:rPr>
              <a:t>коллапс скважин, вызванный слишком быстрой закачкой избыточного пара</a:t>
            </a:r>
            <a:r>
              <a:rPr lang="en-US" altLang="en-US" sz="1100" dirty="0"/>
              <a:t>.</a:t>
            </a:r>
            <a:endParaRPr lang="ru-RU" altLang="en-US" sz="1100" dirty="0"/>
          </a:p>
          <a:p>
            <a:pPr fontAlgn="auto">
              <a:spcBef>
                <a:spcPts val="0"/>
              </a:spcBef>
              <a:spcAft>
                <a:spcPts val="0"/>
              </a:spcAft>
            </a:pPr>
            <a:r>
              <a:rPr lang="ru-RU" altLang="en-US" sz="1400" dirty="0">
                <a:solidFill>
                  <a:srgbClr val="800080"/>
                </a:solidFill>
                <a:latin typeface="Arial"/>
                <a:ea typeface="ＭＳ Ｐゴシック"/>
              </a:rPr>
              <a:t>Максимизация выручки </a:t>
            </a:r>
            <a:r>
              <a:rPr lang="ru-RU" altLang="en-US" sz="1050" dirty="0">
                <a:solidFill>
                  <a:prstClr val="black"/>
                </a:solidFill>
                <a:latin typeface="Arial"/>
              </a:rPr>
              <a:t>при обеспечении безопасности</a:t>
            </a:r>
          </a:p>
          <a:p>
            <a:pPr algn="r" fontAlgn="auto">
              <a:spcBef>
                <a:spcPts val="0"/>
              </a:spcBef>
              <a:spcAft>
                <a:spcPts val="0"/>
              </a:spcAft>
            </a:pPr>
            <a:r>
              <a:rPr lang="ru-RU" altLang="en-US" sz="1050" dirty="0">
                <a:solidFill>
                  <a:prstClr val="black"/>
                </a:solidFill>
                <a:latin typeface="Arial"/>
              </a:rPr>
              <a:t>* </a:t>
            </a:r>
            <a:r>
              <a:rPr lang="ru-RU" altLang="ru-RU" sz="1050" dirty="0"/>
              <a:t>Американская нефтегазовая компания</a:t>
            </a:r>
            <a:endParaRPr lang="en-US" altLang="en-US" sz="1050" dirty="0">
              <a:solidFill>
                <a:prstClr val="black"/>
              </a:solidFill>
              <a:latin typeface="Arial"/>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20573"/>
          <a:stretch/>
        </p:blipFill>
        <p:spPr>
          <a:xfrm>
            <a:off x="9009074" y="3910915"/>
            <a:ext cx="1546238" cy="890718"/>
          </a:xfrm>
          <a:prstGeom prst="rect">
            <a:avLst/>
          </a:prstGeom>
        </p:spPr>
      </p:pic>
      <p:sp>
        <p:nvSpPr>
          <p:cNvPr id="8" name="Text Box 5"/>
          <p:cNvSpPr txBox="1">
            <a:spLocks noChangeArrowheads="1"/>
          </p:cNvSpPr>
          <p:nvPr/>
        </p:nvSpPr>
        <p:spPr bwMode="auto">
          <a:xfrm>
            <a:off x="1701190" y="2872638"/>
            <a:ext cx="5801041" cy="953626"/>
          </a:xfrm>
          <a:prstGeom prst="rect">
            <a:avLst/>
          </a:prstGeom>
          <a:solidFill>
            <a:srgbClr val="FFFFCC"/>
          </a:solidFill>
          <a:ln w="9525">
            <a:solidFill>
              <a:schemeClr val="tx1"/>
            </a:solidFill>
            <a:miter lim="800000"/>
            <a:headEnd/>
            <a:tailEnd/>
          </a:ln>
          <a:effectLst/>
        </p:spPr>
        <p:txBody>
          <a:bodyPr wrap="square">
            <a:noAutofit/>
          </a:bodyPr>
          <a:lstStyle>
            <a:lvl1pPr>
              <a:defRPr sz="2400">
                <a:solidFill>
                  <a:schemeClr val="tx1"/>
                </a:solidFill>
                <a:latin typeface="Arial" panose="020B0604020202020204" pitchFamily="34" charset="0"/>
                <a:ea typeface="MS PGothic" panose="020B0600070205080204" pitchFamily="34" charset="-128"/>
              </a:defRPr>
            </a:lvl1pPr>
            <a:lvl2pPr marL="800100" indent="-342900">
              <a:defRPr sz="2400">
                <a:solidFill>
                  <a:schemeClr val="tx1"/>
                </a:solidFill>
                <a:latin typeface="Arial" panose="020B0604020202020204" pitchFamily="34" charset="0"/>
                <a:ea typeface="MS PGothic" panose="020B0600070205080204" pitchFamily="34" charset="-128"/>
              </a:defRPr>
            </a:lvl2pPr>
            <a:lvl3pPr marL="1257300" indent="-342900">
              <a:defRPr sz="2400">
                <a:solidFill>
                  <a:schemeClr val="tx1"/>
                </a:solidFill>
                <a:latin typeface="Arial" panose="020B0604020202020204" pitchFamily="34" charset="0"/>
                <a:ea typeface="MS PGothic" panose="020B0600070205080204" pitchFamily="34" charset="-128"/>
              </a:defRPr>
            </a:lvl3pPr>
            <a:lvl4pPr marL="1714500" indent="-342900">
              <a:defRPr sz="2400">
                <a:solidFill>
                  <a:schemeClr val="tx1"/>
                </a:solidFill>
                <a:latin typeface="Arial" panose="020B0604020202020204" pitchFamily="34" charset="0"/>
                <a:ea typeface="MS PGothic" panose="020B0600070205080204" pitchFamily="34" charset="-128"/>
              </a:defRPr>
            </a:lvl4pPr>
            <a:lvl5pPr marL="2171700" indent="-342900">
              <a:defRPr sz="2400">
                <a:solidFill>
                  <a:schemeClr val="tx1"/>
                </a:solidFill>
                <a:latin typeface="Arial" panose="020B0604020202020204" pitchFamily="34" charset="0"/>
                <a:ea typeface="MS PGothic" panose="020B0600070205080204" pitchFamily="34" charset="-128"/>
              </a:defRPr>
            </a:lvl5pPr>
            <a:lvl6pPr marL="26289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0861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5433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005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1200" kern="0" dirty="0">
                <a:solidFill>
                  <a:srgbClr val="FF9933"/>
                </a:solidFill>
                <a:latin typeface="Arial" charset="0"/>
              </a:rPr>
              <a:t>USD11</a:t>
            </a:r>
            <a:r>
              <a:rPr lang="ru-RU" sz="1200" kern="0" dirty="0">
                <a:solidFill>
                  <a:srgbClr val="FF9933"/>
                </a:solidFill>
                <a:latin typeface="Arial" charset="0"/>
              </a:rPr>
              <a:t>,000,000</a:t>
            </a:r>
            <a:r>
              <a:rPr lang="en-US" sz="1200" kern="0" dirty="0">
                <a:solidFill>
                  <a:srgbClr val="FF9933"/>
                </a:solidFill>
                <a:latin typeface="Arial" charset="0"/>
              </a:rPr>
              <a:t> - </a:t>
            </a:r>
            <a:r>
              <a:rPr lang="ru-RU" sz="1000" kern="0" dirty="0">
                <a:latin typeface="Arial" charset="0"/>
              </a:rPr>
              <a:t>получена прибыль за счет оптимизации 12 скважин</a:t>
            </a:r>
            <a:endParaRPr lang="en-US" sz="1000" kern="0" dirty="0">
              <a:latin typeface="Arial" charset="0"/>
            </a:endParaRPr>
          </a:p>
          <a:p>
            <a:r>
              <a:rPr lang="ru-RU" altLang="ru-RU" sz="1200" dirty="0">
                <a:solidFill>
                  <a:srgbClr val="7FBA00"/>
                </a:solidFill>
              </a:rPr>
              <a:t>На </a:t>
            </a:r>
            <a:r>
              <a:rPr lang="en-US" altLang="ru-RU" sz="1200" dirty="0">
                <a:solidFill>
                  <a:srgbClr val="7FBA00"/>
                </a:solidFill>
              </a:rPr>
              <a:t>99% </a:t>
            </a:r>
            <a:r>
              <a:rPr lang="ru-RU" altLang="ru-RU" sz="1200" dirty="0">
                <a:solidFill>
                  <a:srgbClr val="7FBA00"/>
                </a:solidFill>
              </a:rPr>
              <a:t>быстрее</a:t>
            </a:r>
            <a:r>
              <a:rPr lang="en-US" altLang="ru-RU" sz="1200" dirty="0">
                <a:solidFill>
                  <a:srgbClr val="7FBA00"/>
                </a:solidFill>
              </a:rPr>
              <a:t> </a:t>
            </a:r>
            <a:r>
              <a:rPr lang="ru-RU" altLang="ru-RU" sz="1000" dirty="0">
                <a:solidFill>
                  <a:srgbClr val="5F5D5E"/>
                </a:solidFill>
              </a:rPr>
              <a:t>выполняется вычисление </a:t>
            </a:r>
            <a:r>
              <a:rPr lang="ru-RU" altLang="ru-RU" sz="1000" dirty="0">
                <a:solidFill>
                  <a:srgbClr val="C00000"/>
                </a:solidFill>
              </a:rPr>
              <a:t>режимов и фаз</a:t>
            </a:r>
            <a:r>
              <a:rPr lang="ru-RU" altLang="ru-RU" sz="1000" dirty="0">
                <a:solidFill>
                  <a:srgbClr val="5F5D5E"/>
                </a:solidFill>
              </a:rPr>
              <a:t> </a:t>
            </a:r>
            <a:r>
              <a:rPr lang="en-US" altLang="ru-RU" sz="1000" dirty="0">
                <a:solidFill>
                  <a:srgbClr val="5F5D5E"/>
                </a:solidFill>
              </a:rPr>
              <a:t>(</a:t>
            </a:r>
            <a:r>
              <a:rPr lang="ru-RU" altLang="ru-RU" sz="1000" dirty="0">
                <a:solidFill>
                  <a:srgbClr val="5F5D5E"/>
                </a:solidFill>
              </a:rPr>
              <a:t>сократилось с</a:t>
            </a:r>
            <a:r>
              <a:rPr lang="en-US" altLang="ru-RU" sz="1000" dirty="0">
                <a:solidFill>
                  <a:srgbClr val="5F5D5E"/>
                </a:solidFill>
              </a:rPr>
              <a:t> 30 </a:t>
            </a:r>
            <a:r>
              <a:rPr lang="ru-RU" altLang="ru-RU" sz="1000" dirty="0">
                <a:solidFill>
                  <a:srgbClr val="5F5D5E"/>
                </a:solidFill>
              </a:rPr>
              <a:t>мин</a:t>
            </a:r>
            <a:r>
              <a:rPr lang="en-US" altLang="ru-RU" sz="1000" dirty="0">
                <a:solidFill>
                  <a:srgbClr val="5F5D5E"/>
                </a:solidFill>
              </a:rPr>
              <a:t> </a:t>
            </a:r>
            <a:r>
              <a:rPr lang="ru-RU" altLang="ru-RU" sz="1000" dirty="0">
                <a:solidFill>
                  <a:srgbClr val="5F5D5E"/>
                </a:solidFill>
              </a:rPr>
              <a:t>до </a:t>
            </a:r>
            <a:r>
              <a:rPr lang="en-US" altLang="ru-RU" sz="1000" dirty="0">
                <a:solidFill>
                  <a:srgbClr val="5F5D5E"/>
                </a:solidFill>
              </a:rPr>
              <a:t>0.7c)</a:t>
            </a:r>
            <a:endParaRPr lang="ru-RU" altLang="ru-RU" sz="1000" dirty="0">
              <a:solidFill>
                <a:srgbClr val="5F5D5E"/>
              </a:solidFill>
            </a:endParaRPr>
          </a:p>
          <a:p>
            <a:r>
              <a:rPr lang="en-US" altLang="ru-RU" sz="1200" dirty="0">
                <a:solidFill>
                  <a:srgbClr val="0099B5"/>
                </a:solidFill>
              </a:rPr>
              <a:t>97% </a:t>
            </a:r>
            <a:r>
              <a:rPr lang="ru-RU" altLang="ru-RU" sz="1200" dirty="0">
                <a:solidFill>
                  <a:srgbClr val="0099B5"/>
                </a:solidFill>
              </a:rPr>
              <a:t>точность</a:t>
            </a:r>
            <a:r>
              <a:rPr lang="en-US" altLang="ru-RU" sz="1200" dirty="0">
                <a:solidFill>
                  <a:srgbClr val="0099B5"/>
                </a:solidFill>
              </a:rPr>
              <a:t> </a:t>
            </a:r>
            <a:r>
              <a:rPr lang="ru-RU" altLang="ru-RU" sz="1000" dirty="0">
                <a:solidFill>
                  <a:srgbClr val="5F5D5E"/>
                </a:solidFill>
              </a:rPr>
              <a:t>прогноза недостаточной производительности скважины, что позволяет своевременно принять необходимые меры</a:t>
            </a:r>
          </a:p>
          <a:p>
            <a:pPr algn="r" fontAlgn="auto">
              <a:spcBef>
                <a:spcPts val="0"/>
              </a:spcBef>
              <a:spcAft>
                <a:spcPts val="0"/>
              </a:spcAft>
            </a:pPr>
            <a:r>
              <a:rPr lang="ru-RU" altLang="en-US" sz="900" dirty="0">
                <a:solidFill>
                  <a:prstClr val="black"/>
                </a:solidFill>
                <a:latin typeface="Calibri" panose="020F0502020204030204" pitchFamily="34" charset="0"/>
              </a:rPr>
              <a:t>* </a:t>
            </a:r>
            <a:r>
              <a:rPr lang="ru-RU" altLang="ru-RU" sz="900" dirty="0">
                <a:solidFill>
                  <a:srgbClr val="000000"/>
                </a:solidFill>
                <a:latin typeface="Calibri" pitchFamily="34" charset="0"/>
                <a:ea typeface="Microsoft YaHei"/>
              </a:rPr>
              <a:t>Глобальная нефтегазовая компания</a:t>
            </a:r>
            <a:endParaRPr lang="en-US" altLang="ru-RU" sz="900" dirty="0">
              <a:solidFill>
                <a:srgbClr val="5F5D5E"/>
              </a:solidFill>
              <a:latin typeface="Calibri" panose="020F0502020204030204" pitchFamily="34" charset="0"/>
            </a:endParaRPr>
          </a:p>
          <a:p>
            <a:pPr eaLnBrk="1" hangingPunct="1"/>
            <a:endParaRPr lang="ru-RU" altLang="ru-RU" sz="1000" dirty="0"/>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0553" y="2872638"/>
            <a:ext cx="2511438" cy="946808"/>
          </a:xfrm>
          <a:prstGeom prst="rect">
            <a:avLst/>
          </a:prstGeom>
        </p:spPr>
      </p:pic>
      <p:sp>
        <p:nvSpPr>
          <p:cNvPr id="10" name="Text Box 5"/>
          <p:cNvSpPr txBox="1">
            <a:spLocks noChangeArrowheads="1"/>
          </p:cNvSpPr>
          <p:nvPr/>
        </p:nvSpPr>
        <p:spPr bwMode="auto">
          <a:xfrm>
            <a:off x="1693873" y="2116651"/>
            <a:ext cx="5801041" cy="671336"/>
          </a:xfrm>
          <a:prstGeom prst="rect">
            <a:avLst/>
          </a:prstGeom>
          <a:solidFill>
            <a:srgbClr val="FFFFCC"/>
          </a:solidFill>
          <a:ln w="9525">
            <a:solidFill>
              <a:schemeClr val="tx1"/>
            </a:solidFill>
            <a:miter lim="800000"/>
            <a:headEnd/>
            <a:tailEnd/>
          </a:ln>
          <a:effectLst/>
        </p:spPr>
        <p:txBody>
          <a:bodyPr wrap="square">
            <a:noAutofit/>
          </a:bodyPr>
          <a:lstStyle>
            <a:lvl1pPr>
              <a:defRPr sz="2400">
                <a:solidFill>
                  <a:schemeClr val="tx1"/>
                </a:solidFill>
                <a:latin typeface="Arial" panose="020B0604020202020204" pitchFamily="34" charset="0"/>
                <a:ea typeface="MS PGothic" panose="020B0600070205080204" pitchFamily="34" charset="-128"/>
              </a:defRPr>
            </a:lvl1pPr>
            <a:lvl2pPr marL="800100" indent="-342900">
              <a:defRPr sz="2400">
                <a:solidFill>
                  <a:schemeClr val="tx1"/>
                </a:solidFill>
                <a:latin typeface="Arial" panose="020B0604020202020204" pitchFamily="34" charset="0"/>
                <a:ea typeface="MS PGothic" panose="020B0600070205080204" pitchFamily="34" charset="-128"/>
              </a:defRPr>
            </a:lvl2pPr>
            <a:lvl3pPr marL="1257300" indent="-342900">
              <a:defRPr sz="2400">
                <a:solidFill>
                  <a:schemeClr val="tx1"/>
                </a:solidFill>
                <a:latin typeface="Arial" panose="020B0604020202020204" pitchFamily="34" charset="0"/>
                <a:ea typeface="MS PGothic" panose="020B0600070205080204" pitchFamily="34" charset="-128"/>
              </a:defRPr>
            </a:lvl3pPr>
            <a:lvl4pPr marL="1714500" indent="-342900">
              <a:defRPr sz="2400">
                <a:solidFill>
                  <a:schemeClr val="tx1"/>
                </a:solidFill>
                <a:latin typeface="Arial" panose="020B0604020202020204" pitchFamily="34" charset="0"/>
                <a:ea typeface="MS PGothic" panose="020B0600070205080204" pitchFamily="34" charset="-128"/>
              </a:defRPr>
            </a:lvl4pPr>
            <a:lvl5pPr marL="2171700" indent="-342900">
              <a:defRPr sz="2400">
                <a:solidFill>
                  <a:schemeClr val="tx1"/>
                </a:solidFill>
                <a:latin typeface="Arial" panose="020B0604020202020204" pitchFamily="34" charset="0"/>
                <a:ea typeface="MS PGothic" panose="020B0600070205080204" pitchFamily="34" charset="-128"/>
              </a:defRPr>
            </a:lvl5pPr>
            <a:lvl6pPr marL="26289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0861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5433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005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fontAlgn="auto">
              <a:spcBef>
                <a:spcPts val="0"/>
              </a:spcBef>
              <a:spcAft>
                <a:spcPts val="0"/>
              </a:spcAft>
              <a:defRPr/>
            </a:pPr>
            <a:r>
              <a:rPr lang="ru-RU" sz="1200" kern="0" dirty="0">
                <a:solidFill>
                  <a:srgbClr val="FF9933"/>
                </a:solidFill>
                <a:latin typeface="Arial" charset="0"/>
                <a:ea typeface="ＭＳ Ｐゴシック"/>
              </a:rPr>
              <a:t>Точность прогноза </a:t>
            </a:r>
            <a:r>
              <a:rPr lang="en-US" sz="1200" kern="0" dirty="0">
                <a:solidFill>
                  <a:srgbClr val="FF9933"/>
                </a:solidFill>
                <a:latin typeface="Arial" charset="0"/>
                <a:ea typeface="ＭＳ Ｐゴシック"/>
              </a:rPr>
              <a:t>87%</a:t>
            </a:r>
            <a:r>
              <a:rPr lang="ru-RU" sz="1200" kern="0" dirty="0">
                <a:solidFill>
                  <a:srgbClr val="FF9933"/>
                </a:solidFill>
                <a:latin typeface="Arial" charset="0"/>
                <a:ea typeface="ＭＳ Ｐゴシック"/>
              </a:rPr>
              <a:t> - </a:t>
            </a:r>
            <a:r>
              <a:rPr lang="ru-RU" sz="1000" kern="0" dirty="0">
                <a:solidFill>
                  <a:prstClr val="black"/>
                </a:solidFill>
                <a:latin typeface="Arial" charset="0"/>
              </a:rPr>
              <a:t>Предупреждение об отказе оборудования </a:t>
            </a:r>
            <a:r>
              <a:rPr lang="ru-RU" sz="1000" kern="0" dirty="0">
                <a:solidFill>
                  <a:srgbClr val="C00000"/>
                </a:solidFill>
                <a:latin typeface="Arial" charset="0"/>
              </a:rPr>
              <a:t>за 48 часов</a:t>
            </a:r>
            <a:r>
              <a:rPr lang="ru-RU" sz="1000" kern="0" dirty="0">
                <a:solidFill>
                  <a:prstClr val="black"/>
                </a:solidFill>
                <a:latin typeface="Arial" charset="0"/>
              </a:rPr>
              <a:t> –</a:t>
            </a:r>
          </a:p>
          <a:p>
            <a:pPr fontAlgn="auto">
              <a:spcBef>
                <a:spcPts val="0"/>
              </a:spcBef>
              <a:spcAft>
                <a:spcPts val="0"/>
              </a:spcAft>
            </a:pPr>
            <a:r>
              <a:rPr lang="ru-RU" altLang="en-US" sz="1200" dirty="0">
                <a:solidFill>
                  <a:srgbClr val="00B050"/>
                </a:solidFill>
                <a:latin typeface="Arial"/>
                <a:ea typeface="ＭＳ Ｐゴシック"/>
              </a:rPr>
              <a:t>Миллионы долларов - </a:t>
            </a:r>
            <a:r>
              <a:rPr lang="ru-RU" altLang="en-US" sz="1000" dirty="0">
                <a:solidFill>
                  <a:prstClr val="black"/>
                </a:solidFill>
                <a:latin typeface="Arial"/>
              </a:rPr>
              <a:t>Выгода за счет </a:t>
            </a:r>
            <a:r>
              <a:rPr lang="ru-RU" sz="1000" kern="0" dirty="0">
                <a:solidFill>
                  <a:prstClr val="black"/>
                </a:solidFill>
                <a:latin typeface="Arial" charset="0"/>
              </a:rPr>
              <a:t>увеличения добычи нефти и газа, и </a:t>
            </a:r>
            <a:r>
              <a:rPr lang="ru-RU" altLang="en-US" sz="1000" dirty="0">
                <a:solidFill>
                  <a:prstClr val="black"/>
                </a:solidFill>
                <a:latin typeface="Arial"/>
              </a:rPr>
              <a:t>принятия правильных решений при закупке оборудования</a:t>
            </a:r>
            <a:endParaRPr lang="en-US" altLang="en-US" sz="1000" dirty="0">
              <a:solidFill>
                <a:prstClr val="black"/>
              </a:solidFill>
              <a:latin typeface="Arial"/>
            </a:endParaRPr>
          </a:p>
        </p:txBody>
      </p:sp>
      <p:pic>
        <p:nvPicPr>
          <p:cNvPr id="11" name="Picture 2"/>
          <p:cNvPicPr>
            <a:picLocks noChangeAspect="1"/>
          </p:cNvPicPr>
          <p:nvPr/>
        </p:nvPicPr>
        <p:blipFill rotWithShape="1">
          <a:blip r:embed="rId6" cstate="print">
            <a:extLst>
              <a:ext uri="{28A0092B-C50C-407E-A947-70E740481C1C}">
                <a14:useLocalDpi xmlns:a14="http://schemas.microsoft.com/office/drawing/2010/main"/>
              </a:ext>
            </a:extLst>
          </a:blip>
          <a:srcRect l="20845" t="21577" r="19604" b="46777"/>
          <a:stretch/>
        </p:blipFill>
        <p:spPr bwMode="auto">
          <a:xfrm>
            <a:off x="9445958" y="2243509"/>
            <a:ext cx="1102041" cy="385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ChangeAspect="1"/>
          </p:cNvPicPr>
          <p:nvPr/>
        </p:nvPicPr>
        <p:blipFill>
          <a:blip r:embed="rId7">
            <a:extLst>
              <a:ext uri="{28A0092B-C50C-407E-A947-70E740481C1C}">
                <a14:useLocalDpi xmlns:a14="http://schemas.microsoft.com/office/drawing/2010/main"/>
              </a:ext>
            </a:extLst>
          </a:blip>
          <a:stretch>
            <a:fillRect/>
          </a:stretch>
        </p:blipFill>
        <p:spPr bwMode="auto">
          <a:xfrm>
            <a:off x="8199120" y="2116651"/>
            <a:ext cx="956958" cy="63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5"/>
          <p:cNvSpPr txBox="1">
            <a:spLocks noChangeArrowheads="1"/>
          </p:cNvSpPr>
          <p:nvPr/>
        </p:nvSpPr>
        <p:spPr bwMode="auto">
          <a:xfrm>
            <a:off x="1701190" y="4886132"/>
            <a:ext cx="5801041" cy="953626"/>
          </a:xfrm>
          <a:prstGeom prst="rect">
            <a:avLst/>
          </a:prstGeom>
          <a:solidFill>
            <a:srgbClr val="FFFFCC"/>
          </a:solidFill>
          <a:ln w="9525">
            <a:solidFill>
              <a:schemeClr val="tx1"/>
            </a:solidFill>
            <a:miter lim="800000"/>
            <a:headEnd/>
            <a:tailEnd/>
          </a:ln>
          <a:effectLst/>
        </p:spPr>
        <p:txBody>
          <a:bodyPr wrap="square">
            <a:noAutofit/>
          </a:bodyPr>
          <a:lstStyle>
            <a:lvl1pPr>
              <a:defRPr sz="2400">
                <a:solidFill>
                  <a:schemeClr val="tx1"/>
                </a:solidFill>
                <a:latin typeface="Arial" panose="020B0604020202020204" pitchFamily="34" charset="0"/>
                <a:ea typeface="MS PGothic" panose="020B0600070205080204" pitchFamily="34" charset="-128"/>
              </a:defRPr>
            </a:lvl1pPr>
            <a:lvl2pPr marL="800100" indent="-342900">
              <a:defRPr sz="2400">
                <a:solidFill>
                  <a:schemeClr val="tx1"/>
                </a:solidFill>
                <a:latin typeface="Arial" panose="020B0604020202020204" pitchFamily="34" charset="0"/>
                <a:ea typeface="MS PGothic" panose="020B0600070205080204" pitchFamily="34" charset="-128"/>
              </a:defRPr>
            </a:lvl2pPr>
            <a:lvl3pPr marL="1257300" indent="-342900">
              <a:defRPr sz="2400">
                <a:solidFill>
                  <a:schemeClr val="tx1"/>
                </a:solidFill>
                <a:latin typeface="Arial" panose="020B0604020202020204" pitchFamily="34" charset="0"/>
                <a:ea typeface="MS PGothic" panose="020B0600070205080204" pitchFamily="34" charset="-128"/>
              </a:defRPr>
            </a:lvl3pPr>
            <a:lvl4pPr marL="1714500" indent="-342900">
              <a:defRPr sz="2400">
                <a:solidFill>
                  <a:schemeClr val="tx1"/>
                </a:solidFill>
                <a:latin typeface="Arial" panose="020B0604020202020204" pitchFamily="34" charset="0"/>
                <a:ea typeface="MS PGothic" panose="020B0600070205080204" pitchFamily="34" charset="-128"/>
              </a:defRPr>
            </a:lvl4pPr>
            <a:lvl5pPr marL="2171700" indent="-342900">
              <a:defRPr sz="2400">
                <a:solidFill>
                  <a:schemeClr val="tx1"/>
                </a:solidFill>
                <a:latin typeface="Arial" panose="020B0604020202020204" pitchFamily="34" charset="0"/>
                <a:ea typeface="MS PGothic" panose="020B0600070205080204" pitchFamily="34" charset="-128"/>
              </a:defRPr>
            </a:lvl5pPr>
            <a:lvl6pPr marL="26289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30861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5433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4000500" indent="-3429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fontAlgn="auto">
              <a:spcBef>
                <a:spcPts val="0"/>
              </a:spcBef>
              <a:spcAft>
                <a:spcPts val="0"/>
              </a:spcAft>
              <a:buClr>
                <a:srgbClr val="000000"/>
              </a:buClr>
              <a:defRPr/>
            </a:pPr>
            <a:r>
              <a:rPr lang="ru-RU" sz="1800" kern="0" dirty="0">
                <a:solidFill>
                  <a:srgbClr val="FF9933"/>
                </a:solidFill>
                <a:latin typeface="Arial" charset="0"/>
              </a:rPr>
              <a:t>Увеличение добычи, </a:t>
            </a:r>
            <a:r>
              <a:rPr lang="ru-RU" altLang="ru-RU" sz="1800" dirty="0">
                <a:solidFill>
                  <a:srgbClr val="7FBA00"/>
                </a:solidFill>
              </a:rPr>
              <a:t>Увеличение выручки</a:t>
            </a:r>
            <a:endParaRPr lang="en-US" sz="1800" kern="0" dirty="0">
              <a:solidFill>
                <a:prstClr val="black"/>
              </a:solidFill>
              <a:latin typeface="Arial"/>
              <a:ea typeface="ＭＳ Ｐゴシック"/>
            </a:endParaRPr>
          </a:p>
          <a:p>
            <a:pPr eaLnBrk="1" hangingPunct="1"/>
            <a:r>
              <a:rPr lang="en-US" sz="1000" dirty="0">
                <a:latin typeface="Arial" charset="0"/>
              </a:rPr>
              <a:t>TAQA, </a:t>
            </a:r>
            <a:r>
              <a:rPr lang="ru-RU" sz="1000" dirty="0">
                <a:latin typeface="Arial" charset="0"/>
              </a:rPr>
              <a:t>н</a:t>
            </a:r>
            <a:r>
              <a:rPr lang="ru-RU" sz="1000" dirty="0">
                <a:solidFill>
                  <a:prstClr val="black"/>
                </a:solidFill>
                <a:latin typeface="Arial" charset="0"/>
                <a:ea typeface="ＭＳ Ｐゴシック"/>
              </a:rPr>
              <a:t>ациональная энергетическая компания Абу Даби, оптимизировала добычу нефти и газа за счет </a:t>
            </a:r>
            <a:r>
              <a:rPr lang="ru-RU" sz="1100" dirty="0">
                <a:solidFill>
                  <a:srgbClr val="CC3300"/>
                </a:solidFill>
                <a:latin typeface="Arial" charset="0"/>
                <a:ea typeface="ＭＳ Ｐゴシック"/>
              </a:rPr>
              <a:t>сценарного планирования</a:t>
            </a:r>
            <a:r>
              <a:rPr lang="ru-RU" sz="1100" dirty="0">
                <a:solidFill>
                  <a:prstClr val="black"/>
                </a:solidFill>
                <a:latin typeface="Arial" charset="0"/>
                <a:ea typeface="ＭＳ Ｐゴシック"/>
              </a:rPr>
              <a:t> </a:t>
            </a:r>
            <a:r>
              <a:rPr lang="ru-RU" sz="1000" dirty="0">
                <a:solidFill>
                  <a:prstClr val="black"/>
                </a:solidFill>
                <a:latin typeface="Arial" charset="0"/>
                <a:ea typeface="ＭＳ Ｐゴシック"/>
              </a:rPr>
              <a:t>с учетом цен и затрат, а также </a:t>
            </a:r>
            <a:r>
              <a:rPr lang="ru-RU" sz="1000" dirty="0">
                <a:solidFill>
                  <a:srgbClr val="CC3300"/>
                </a:solidFill>
                <a:latin typeface="Arial" charset="0"/>
                <a:ea typeface="ＭＳ Ｐゴシック"/>
              </a:rPr>
              <a:t>прогноза отказа оборудования </a:t>
            </a:r>
            <a:r>
              <a:rPr lang="ru-RU" sz="1000" dirty="0">
                <a:solidFill>
                  <a:prstClr val="black"/>
                </a:solidFill>
                <a:latin typeface="Arial" charset="0"/>
                <a:ea typeface="ＭＳ Ｐゴシック"/>
              </a:rPr>
              <a:t>при определенных условиях.</a:t>
            </a:r>
            <a:endParaRPr lang="ru-RU" altLang="ru-RU" sz="1000" dirty="0"/>
          </a:p>
        </p:txBody>
      </p:sp>
      <p:pic>
        <p:nvPicPr>
          <p:cNvPr id="15" name="Picture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692690" y="4853165"/>
            <a:ext cx="1867404" cy="63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693872" y="5932220"/>
            <a:ext cx="5801041" cy="461665"/>
          </a:xfrm>
          <a:prstGeom prst="rect">
            <a:avLst/>
          </a:prstGeom>
          <a:ln>
            <a:solidFill>
              <a:schemeClr val="tx1"/>
            </a:solidFill>
          </a:ln>
        </p:spPr>
        <p:txBody>
          <a:bodyPr wrap="square">
            <a:spAutoFit/>
          </a:bodyPr>
          <a:lstStyle/>
          <a:p>
            <a:pPr>
              <a:defRPr/>
            </a:pPr>
            <a:r>
              <a:rPr lang="en-US" sz="1200" dirty="0"/>
              <a:t>Statoil </a:t>
            </a:r>
            <a:r>
              <a:rPr lang="ru-RU" sz="1200" dirty="0"/>
              <a:t>использует сенсоры и автоматизацию для </a:t>
            </a:r>
            <a:r>
              <a:rPr lang="ru-RU" sz="1200" dirty="0">
                <a:solidFill>
                  <a:srgbClr val="CC3300"/>
                </a:solidFill>
              </a:rPr>
              <a:t>экологического мониторинга разведки и добычи в особо охранных зонах (на шельфе)</a:t>
            </a:r>
            <a:r>
              <a:rPr lang="ru-RU" sz="1200" dirty="0"/>
              <a:t>.</a:t>
            </a:r>
            <a:endParaRPr lang="en-US" sz="1200" kern="0" dirty="0">
              <a:latin typeface="Arial" charset="0"/>
            </a:endParaRPr>
          </a:p>
        </p:txBody>
      </p:sp>
      <p:pic>
        <p:nvPicPr>
          <p:cNvPr id="18"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9445958" y="5651126"/>
            <a:ext cx="1114137" cy="74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1" descr="statoil_logo.jpg"/>
          <p:cNvPicPr>
            <a:picLocks noChangeAspect="1"/>
          </p:cNvPicPr>
          <p:nvPr/>
        </p:nvPicPr>
        <p:blipFill rotWithShape="1">
          <a:blip r:embed="rId10" cstate="print">
            <a:extLst>
              <a:ext uri="{28A0092B-C50C-407E-A947-70E740481C1C}">
                <a14:useLocalDpi xmlns:a14="http://schemas.microsoft.com/office/drawing/2010/main"/>
              </a:ext>
            </a:extLst>
          </a:blip>
          <a:srcRect t="8616" b="14450"/>
          <a:stretch/>
        </p:blipFill>
        <p:spPr bwMode="auto">
          <a:xfrm>
            <a:off x="8451877" y="5997644"/>
            <a:ext cx="904351" cy="3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descr="logo-flash"/>
          <p:cNvPicPr>
            <a:picLocks noChangeAspect="1" noChangeArrowheads="1"/>
          </p:cNvPicPr>
          <p:nvPr/>
        </p:nvPicPr>
        <p:blipFill rotWithShape="1">
          <a:blip r:embed="rId11">
            <a:extLst>
              <a:ext uri="{28A0092B-C50C-407E-A947-70E740481C1C}">
                <a14:useLocalDpi xmlns:a14="http://schemas.microsoft.com/office/drawing/2010/main"/>
              </a:ext>
            </a:extLst>
          </a:blip>
          <a:srcRect l="8444" t="13231" b="19183"/>
          <a:stretch/>
        </p:blipFill>
        <p:spPr bwMode="auto">
          <a:xfrm>
            <a:off x="8082513" y="5374455"/>
            <a:ext cx="1220354" cy="38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940375" y="267240"/>
            <a:ext cx="7815922" cy="400110"/>
          </a:xfrm>
          <a:prstGeom prst="rect">
            <a:avLst/>
          </a:prstGeom>
          <a:noFill/>
        </p:spPr>
        <p:txBody>
          <a:bodyPr wrap="none" rtlCol="0">
            <a:spAutoFit/>
          </a:bodyPr>
          <a:lstStyle/>
          <a:p>
            <a:r>
              <a:rPr lang="ru-RU" b="0" dirty="0" smtClean="0"/>
              <a:t>Некоторые финансовые результаты Цифровой Трансформации</a:t>
            </a:r>
            <a:endParaRPr lang="en-US" b="0" dirty="0"/>
          </a:p>
        </p:txBody>
      </p:sp>
    </p:spTree>
    <p:extLst>
      <p:ext uri="{BB962C8B-B14F-4D97-AF65-F5344CB8AC3E}">
        <p14:creationId xmlns:p14="http://schemas.microsoft.com/office/powerpoint/2010/main" val="17271490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6" descr="watson graphic">
            <a:extLst>
              <a:ext uri="{FF2B5EF4-FFF2-40B4-BE49-F238E27FC236}">
                <a16:creationId xmlns="" xmlns:a16="http://schemas.microsoft.com/office/drawing/2014/main" id="{9E4A6D8D-E8B3-4E99-885C-F393BC2606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600" y="2441901"/>
            <a:ext cx="2161117" cy="208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6">
            <a:extLst>
              <a:ext uri="{FF2B5EF4-FFF2-40B4-BE49-F238E27FC236}">
                <a16:creationId xmlns="" xmlns:a16="http://schemas.microsoft.com/office/drawing/2014/main" id="{44A6E54B-A77F-4242-8C32-564C8480D47D}"/>
              </a:ext>
            </a:extLst>
          </p:cNvPr>
          <p:cNvPicPr>
            <a:picLocks noChangeAspect="1"/>
          </p:cNvPicPr>
          <p:nvPr/>
        </p:nvPicPr>
        <p:blipFill>
          <a:blip r:embed="rId3" cstate="print"/>
          <a:srcRect/>
          <a:stretch>
            <a:fillRect/>
          </a:stretch>
        </p:blipFill>
        <p:spPr bwMode="auto">
          <a:xfrm rot="5400000">
            <a:off x="5819749" y="4867752"/>
            <a:ext cx="376820" cy="930517"/>
          </a:xfrm>
          <a:prstGeom prst="rect">
            <a:avLst/>
          </a:prstGeom>
          <a:noFill/>
          <a:ln w="9525">
            <a:noFill/>
            <a:miter lim="800000"/>
            <a:headEnd/>
            <a:tailEnd/>
          </a:ln>
        </p:spPr>
      </p:pic>
      <p:sp>
        <p:nvSpPr>
          <p:cNvPr id="5" name="Slide Number Placeholder 4"/>
          <p:cNvSpPr>
            <a:spLocks noGrp="1"/>
          </p:cNvSpPr>
          <p:nvPr>
            <p:ph type="sldNum" sz="quarter" idx="2"/>
          </p:nvPr>
        </p:nvSpPr>
        <p:spPr/>
        <p:txBody>
          <a:bodyPr/>
          <a:lstStyle/>
          <a:p>
            <a:fld id="{86CB4B4D-7CA3-9044-876B-883B54F8677D}" type="slidenum">
              <a:rPr lang="uk-UA" smtClean="0"/>
              <a:t>47</a:t>
            </a:fld>
            <a:endParaRPr lang="uk-UA"/>
          </a:p>
        </p:txBody>
      </p:sp>
    </p:spTree>
    <p:extLst>
      <p:ext uri="{BB962C8B-B14F-4D97-AF65-F5344CB8AC3E}">
        <p14:creationId xmlns:p14="http://schemas.microsoft.com/office/powerpoint/2010/main" val="58994543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Box 3"/>
          <p:cNvSpPr txBox="1">
            <a:spLocks noChangeArrowheads="1"/>
          </p:cNvSpPr>
          <p:nvPr/>
        </p:nvSpPr>
        <p:spPr bwMode="auto">
          <a:xfrm>
            <a:off x="169863" y="1911350"/>
            <a:ext cx="1190783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eaLnBrk="1" hangingPunct="1">
              <a:lnSpc>
                <a:spcPct val="100000"/>
              </a:lnSpc>
              <a:spcBef>
                <a:spcPct val="0"/>
              </a:spcBef>
              <a:buFontTx/>
              <a:buNone/>
            </a:pPr>
            <a:r>
              <a:rPr lang="ru-RU" altLang="x-none" sz="3600">
                <a:solidFill>
                  <a:srgbClr val="0066CC"/>
                </a:solidFill>
                <a:latin typeface="Batang" charset="-127"/>
                <a:ea typeface="Batang" charset="-127"/>
                <a:cs typeface="Arial" charset="0"/>
              </a:rPr>
              <a:t>Решения для Химической и Нефтяной Индустрии</a:t>
            </a:r>
          </a:p>
          <a:p>
            <a:pPr algn="ctr" eaLnBrk="1" hangingPunct="1">
              <a:lnSpc>
                <a:spcPct val="100000"/>
              </a:lnSpc>
              <a:spcBef>
                <a:spcPct val="0"/>
              </a:spcBef>
              <a:buFontTx/>
              <a:buNone/>
            </a:pPr>
            <a:r>
              <a:rPr lang="ru-RU" altLang="x-none" sz="1800">
                <a:solidFill>
                  <a:srgbClr val="0066CC"/>
                </a:solidFill>
                <a:ea typeface="Batang" charset="-127"/>
                <a:cs typeface="Arial" charset="0"/>
              </a:rPr>
              <a:t>Ознакомьтесь с нашими передовыми решениями для вашей индустрии</a:t>
            </a:r>
          </a:p>
        </p:txBody>
      </p:sp>
      <p:pic>
        <p:nvPicPr>
          <p:cNvPr id="30722" name="Picture 4">
            <a:hlinkClick r:id="rId2"/>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338513"/>
            <a:ext cx="68294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770063" y="4776788"/>
            <a:ext cx="4552950" cy="254000"/>
          </a:xfrm>
          <a:prstGeom prst="rect">
            <a:avLst/>
          </a:prstGeom>
        </p:spPr>
        <p:txBody>
          <a:bodyPr>
            <a:spAutoFit/>
          </a:bodyPr>
          <a:lstStyle/>
          <a:p>
            <a:pPr eaLnBrk="1" fontAlgn="auto" hangingPunct="1">
              <a:spcBef>
                <a:spcPts val="0"/>
              </a:spcBef>
              <a:spcAft>
                <a:spcPts val="0"/>
              </a:spcAft>
              <a:defRPr/>
            </a:pPr>
            <a:r>
              <a:rPr lang="ru-RU" sz="1050" dirty="0">
                <a:latin typeface="+mn-lt"/>
              </a:rPr>
              <a:t>https://</a:t>
            </a:r>
            <a:r>
              <a:rPr lang="ru-RU" sz="1050" dirty="0">
                <a:latin typeface="+mn-lt"/>
                <a:hlinkClick r:id="rId2"/>
              </a:rPr>
              <a:t>www-935.ibm.com/industries/chemicalspetroleum/index.html</a:t>
            </a:r>
            <a:endParaRPr lang="ru-RU" sz="1050" dirty="0">
              <a:latin typeface="+mn-lt"/>
            </a:endParaRPr>
          </a:p>
        </p:txBody>
      </p:sp>
      <p:sp>
        <p:nvSpPr>
          <p:cNvPr id="30724" name="TextBox 6"/>
          <p:cNvSpPr txBox="1">
            <a:spLocks noChangeArrowheads="1"/>
          </p:cNvSpPr>
          <p:nvPr/>
        </p:nvSpPr>
        <p:spPr bwMode="auto">
          <a:xfrm>
            <a:off x="6081713" y="1173163"/>
            <a:ext cx="59959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eaLnBrk="1" hangingPunct="1">
              <a:lnSpc>
                <a:spcPct val="100000"/>
              </a:lnSpc>
              <a:spcBef>
                <a:spcPct val="0"/>
              </a:spcBef>
              <a:buFontTx/>
              <a:buNone/>
            </a:pPr>
            <a:r>
              <a:rPr lang="ru-RU" altLang="x-none" sz="1400" i="1"/>
              <a:t>Среди сотен решений, доступных для повторения у нас есть решения, которые нужны вам. Свяжитесь с нами</a:t>
            </a:r>
            <a:r>
              <a:rPr lang="en-US" altLang="x-none" sz="1400" i="1"/>
              <a:t>: </a:t>
            </a:r>
            <a:r>
              <a:rPr lang="ru-RU" altLang="x-none" sz="1400" i="1"/>
              <a:t>Клиентский Центр ИБМ, Москва  </a:t>
            </a:r>
            <a:r>
              <a:rPr lang="en-GB" altLang="x-none" sz="1400" i="1">
                <a:hlinkClick r:id="rId4"/>
              </a:rPr>
              <a:t>https://www.ibm.com/ibm/clientcenter/moscow/</a:t>
            </a:r>
            <a:r>
              <a:rPr lang="ru-RU" altLang="x-none" sz="1400" i="1">
                <a:hlinkClick r:id="rId4"/>
              </a:rPr>
              <a:t> </a:t>
            </a:r>
            <a:endParaRPr lang="ru-RU" altLang="x-none" sz="1400" i="1"/>
          </a:p>
        </p:txBody>
      </p:sp>
      <p:sp>
        <p:nvSpPr>
          <p:cNvPr id="2" name="Slide Number Placeholder 1"/>
          <p:cNvSpPr>
            <a:spLocks noGrp="1"/>
          </p:cNvSpPr>
          <p:nvPr>
            <p:ph type="sldNum" sz="quarter" idx="2"/>
          </p:nvPr>
        </p:nvSpPr>
        <p:spPr/>
        <p:txBody>
          <a:bodyPr/>
          <a:lstStyle/>
          <a:p>
            <a:fld id="{86CB4B4D-7CA3-9044-876B-883B54F8677D}" type="slidenum">
              <a:rPr lang="uk-UA" smtClean="0"/>
              <a:t>48</a:t>
            </a:fld>
            <a:endParaRPr lang="uk-UA"/>
          </a:p>
        </p:txBody>
      </p:sp>
    </p:spTree>
    <p:extLst>
      <p:ext uri="{BB962C8B-B14F-4D97-AF65-F5344CB8AC3E}">
        <p14:creationId xmlns:p14="http://schemas.microsoft.com/office/powerpoint/2010/main" val="70560560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35" descr="Talisman_Energy.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0571" y="5599093"/>
            <a:ext cx="11906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2" descr="Petrobra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41461" y="3087911"/>
            <a:ext cx="2073275"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9" y="3424239"/>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9" y="3424239"/>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1239" y="3424239"/>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25" descr="BP.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80480" y="1046885"/>
            <a:ext cx="117157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26" descr="Chevron_Corporation.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86855" y="1222428"/>
            <a:ext cx="8731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3" name="Picture 28" descr="Dana Petroleum.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29549" y="2388176"/>
            <a:ext cx="2165351" cy="64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4" name="Picture 29" descr="ER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970149" y="3239497"/>
            <a:ext cx="844551"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30" descr="Exxon_Mobil.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355692" y="1859227"/>
            <a:ext cx="1501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31" descr="logo_kca.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125332" y="4396643"/>
            <a:ext cx="2466975"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33" descr="PetroChina.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187913" y="1199737"/>
            <a:ext cx="981075" cy="971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Picture 34" descr="StatoilHydro.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522439" y="5117124"/>
            <a:ext cx="176688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37" descr="GDLNG.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599080" y="5605830"/>
            <a:ext cx="1495820" cy="53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0" name="Picture 38" descr="Landmark.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924959" y="2241839"/>
            <a:ext cx="122237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1" name="Picture 39" descr="Repsol.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327082" y="3919402"/>
            <a:ext cx="1311276"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2" name="Picture 40" descr="shell.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59455" y="4548250"/>
            <a:ext cx="811213"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1" name="Rectangle 20"/>
          <p:cNvSpPr>
            <a:spLocks noChangeArrowheads="1"/>
          </p:cNvSpPr>
          <p:nvPr/>
        </p:nvSpPr>
        <p:spPr bwMode="auto">
          <a:xfrm>
            <a:off x="428283" y="-238125"/>
            <a:ext cx="11543886"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endParaRPr lang="ru-RU" altLang="ru-RU" b="0" dirty="0"/>
          </a:p>
          <a:p>
            <a:pPr>
              <a:defRPr/>
            </a:pPr>
            <a:r>
              <a:rPr kumimoji="1" lang="ru-RU" altLang="ru-RU" sz="2400" b="0" dirty="0" smtClean="0">
                <a:latin typeface="Helvetica Neue"/>
                <a:cs typeface="+mj-cs"/>
              </a:rPr>
              <a:t>Ведущие компании мира доверяют </a:t>
            </a:r>
            <a:r>
              <a:rPr kumimoji="1" lang="ru-RU" altLang="ru-RU" sz="2400" b="0" dirty="0">
                <a:latin typeface="Helvetica Neue"/>
                <a:cs typeface="+mj-cs"/>
              </a:rPr>
              <a:t>IBM участие </a:t>
            </a:r>
            <a:r>
              <a:rPr kumimoji="1" lang="ru-RU" altLang="ru-RU" sz="2400" b="0" dirty="0" smtClean="0">
                <a:latin typeface="Helvetica Neue"/>
                <a:cs typeface="+mj-cs"/>
              </a:rPr>
              <a:t>в своих </a:t>
            </a:r>
            <a:r>
              <a:rPr kumimoji="1" lang="ru-RU" altLang="ru-RU" sz="2400" b="0" dirty="0">
                <a:latin typeface="Helvetica Neue"/>
                <a:cs typeface="+mj-cs"/>
              </a:rPr>
              <a:t>программах трансформации бизнеса</a:t>
            </a:r>
          </a:p>
        </p:txBody>
      </p:sp>
      <p:pic>
        <p:nvPicPr>
          <p:cNvPr id="3" name="Picture 2"/>
          <p:cNvPicPr>
            <a:picLocks noChangeAspect="1"/>
          </p:cNvPicPr>
          <p:nvPr/>
        </p:nvPicPr>
        <p:blipFill>
          <a:blip r:embed="rId18"/>
          <a:stretch>
            <a:fillRect/>
          </a:stretch>
        </p:blipFill>
        <p:spPr>
          <a:xfrm>
            <a:off x="6410231" y="5721591"/>
            <a:ext cx="1338136" cy="742449"/>
          </a:xfrm>
          <a:prstGeom prst="rect">
            <a:avLst/>
          </a:prstGeom>
        </p:spPr>
      </p:pic>
      <p:pic>
        <p:nvPicPr>
          <p:cNvPr id="4" name="Picture 3"/>
          <p:cNvPicPr>
            <a:picLocks noChangeAspect="1"/>
          </p:cNvPicPr>
          <p:nvPr/>
        </p:nvPicPr>
        <p:blipFill>
          <a:blip r:embed="rId19"/>
          <a:stretch>
            <a:fillRect/>
          </a:stretch>
        </p:blipFill>
        <p:spPr>
          <a:xfrm>
            <a:off x="441853" y="6092816"/>
            <a:ext cx="1418697" cy="364581"/>
          </a:xfrm>
          <a:prstGeom prst="rect">
            <a:avLst/>
          </a:prstGeom>
        </p:spPr>
      </p:pic>
      <p:pic>
        <p:nvPicPr>
          <p:cNvPr id="5" name="Picture 4"/>
          <p:cNvPicPr>
            <a:picLocks noChangeAspect="1"/>
          </p:cNvPicPr>
          <p:nvPr/>
        </p:nvPicPr>
        <p:blipFill>
          <a:blip r:embed="rId20"/>
          <a:stretch>
            <a:fillRect/>
          </a:stretch>
        </p:blipFill>
        <p:spPr>
          <a:xfrm>
            <a:off x="252406" y="5498850"/>
            <a:ext cx="1148680" cy="486303"/>
          </a:xfrm>
          <a:prstGeom prst="rect">
            <a:avLst/>
          </a:prstGeom>
        </p:spPr>
      </p:pic>
      <p:pic>
        <p:nvPicPr>
          <p:cNvPr id="6" name="Picture 5"/>
          <p:cNvPicPr>
            <a:picLocks noChangeAspect="1"/>
          </p:cNvPicPr>
          <p:nvPr/>
        </p:nvPicPr>
        <p:blipFill>
          <a:blip r:embed="rId21"/>
          <a:stretch>
            <a:fillRect/>
          </a:stretch>
        </p:blipFill>
        <p:spPr>
          <a:xfrm>
            <a:off x="428282" y="3433765"/>
            <a:ext cx="972804" cy="951884"/>
          </a:xfrm>
          <a:prstGeom prst="rect">
            <a:avLst/>
          </a:prstGeom>
        </p:spPr>
      </p:pic>
      <p:pic>
        <p:nvPicPr>
          <p:cNvPr id="9" name="Picture 8"/>
          <p:cNvPicPr>
            <a:picLocks noChangeAspect="1"/>
          </p:cNvPicPr>
          <p:nvPr/>
        </p:nvPicPr>
        <p:blipFill>
          <a:blip r:embed="rId22"/>
          <a:stretch>
            <a:fillRect/>
          </a:stretch>
        </p:blipFill>
        <p:spPr>
          <a:xfrm>
            <a:off x="251617" y="2614613"/>
            <a:ext cx="1396473" cy="330744"/>
          </a:xfrm>
          <a:prstGeom prst="rect">
            <a:avLst/>
          </a:prstGeom>
        </p:spPr>
      </p:pic>
      <p:pic>
        <p:nvPicPr>
          <p:cNvPr id="10" name="Picture 9"/>
          <p:cNvPicPr>
            <a:picLocks noChangeAspect="1"/>
          </p:cNvPicPr>
          <p:nvPr/>
        </p:nvPicPr>
        <p:blipFill>
          <a:blip r:embed="rId23"/>
          <a:stretch>
            <a:fillRect/>
          </a:stretch>
        </p:blipFill>
        <p:spPr>
          <a:xfrm>
            <a:off x="6200226" y="4664015"/>
            <a:ext cx="978431" cy="516180"/>
          </a:xfrm>
          <a:prstGeom prst="rect">
            <a:avLst/>
          </a:prstGeom>
        </p:spPr>
      </p:pic>
      <p:pic>
        <p:nvPicPr>
          <p:cNvPr id="11" name="Picture 10"/>
          <p:cNvPicPr>
            <a:picLocks noChangeAspect="1"/>
          </p:cNvPicPr>
          <p:nvPr/>
        </p:nvPicPr>
        <p:blipFill>
          <a:blip r:embed="rId24"/>
          <a:stretch>
            <a:fillRect/>
          </a:stretch>
        </p:blipFill>
        <p:spPr>
          <a:xfrm>
            <a:off x="6585555" y="3849167"/>
            <a:ext cx="635991" cy="649816"/>
          </a:xfrm>
          <a:prstGeom prst="rect">
            <a:avLst/>
          </a:prstGeom>
        </p:spPr>
      </p:pic>
      <p:pic>
        <p:nvPicPr>
          <p:cNvPr id="12" name="Picture 11"/>
          <p:cNvPicPr>
            <a:picLocks noChangeAspect="1"/>
          </p:cNvPicPr>
          <p:nvPr/>
        </p:nvPicPr>
        <p:blipFill>
          <a:blip r:embed="rId25"/>
          <a:stretch>
            <a:fillRect/>
          </a:stretch>
        </p:blipFill>
        <p:spPr>
          <a:xfrm>
            <a:off x="6439007" y="1819893"/>
            <a:ext cx="937257" cy="590472"/>
          </a:xfrm>
          <a:prstGeom prst="rect">
            <a:avLst/>
          </a:prstGeom>
        </p:spPr>
      </p:pic>
      <p:pic>
        <p:nvPicPr>
          <p:cNvPr id="13" name="Picture 12"/>
          <p:cNvPicPr>
            <a:picLocks noChangeAspect="1"/>
          </p:cNvPicPr>
          <p:nvPr/>
        </p:nvPicPr>
        <p:blipFill>
          <a:blip r:embed="rId26"/>
          <a:stretch>
            <a:fillRect/>
          </a:stretch>
        </p:blipFill>
        <p:spPr>
          <a:xfrm>
            <a:off x="206137" y="1191692"/>
            <a:ext cx="1479124" cy="676428"/>
          </a:xfrm>
          <a:prstGeom prst="rect">
            <a:avLst/>
          </a:prstGeom>
        </p:spPr>
      </p:pic>
      <p:sp>
        <p:nvSpPr>
          <p:cNvPr id="2" name="Slide Number Placeholder 1"/>
          <p:cNvSpPr>
            <a:spLocks noGrp="1"/>
          </p:cNvSpPr>
          <p:nvPr>
            <p:ph type="sldNum" sz="quarter" idx="10"/>
          </p:nvPr>
        </p:nvSpPr>
        <p:spPr/>
        <p:txBody>
          <a:bodyPr/>
          <a:lstStyle/>
          <a:p>
            <a:fld id="{5E6AB6DA-0DE7-4195-B38B-4766985CEDC5}" type="slidenum">
              <a:rPr lang="pl-PL" smtClean="0"/>
              <a:pPr/>
              <a:t>5</a:t>
            </a:fld>
            <a:endParaRPr lang="pl-PL"/>
          </a:p>
        </p:txBody>
      </p:sp>
      <p:pic>
        <p:nvPicPr>
          <p:cNvPr id="32" name="Picture 9" descr="&amp;Gcy;&amp;acy;&amp;zcy;&amp;pcy;&amp;rcy;&amp;ocy;&amp;mcy; &amp;ncy;&amp;iecy;&amp;fcy;&amp;tcy;&amp;softcy;"/>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60701" y="3111744"/>
            <a:ext cx="1174995" cy="57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3" descr="&amp;Ocy;&amp;Acy;&amp;Ocy; &quot;&amp;Lcy;&amp;Ucy;&amp;Kcy;&amp;Ocy;&amp;Jcy;&amp;Lcy;&quot;"/>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04569" y="3170784"/>
            <a:ext cx="1447625" cy="37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29"/>
          <a:stretch>
            <a:fillRect/>
          </a:stretch>
        </p:blipFill>
        <p:spPr>
          <a:xfrm>
            <a:off x="6223761" y="5159461"/>
            <a:ext cx="1651000" cy="559988"/>
          </a:xfrm>
          <a:prstGeom prst="rect">
            <a:avLst/>
          </a:prstGeom>
        </p:spPr>
      </p:pic>
      <p:sp>
        <p:nvSpPr>
          <p:cNvPr id="35" name="Rounded Rectangle 34"/>
          <p:cNvSpPr>
            <a:spLocks noChangeArrowheads="1"/>
          </p:cNvSpPr>
          <p:nvPr/>
        </p:nvSpPr>
        <p:spPr bwMode="auto">
          <a:xfrm>
            <a:off x="7990648" y="993898"/>
            <a:ext cx="3775752" cy="5407669"/>
          </a:xfrm>
          <a:prstGeom prst="roundRect">
            <a:avLst>
              <a:gd name="adj" fmla="val 4778"/>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blurRad="40000" dist="20000" dir="5400000" rotWithShape="0">
              <a:srgbClr val="000000">
                <a:alpha val="37999"/>
              </a:srgbClr>
            </a:outerShdw>
          </a:effectLst>
        </p:spPr>
        <p:txBody>
          <a:bodyPr/>
          <a:lstStyle/>
          <a:p>
            <a:pPr>
              <a:defRPr/>
            </a:pPr>
            <a:r>
              <a:rPr kumimoji="1" lang="ru-RU" altLang="x-none" sz="1800" dirty="0" smtClean="0">
                <a:latin typeface="Helvetica Neue"/>
                <a:cs typeface="+mj-cs"/>
              </a:rPr>
              <a:t>Наши возможности:</a:t>
            </a:r>
            <a:endParaRPr kumimoji="1" lang="en-GB" altLang="x-none" sz="1800" dirty="0">
              <a:latin typeface="Helvetica Neue"/>
              <a:cs typeface="+mj-cs"/>
            </a:endParaRPr>
          </a:p>
          <a:p>
            <a:pPr>
              <a:defRPr/>
            </a:pPr>
            <a:endParaRPr lang="en-GB" altLang="x-none" sz="1600" b="1" dirty="0">
              <a:solidFill>
                <a:srgbClr val="000000"/>
              </a:solidFill>
              <a:latin typeface="Calibri" charset="0"/>
            </a:endParaRPr>
          </a:p>
          <a:p>
            <a:pPr marL="285750" indent="-285750">
              <a:buFont typeface="Arial" charset="0"/>
              <a:buChar char="•"/>
              <a:defRPr/>
            </a:pPr>
            <a:r>
              <a:rPr lang="ru-RU" altLang="x-none" sz="1600" b="0" dirty="0">
                <a:solidFill>
                  <a:srgbClr val="000000"/>
                </a:solidFill>
                <a:latin typeface="Calibri" charset="0"/>
              </a:rPr>
              <a:t> </a:t>
            </a:r>
            <a:r>
              <a:rPr lang="ru-RU" altLang="x-none" sz="1400" b="0" dirty="0">
                <a:solidFill>
                  <a:srgbClr val="000000"/>
                </a:solidFill>
                <a:latin typeface="Arial" charset="0"/>
                <a:ea typeface="Arial" charset="0"/>
                <a:cs typeface="Arial" charset="0"/>
              </a:rPr>
              <a:t>Глубокая индустриальная экспертиза </a:t>
            </a:r>
            <a:r>
              <a:rPr lang="mr-IN" altLang="x-none" sz="1400" b="0" dirty="0">
                <a:solidFill>
                  <a:srgbClr val="000000"/>
                </a:solidFill>
                <a:latin typeface="Arial" charset="0"/>
                <a:ea typeface="Arial" charset="0"/>
                <a:cs typeface="Arial" charset="0"/>
              </a:rPr>
              <a:t>–</a:t>
            </a:r>
            <a:r>
              <a:rPr lang="ru-RU" altLang="x-none" sz="1400" b="0" dirty="0">
                <a:solidFill>
                  <a:srgbClr val="000000"/>
                </a:solidFill>
                <a:latin typeface="Arial" charset="0"/>
                <a:ea typeface="Arial" charset="0"/>
                <a:cs typeface="Arial" charset="0"/>
              </a:rPr>
              <a:t> более </a:t>
            </a:r>
            <a:r>
              <a:rPr lang="en-GB" altLang="x-none" sz="1400" b="0" dirty="0">
                <a:solidFill>
                  <a:srgbClr val="000000"/>
                </a:solidFill>
                <a:latin typeface="Arial" charset="0"/>
                <a:ea typeface="Arial" charset="0"/>
                <a:cs typeface="Arial" charset="0"/>
              </a:rPr>
              <a:t>3000</a:t>
            </a:r>
            <a:r>
              <a:rPr lang="ru-RU" altLang="x-none" sz="1400" b="0" dirty="0">
                <a:solidFill>
                  <a:srgbClr val="000000"/>
                </a:solidFill>
                <a:latin typeface="Arial" charset="0"/>
                <a:ea typeface="Arial" charset="0"/>
                <a:cs typeface="Arial" charset="0"/>
              </a:rPr>
              <a:t> специалистов принимают участие в выполнении проектов для нефтяных и газовых компаний;</a:t>
            </a:r>
            <a:r>
              <a:rPr lang="en-GB" altLang="x-none" sz="1400" b="0" dirty="0">
                <a:solidFill>
                  <a:srgbClr val="000000"/>
                </a:solidFill>
                <a:latin typeface="Arial" charset="0"/>
                <a:ea typeface="Arial" charset="0"/>
                <a:cs typeface="Arial" charset="0"/>
              </a:rPr>
              <a:t> </a:t>
            </a:r>
            <a:r>
              <a:rPr lang="ru-RU" altLang="x-none" sz="1400" b="0" dirty="0">
                <a:solidFill>
                  <a:srgbClr val="000000"/>
                </a:solidFill>
                <a:latin typeface="Arial" charset="0"/>
                <a:ea typeface="Arial" charset="0"/>
                <a:cs typeface="Arial" charset="0"/>
              </a:rPr>
              <a:t> </a:t>
            </a:r>
            <a:endParaRPr lang="en-GB" altLang="x-none" sz="1400" b="0" dirty="0">
              <a:solidFill>
                <a:srgbClr val="000000"/>
              </a:solidFill>
              <a:latin typeface="Arial" charset="0"/>
              <a:ea typeface="Arial" charset="0"/>
              <a:cs typeface="Arial" charset="0"/>
            </a:endParaRPr>
          </a:p>
          <a:p>
            <a:pPr marL="285750" indent="-285750">
              <a:buFont typeface="Arial" charset="0"/>
              <a:buChar char="•"/>
              <a:defRPr/>
            </a:pPr>
            <a:r>
              <a:rPr lang="ru-RU" altLang="x-none" sz="1400" b="0" dirty="0">
                <a:solidFill>
                  <a:srgbClr val="000000"/>
                </a:solidFill>
                <a:latin typeface="Arial" charset="0"/>
                <a:ea typeface="Arial" charset="0"/>
                <a:cs typeface="Arial" charset="0"/>
              </a:rPr>
              <a:t>Проведение специализированных </a:t>
            </a:r>
            <a:r>
              <a:rPr lang="ru-RU" sz="1400" b="0" dirty="0">
                <a:solidFill>
                  <a:srgbClr val="000000"/>
                </a:solidFill>
                <a:latin typeface="Arial" charset="0"/>
                <a:ea typeface="Arial" charset="0"/>
                <a:cs typeface="Arial" charset="0"/>
              </a:rPr>
              <a:t>исследований по проблема нефти и газа</a:t>
            </a:r>
            <a:endParaRPr lang="en-GB" altLang="x-none" sz="1400" b="0" dirty="0">
              <a:solidFill>
                <a:srgbClr val="000000"/>
              </a:solidFill>
              <a:latin typeface="Arial" charset="0"/>
              <a:ea typeface="Arial" charset="0"/>
              <a:cs typeface="Arial" charset="0"/>
            </a:endParaRPr>
          </a:p>
          <a:p>
            <a:pPr marL="285750" indent="-285750">
              <a:buFont typeface="Arial" charset="0"/>
              <a:buChar char="•"/>
              <a:defRPr/>
            </a:pPr>
            <a:r>
              <a:rPr lang="ru-RU" sz="1400" b="0" dirty="0">
                <a:solidFill>
                  <a:srgbClr val="000000"/>
                </a:solidFill>
                <a:latin typeface="Arial" charset="0"/>
                <a:ea typeface="Arial" charset="0"/>
                <a:cs typeface="Arial" charset="0"/>
              </a:rPr>
              <a:t>Обширная партнерская экосистема с ведущими поставщиками, такими как </a:t>
            </a:r>
            <a:r>
              <a:rPr lang="ru-RU" sz="1400" b="0" dirty="0" err="1">
                <a:solidFill>
                  <a:srgbClr val="000000"/>
                </a:solidFill>
                <a:latin typeface="Arial" charset="0"/>
                <a:ea typeface="Arial" charset="0"/>
                <a:cs typeface="Arial" charset="0"/>
              </a:rPr>
              <a:t>Schlumberger</a:t>
            </a:r>
            <a:r>
              <a:rPr lang="ru-RU" sz="1400" b="0" dirty="0">
                <a:solidFill>
                  <a:srgbClr val="000000"/>
                </a:solidFill>
                <a:latin typeface="Arial" charset="0"/>
                <a:ea typeface="Arial" charset="0"/>
                <a:cs typeface="Arial" charset="0"/>
              </a:rPr>
              <a:t>, KBR, SAP, </a:t>
            </a:r>
            <a:r>
              <a:rPr lang="ru-RU" sz="1400" b="0" dirty="0" err="1">
                <a:solidFill>
                  <a:srgbClr val="000000"/>
                </a:solidFill>
                <a:latin typeface="Arial" charset="0"/>
                <a:ea typeface="Arial" charset="0"/>
                <a:cs typeface="Arial" charset="0"/>
              </a:rPr>
              <a:t>Intergraph</a:t>
            </a:r>
            <a:r>
              <a:rPr lang="ru-RU" sz="1400" b="0" dirty="0">
                <a:solidFill>
                  <a:srgbClr val="000000"/>
                </a:solidFill>
                <a:latin typeface="Arial" charset="0"/>
                <a:ea typeface="Arial" charset="0"/>
                <a:cs typeface="Arial" charset="0"/>
              </a:rPr>
              <a:t>, </a:t>
            </a:r>
            <a:r>
              <a:rPr lang="ru-RU" sz="1400" b="0" dirty="0" err="1">
                <a:solidFill>
                  <a:srgbClr val="000000"/>
                </a:solidFill>
                <a:latin typeface="Arial" charset="0"/>
                <a:ea typeface="Arial" charset="0"/>
                <a:cs typeface="Arial" charset="0"/>
              </a:rPr>
              <a:t>Schneider</a:t>
            </a:r>
            <a:endParaRPr lang="ru-RU" sz="1400" b="0" dirty="0">
              <a:solidFill>
                <a:srgbClr val="000000"/>
              </a:solidFill>
              <a:latin typeface="Arial" charset="0"/>
              <a:ea typeface="Arial" charset="0"/>
              <a:cs typeface="Arial" charset="0"/>
            </a:endParaRPr>
          </a:p>
          <a:p>
            <a:pPr marL="285750" indent="-285750">
              <a:buFont typeface="Arial" charset="0"/>
              <a:buChar char="•"/>
              <a:defRPr/>
            </a:pPr>
            <a:r>
              <a:rPr lang="ru-RU" sz="1400" b="0" dirty="0">
                <a:solidFill>
                  <a:srgbClr val="000000"/>
                </a:solidFill>
                <a:latin typeface="Arial" charset="0"/>
                <a:ea typeface="Arial" charset="0"/>
                <a:cs typeface="Arial" charset="0"/>
              </a:rPr>
              <a:t> Инновационные решения для интегрированных операций, управления активами, управления цепочками поставок, управления резервуаром  и  др.;  </a:t>
            </a:r>
          </a:p>
          <a:p>
            <a:pPr marL="285750" indent="-285750">
              <a:buFont typeface="Arial" charset="0"/>
              <a:buChar char="•"/>
              <a:defRPr/>
            </a:pPr>
            <a:r>
              <a:rPr lang="ru-RU" sz="1400" b="0" dirty="0">
                <a:solidFill>
                  <a:srgbClr val="000000"/>
                </a:solidFill>
                <a:latin typeface="Arial" charset="0"/>
                <a:ea typeface="Arial" charset="0"/>
                <a:cs typeface="Arial" charset="0"/>
              </a:rPr>
              <a:t>Технологическое лидерство в аналитике, интернет-вещах и высокопроизводительных вычислительных системах</a:t>
            </a:r>
            <a:endParaRPr lang="en-GB" altLang="x-none" sz="1400" b="0" dirty="0">
              <a:solidFill>
                <a:srgbClr val="000000"/>
              </a:solidFill>
              <a:latin typeface="Arial" charset="0"/>
              <a:ea typeface="Arial" charset="0"/>
              <a:cs typeface="Arial" charset="0"/>
            </a:endParaRPr>
          </a:p>
        </p:txBody>
      </p:sp>
      <p:pic>
        <p:nvPicPr>
          <p:cNvPr id="37" name="Picture 36"/>
          <p:cNvPicPr>
            <a:picLocks noChangeAspect="1"/>
          </p:cNvPicPr>
          <p:nvPr/>
        </p:nvPicPr>
        <p:blipFill>
          <a:blip r:embed="rId21"/>
          <a:stretch>
            <a:fillRect/>
          </a:stretch>
        </p:blipFill>
        <p:spPr>
          <a:xfrm>
            <a:off x="401546" y="3198748"/>
            <a:ext cx="972804" cy="951884"/>
          </a:xfrm>
          <a:prstGeom prst="rect">
            <a:avLst/>
          </a:prstGeom>
        </p:spPr>
      </p:pic>
      <p:pic>
        <p:nvPicPr>
          <p:cNvPr id="39" name="Picture 37" descr="GDLNG.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521935" y="5610857"/>
            <a:ext cx="1495820" cy="53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613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E6AB6DA-0DE7-4195-B38B-4766985CEDC5}" type="slidenum">
              <a:rPr lang="pl-PL" smtClean="0"/>
              <a:pPr/>
              <a:t>6</a:t>
            </a:fld>
            <a:endParaRPr lang="pl-PL"/>
          </a:p>
        </p:txBody>
      </p:sp>
      <p:sp>
        <p:nvSpPr>
          <p:cNvPr id="3" name="TextBox 2"/>
          <p:cNvSpPr txBox="1"/>
          <p:nvPr/>
        </p:nvSpPr>
        <p:spPr>
          <a:xfrm>
            <a:off x="519845" y="103346"/>
            <a:ext cx="11911957" cy="830997"/>
          </a:xfrm>
          <a:prstGeom prst="rect">
            <a:avLst/>
          </a:prstGeom>
          <a:noFill/>
        </p:spPr>
        <p:txBody>
          <a:bodyPr wrap="square" rtlCol="0">
            <a:spAutoFit/>
          </a:bodyPr>
          <a:lstStyle/>
          <a:p>
            <a:r>
              <a:rPr lang="ru-RU" altLang="en-US" sz="2400" b="0" dirty="0" smtClean="0">
                <a:latin typeface="Helvetica Neue" charset="0"/>
                <a:ea typeface="Helvetica Neue" charset="0"/>
                <a:cs typeface="Helvetica Neue" charset="0"/>
              </a:rPr>
              <a:t>Лидеры нефтяной и газовой индустрии определили ключевые императивы в преодолении проблем отрасти  </a:t>
            </a:r>
            <a:endParaRPr lang="en-US" sz="2400" b="0" dirty="0">
              <a:latin typeface="Helvetica Neue" charset="0"/>
              <a:ea typeface="Helvetica Neue" charset="0"/>
              <a:cs typeface="Helvetica Neue" charset="0"/>
            </a:endParaRPr>
          </a:p>
        </p:txBody>
      </p:sp>
      <p:sp>
        <p:nvSpPr>
          <p:cNvPr id="4" name="Rectangle 17"/>
          <p:cNvSpPr>
            <a:spLocks noChangeArrowheads="1"/>
          </p:cNvSpPr>
          <p:nvPr/>
        </p:nvSpPr>
        <p:spPr bwMode="auto">
          <a:xfrm>
            <a:off x="555665" y="1379835"/>
            <a:ext cx="28067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kumimoji="1" lang="ru-RU" altLang="en-US" dirty="0" smtClean="0">
                <a:latin typeface="Calibri" charset="0"/>
              </a:rPr>
              <a:t>Совершенствовать разведку и разработку</a:t>
            </a:r>
            <a:endParaRPr kumimoji="1" lang="en-US" altLang="en-US" sz="2000" b="1" dirty="0">
              <a:latin typeface="Calibri" charset="0"/>
            </a:endParaRPr>
          </a:p>
        </p:txBody>
      </p:sp>
      <p:sp>
        <p:nvSpPr>
          <p:cNvPr id="5" name="Rectangle 18"/>
          <p:cNvSpPr>
            <a:spLocks noChangeArrowheads="1"/>
          </p:cNvSpPr>
          <p:nvPr/>
        </p:nvSpPr>
        <p:spPr bwMode="auto">
          <a:xfrm>
            <a:off x="4118808" y="1329851"/>
            <a:ext cx="38179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ru-RU" smtClean="0">
                <a:latin typeface="Calibri" charset="0"/>
              </a:rPr>
              <a:t>Повышать  эффективность </a:t>
            </a:r>
            <a:r>
              <a:rPr kumimoji="1" lang="ru-RU" dirty="0">
                <a:latin typeface="Calibri" charset="0"/>
              </a:rPr>
              <a:t>переработки и производства</a:t>
            </a:r>
            <a:endParaRPr kumimoji="1" lang="en-US" altLang="en-US" dirty="0">
              <a:latin typeface="Calibri" charset="0"/>
            </a:endParaRPr>
          </a:p>
        </p:txBody>
      </p:sp>
      <p:sp>
        <p:nvSpPr>
          <p:cNvPr id="6" name="Rectangle 20"/>
          <p:cNvSpPr>
            <a:spLocks noChangeArrowheads="1"/>
          </p:cNvSpPr>
          <p:nvPr/>
        </p:nvSpPr>
        <p:spPr bwMode="auto">
          <a:xfrm>
            <a:off x="7959717" y="1329851"/>
            <a:ext cx="43133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kumimoji="1" lang="ru-RU" dirty="0" smtClean="0">
                <a:latin typeface="Calibri" charset="0"/>
              </a:rPr>
              <a:t>Оптимизировать  глобальные </a:t>
            </a:r>
            <a:r>
              <a:rPr kumimoji="1" lang="ru-RU" dirty="0">
                <a:latin typeface="Calibri" charset="0"/>
              </a:rPr>
              <a:t>операций и </a:t>
            </a:r>
            <a:r>
              <a:rPr kumimoji="1" lang="ru-RU" dirty="0" smtClean="0">
                <a:latin typeface="Calibri" charset="0"/>
              </a:rPr>
              <a:t> стандарты </a:t>
            </a:r>
            <a:r>
              <a:rPr kumimoji="1" lang="ru-RU" dirty="0">
                <a:latin typeface="Calibri" charset="0"/>
              </a:rPr>
              <a:t>безопасности</a:t>
            </a:r>
            <a:endParaRPr kumimoji="1" lang="en-US" altLang="en-US" dirty="0">
              <a:latin typeface="Calibri" charset="0"/>
            </a:endParaRPr>
          </a:p>
        </p:txBody>
      </p:sp>
      <p:sp>
        <p:nvSpPr>
          <p:cNvPr id="7" name="Rectangle 21"/>
          <p:cNvSpPr>
            <a:spLocks noChangeArrowheads="1"/>
          </p:cNvSpPr>
          <p:nvPr/>
        </p:nvSpPr>
        <p:spPr bwMode="auto">
          <a:xfrm>
            <a:off x="8828220" y="3497608"/>
            <a:ext cx="3049587"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u-RU" sz="1600" b="0" dirty="0"/>
              <a:t>Применять инновации для  обеспечения более высоких стандартов безопасности всех производственных операций  и оптимизировать работу для повышения экономической отдачи производства</a:t>
            </a:r>
            <a:endParaRPr lang="en-GB" sz="1600" b="0" dirty="0"/>
          </a:p>
        </p:txBody>
      </p:sp>
      <p:sp>
        <p:nvSpPr>
          <p:cNvPr id="8" name="Rectangle 22"/>
          <p:cNvSpPr>
            <a:spLocks noChangeArrowheads="1"/>
          </p:cNvSpPr>
          <p:nvPr/>
        </p:nvSpPr>
        <p:spPr bwMode="auto">
          <a:xfrm>
            <a:off x="585827" y="3560772"/>
            <a:ext cx="313755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ru-RU" sz="1600" b="0" dirty="0"/>
              <a:t>Совершенствовать технологии разведки новых нефтяных и газовых ресурсов и повышать  эффективность разработки  имеющихся  месторождений  </a:t>
            </a:r>
            <a:endParaRPr lang="en-GB" sz="1600" b="0" dirty="0"/>
          </a:p>
          <a:p>
            <a:endParaRPr lang="en-US" altLang="en-US" sz="2000" dirty="0">
              <a:solidFill>
                <a:srgbClr val="000000"/>
              </a:solidFill>
              <a:latin typeface="Calibri" charset="0"/>
            </a:endParaRPr>
          </a:p>
        </p:txBody>
      </p:sp>
      <p:sp>
        <p:nvSpPr>
          <p:cNvPr id="9" name="Rectangle 23"/>
          <p:cNvSpPr>
            <a:spLocks noChangeArrowheads="1"/>
          </p:cNvSpPr>
          <p:nvPr/>
        </p:nvSpPr>
        <p:spPr bwMode="auto">
          <a:xfrm>
            <a:off x="4591883" y="3622189"/>
            <a:ext cx="336783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ru-RU" sz="1600" b="0" dirty="0"/>
              <a:t>Повысить   качество и  эффективность работы, снизить эксплуатационные расходы и оптимизировать активы</a:t>
            </a:r>
            <a:endParaRPr lang="en-GB" sz="1600" b="0" dirty="0"/>
          </a:p>
        </p:txBody>
      </p:sp>
      <p:pic>
        <p:nvPicPr>
          <p:cNvPr id="10"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1915" y="2060872"/>
            <a:ext cx="2371725"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31315" y="2071985"/>
            <a:ext cx="2370137"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0452" y="2052935"/>
            <a:ext cx="23717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3405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5E6AB6DA-0DE7-4195-B38B-4766985CEDC5}" type="slidenum">
              <a:rPr lang="pl-PL" smtClean="0"/>
              <a:pPr/>
              <a:t>7</a:t>
            </a:fld>
            <a:endParaRPr lang="pl-PL"/>
          </a:p>
        </p:txBody>
      </p:sp>
      <p:sp>
        <p:nvSpPr>
          <p:cNvPr id="3" name="Rectangle 2"/>
          <p:cNvSpPr/>
          <p:nvPr/>
        </p:nvSpPr>
        <p:spPr>
          <a:xfrm>
            <a:off x="267730" y="86737"/>
            <a:ext cx="11621057" cy="830997"/>
          </a:xfrm>
          <a:prstGeom prst="rect">
            <a:avLst/>
          </a:prstGeom>
        </p:spPr>
        <p:txBody>
          <a:bodyPr wrap="square">
            <a:spAutoFit/>
          </a:bodyPr>
          <a:lstStyle/>
          <a:p>
            <a:r>
              <a:rPr lang="ru-RU" sz="2400" b="0" dirty="0" smtClean="0">
                <a:latin typeface="Helvetica Neue" charset="0"/>
                <a:ea typeface="Helvetica Neue" charset="0"/>
                <a:cs typeface="Helvetica Neue" charset="0"/>
              </a:rPr>
              <a:t>Направление работы </a:t>
            </a:r>
            <a:r>
              <a:rPr lang="en-US" sz="2400" b="0" dirty="0" smtClean="0">
                <a:latin typeface="Helvetica Neue" charset="0"/>
                <a:ea typeface="Helvetica Neue" charset="0"/>
                <a:cs typeface="Helvetica Neue" charset="0"/>
              </a:rPr>
              <a:t>IBM </a:t>
            </a:r>
            <a:r>
              <a:rPr lang="ru-RU" sz="2400" b="0" dirty="0" smtClean="0">
                <a:latin typeface="Helvetica Neue" charset="0"/>
                <a:ea typeface="Helvetica Neue" charset="0"/>
                <a:cs typeface="Helvetica Neue" charset="0"/>
              </a:rPr>
              <a:t>по обеспечению цифровой трансформации бизнеса компаний нефтегазовой индустрии</a:t>
            </a:r>
            <a:endParaRPr lang="en-US" sz="2400" b="0" dirty="0">
              <a:latin typeface="Helvetica Neue" charset="0"/>
              <a:ea typeface="Helvetica Neue" charset="0"/>
              <a:cs typeface="Helvetica Neue" charset="0"/>
            </a:endParaRPr>
          </a:p>
        </p:txBody>
      </p:sp>
      <p:sp>
        <p:nvSpPr>
          <p:cNvPr id="4" name="Oval 27"/>
          <p:cNvSpPr>
            <a:spLocks noChangeArrowheads="1"/>
          </p:cNvSpPr>
          <p:nvPr/>
        </p:nvSpPr>
        <p:spPr bwMode="auto">
          <a:xfrm>
            <a:off x="4427538" y="819385"/>
            <a:ext cx="58737" cy="47625"/>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1" hangingPunct="1">
              <a:lnSpc>
                <a:spcPct val="90000"/>
              </a:lnSpc>
            </a:pPr>
            <a:endParaRPr lang="en-US" altLang="en-US" sz="2000">
              <a:solidFill>
                <a:srgbClr val="191919"/>
              </a:solidFill>
              <a:latin typeface="HelvNeue Light for IBM" charset="0"/>
            </a:endParaRPr>
          </a:p>
        </p:txBody>
      </p:sp>
      <p:grpSp>
        <p:nvGrpSpPr>
          <p:cNvPr id="5" name="Group 28"/>
          <p:cNvGrpSpPr>
            <a:grpSpLocks/>
          </p:cNvGrpSpPr>
          <p:nvPr/>
        </p:nvGrpSpPr>
        <p:grpSpPr bwMode="auto">
          <a:xfrm>
            <a:off x="0" y="998426"/>
            <a:ext cx="12180888" cy="4629596"/>
            <a:chOff x="707551" y="1221600"/>
            <a:chExt cx="7933015" cy="2334936"/>
          </a:xfrm>
        </p:grpSpPr>
        <p:grpSp>
          <p:nvGrpSpPr>
            <p:cNvPr id="6" name="Group 29"/>
            <p:cNvGrpSpPr>
              <a:grpSpLocks/>
            </p:cNvGrpSpPr>
            <p:nvPr/>
          </p:nvGrpSpPr>
          <p:grpSpPr bwMode="auto">
            <a:xfrm>
              <a:off x="707551" y="1221600"/>
              <a:ext cx="7933015" cy="2334936"/>
              <a:chOff x="707551" y="1221600"/>
              <a:chExt cx="7933015" cy="2334936"/>
            </a:xfrm>
          </p:grpSpPr>
          <p:sp>
            <p:nvSpPr>
              <p:cNvPr id="14" name="Rectangle: Rounded Corners 2"/>
              <p:cNvSpPr/>
              <p:nvPr/>
            </p:nvSpPr>
            <p:spPr>
              <a:xfrm>
                <a:off x="707551" y="1221600"/>
                <a:ext cx="7933015" cy="1271441"/>
              </a:xfrm>
              <a:prstGeom prst="roundRect">
                <a:avLst>
                  <a:gd name="adj" fmla="val 10000"/>
                </a:avLst>
              </a:prstGeom>
              <a:solidFill>
                <a:schemeClr val="bg1">
                  <a:lumMod val="95000"/>
                </a:schemeClr>
              </a:solidFill>
            </p:spPr>
            <p:style>
              <a:lnRef idx="1">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5" name="Rectangle: Rounded Corners 3"/>
              <p:cNvSpPr/>
              <p:nvPr/>
            </p:nvSpPr>
            <p:spPr>
              <a:xfrm>
                <a:off x="902123" y="1391145"/>
                <a:ext cx="1404086" cy="932499"/>
              </a:xfrm>
              <a:prstGeom prst="roundRect">
                <a:avLst>
                  <a:gd name="adj" fmla="val 10000"/>
                </a:avLst>
              </a:prstGeom>
              <a:blipFill>
                <a:blip r:embed="rId2" cstate="print">
                  <a:extLst>
                    <a:ext uri="{28A0092B-C50C-407E-A947-70E740481C1C}">
                      <a14:useLocalDpi xmlns:a14="http://schemas.microsoft.com/office/drawing/2010/main" val="0"/>
                    </a:ext>
                  </a:extLst>
                </a:blip>
                <a:srcRect/>
                <a:stretch>
                  <a:fillRect t="-20000" b="-20000"/>
                </a:stretch>
              </a:blipFill>
            </p:spPr>
            <p:style>
              <a:lnRef idx="1">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16" name="Freeform: Shape 11"/>
              <p:cNvSpPr/>
              <p:nvPr/>
            </p:nvSpPr>
            <p:spPr>
              <a:xfrm>
                <a:off x="902122" y="2562856"/>
                <a:ext cx="1404086" cy="993680"/>
              </a:xfrm>
              <a:custGeom>
                <a:avLst/>
                <a:gdLst>
                  <a:gd name="connsiteX0" fmla="*/ 147429 w 1404086"/>
                  <a:gd name="connsiteY0" fmla="*/ 0 h 1554166"/>
                  <a:gd name="connsiteX1" fmla="*/ 1256657 w 1404086"/>
                  <a:gd name="connsiteY1" fmla="*/ 0 h 1554166"/>
                  <a:gd name="connsiteX2" fmla="*/ 1404086 w 1404086"/>
                  <a:gd name="connsiteY2" fmla="*/ 147429 h 1554166"/>
                  <a:gd name="connsiteX3" fmla="*/ 1404086 w 1404086"/>
                  <a:gd name="connsiteY3" fmla="*/ 1554166 h 1554166"/>
                  <a:gd name="connsiteX4" fmla="*/ 1404086 w 1404086"/>
                  <a:gd name="connsiteY4" fmla="*/ 1554166 h 1554166"/>
                  <a:gd name="connsiteX5" fmla="*/ 0 w 1404086"/>
                  <a:gd name="connsiteY5" fmla="*/ 1554166 h 1554166"/>
                  <a:gd name="connsiteX6" fmla="*/ 0 w 1404086"/>
                  <a:gd name="connsiteY6" fmla="*/ 1554166 h 1554166"/>
                  <a:gd name="connsiteX7" fmla="*/ 0 w 1404086"/>
                  <a:gd name="connsiteY7" fmla="*/ 147429 h 1554166"/>
                  <a:gd name="connsiteX8" fmla="*/ 147429 w 1404086"/>
                  <a:gd name="connsiteY8" fmla="*/ 0 h 155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4086" h="1554166">
                    <a:moveTo>
                      <a:pt x="1256657" y="1554166"/>
                    </a:moveTo>
                    <a:lnTo>
                      <a:pt x="147429" y="1554166"/>
                    </a:lnTo>
                    <a:cubicBezTo>
                      <a:pt x="66006" y="1554166"/>
                      <a:pt x="0" y="1488160"/>
                      <a:pt x="0" y="1406737"/>
                    </a:cubicBezTo>
                    <a:lnTo>
                      <a:pt x="0" y="0"/>
                    </a:lnTo>
                    <a:lnTo>
                      <a:pt x="0" y="0"/>
                    </a:lnTo>
                    <a:lnTo>
                      <a:pt x="1404086" y="0"/>
                    </a:lnTo>
                    <a:lnTo>
                      <a:pt x="1404086" y="0"/>
                    </a:lnTo>
                    <a:lnTo>
                      <a:pt x="1404086" y="1406737"/>
                    </a:lnTo>
                    <a:cubicBezTo>
                      <a:pt x="1404086" y="1488160"/>
                      <a:pt x="1338080" y="1554166"/>
                      <a:pt x="1256657" y="1554166"/>
                    </a:cubicBezTo>
                    <a:close/>
                  </a:path>
                </a:pathLst>
              </a:custGeom>
              <a:solidFill>
                <a:schemeClr val="accent5">
                  <a:lumMod val="75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lIns="135636" tIns="92456" rIns="135636" bIns="135636" spcCol="1270"/>
              <a:lstStyle/>
              <a:p>
                <a:pPr algn="ctr" defTabSz="577850">
                  <a:lnSpc>
                    <a:spcPct val="90000"/>
                  </a:lnSpc>
                  <a:spcAft>
                    <a:spcPct val="35000"/>
                  </a:spcAft>
                  <a:defRPr/>
                </a:pPr>
                <a:r>
                  <a:rPr lang="ru-RU" sz="1600" b="0" dirty="0">
                    <a:solidFill>
                      <a:schemeClr val="bg1"/>
                    </a:solidFill>
                  </a:rPr>
                  <a:t>Разработка новых аналитических и технологических решений для добычи</a:t>
                </a:r>
                <a:endParaRPr lang="en-US" sz="1600" b="0" dirty="0">
                  <a:solidFill>
                    <a:schemeClr val="bg1"/>
                  </a:solidFill>
                </a:endParaRPr>
              </a:p>
            </p:txBody>
          </p:sp>
          <p:sp>
            <p:nvSpPr>
              <p:cNvPr id="17" name="Rectangle: Rounded Corners 12"/>
              <p:cNvSpPr/>
              <p:nvPr/>
            </p:nvSpPr>
            <p:spPr>
              <a:xfrm>
                <a:off x="2446618" y="1391145"/>
                <a:ext cx="1404086" cy="932499"/>
              </a:xfrm>
              <a:prstGeom prst="roundRect">
                <a:avLst>
                  <a:gd name="adj" fmla="val 10000"/>
                </a:avLst>
              </a:prstGeom>
              <a:blipFill>
                <a:blip r:embed="rId3" cstate="print">
                  <a:extLst>
                    <a:ext uri="{28A0092B-C50C-407E-A947-70E740481C1C}">
                      <a14:useLocalDpi xmlns:a14="http://schemas.microsoft.com/office/drawing/2010/main" val="0"/>
                    </a:ext>
                  </a:extLst>
                </a:blip>
                <a:srcRect/>
                <a:stretch>
                  <a:fillRect l="-3000" r="-3000"/>
                </a:stretch>
              </a:blipFill>
            </p:spPr>
            <p:style>
              <a:lnRef idx="1">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18" name="Freeform: Shape 13"/>
              <p:cNvSpPr/>
              <p:nvPr/>
            </p:nvSpPr>
            <p:spPr>
              <a:xfrm>
                <a:off x="2431256" y="2562855"/>
                <a:ext cx="1419448" cy="993681"/>
              </a:xfrm>
              <a:custGeom>
                <a:avLst/>
                <a:gdLst>
                  <a:gd name="connsiteX0" fmla="*/ 147429 w 1404086"/>
                  <a:gd name="connsiteY0" fmla="*/ 0 h 1554166"/>
                  <a:gd name="connsiteX1" fmla="*/ 1256657 w 1404086"/>
                  <a:gd name="connsiteY1" fmla="*/ 0 h 1554166"/>
                  <a:gd name="connsiteX2" fmla="*/ 1404086 w 1404086"/>
                  <a:gd name="connsiteY2" fmla="*/ 147429 h 1554166"/>
                  <a:gd name="connsiteX3" fmla="*/ 1404086 w 1404086"/>
                  <a:gd name="connsiteY3" fmla="*/ 1554166 h 1554166"/>
                  <a:gd name="connsiteX4" fmla="*/ 1404086 w 1404086"/>
                  <a:gd name="connsiteY4" fmla="*/ 1554166 h 1554166"/>
                  <a:gd name="connsiteX5" fmla="*/ 0 w 1404086"/>
                  <a:gd name="connsiteY5" fmla="*/ 1554166 h 1554166"/>
                  <a:gd name="connsiteX6" fmla="*/ 0 w 1404086"/>
                  <a:gd name="connsiteY6" fmla="*/ 1554166 h 1554166"/>
                  <a:gd name="connsiteX7" fmla="*/ 0 w 1404086"/>
                  <a:gd name="connsiteY7" fmla="*/ 147429 h 1554166"/>
                  <a:gd name="connsiteX8" fmla="*/ 147429 w 1404086"/>
                  <a:gd name="connsiteY8" fmla="*/ 0 h 155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4086" h="1554166">
                    <a:moveTo>
                      <a:pt x="1256657" y="1554166"/>
                    </a:moveTo>
                    <a:lnTo>
                      <a:pt x="147429" y="1554166"/>
                    </a:lnTo>
                    <a:cubicBezTo>
                      <a:pt x="66006" y="1554166"/>
                      <a:pt x="0" y="1488160"/>
                      <a:pt x="0" y="1406737"/>
                    </a:cubicBezTo>
                    <a:lnTo>
                      <a:pt x="0" y="0"/>
                    </a:lnTo>
                    <a:lnTo>
                      <a:pt x="0" y="0"/>
                    </a:lnTo>
                    <a:lnTo>
                      <a:pt x="1404086" y="0"/>
                    </a:lnTo>
                    <a:lnTo>
                      <a:pt x="1404086" y="0"/>
                    </a:lnTo>
                    <a:lnTo>
                      <a:pt x="1404086" y="1406737"/>
                    </a:lnTo>
                    <a:cubicBezTo>
                      <a:pt x="1404086" y="1488160"/>
                      <a:pt x="1338080" y="1554166"/>
                      <a:pt x="1256657" y="1554166"/>
                    </a:cubicBezTo>
                    <a:close/>
                  </a:path>
                </a:pathLst>
              </a:custGeom>
              <a:solidFill>
                <a:schemeClr val="accent5">
                  <a:lumMod val="75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lIns="135636" tIns="92457" rIns="135636" bIns="135636" spcCol="1270"/>
              <a:lstStyle/>
              <a:p>
                <a:pPr algn="ctr" defTabSz="577850">
                  <a:lnSpc>
                    <a:spcPct val="90000"/>
                  </a:lnSpc>
                  <a:spcAft>
                    <a:spcPct val="35000"/>
                  </a:spcAft>
                  <a:defRPr/>
                </a:pPr>
                <a:r>
                  <a:rPr lang="ru-RU" sz="1600" b="0" dirty="0">
                    <a:solidFill>
                      <a:schemeClr val="bg1"/>
                    </a:solidFill>
                  </a:rPr>
                  <a:t>Поиск </a:t>
                </a:r>
                <a:r>
                  <a:rPr lang="ru-RU" sz="1600" b="0" dirty="0" smtClean="0">
                    <a:solidFill>
                      <a:schemeClr val="bg1"/>
                    </a:solidFill>
                  </a:rPr>
                  <a:t> инновационных методов производства и переработки для снижение </a:t>
                </a:r>
                <a:r>
                  <a:rPr lang="ru-RU" sz="1600" b="0" dirty="0">
                    <a:solidFill>
                      <a:schemeClr val="bg1"/>
                    </a:solidFill>
                  </a:rPr>
                  <a:t>затрат и увеличение выручки</a:t>
                </a:r>
                <a:endParaRPr lang="en-US" sz="1600" b="0" dirty="0">
                  <a:solidFill>
                    <a:schemeClr val="bg1"/>
                  </a:solidFill>
                </a:endParaRPr>
              </a:p>
            </p:txBody>
          </p:sp>
          <p:sp>
            <p:nvSpPr>
              <p:cNvPr id="19" name="Rectangle: Rounded Corners 14"/>
              <p:cNvSpPr/>
              <p:nvPr/>
            </p:nvSpPr>
            <p:spPr>
              <a:xfrm>
                <a:off x="3991113" y="1405918"/>
                <a:ext cx="1404086" cy="932499"/>
              </a:xfrm>
              <a:prstGeom prst="roundRect">
                <a:avLst>
                  <a:gd name="adj" fmla="val 10000"/>
                </a:avLst>
              </a:prstGeom>
              <a:blipFill>
                <a:blip r:embed="rId4" cstate="print">
                  <a:extLst>
                    <a:ext uri="{28A0092B-C50C-407E-A947-70E740481C1C}">
                      <a14:useLocalDpi xmlns:a14="http://schemas.microsoft.com/office/drawing/2010/main" val="0"/>
                    </a:ext>
                  </a:extLst>
                </a:blip>
                <a:srcRect/>
                <a:stretch>
                  <a:fillRect l="-4000" r="-4000"/>
                </a:stretch>
              </a:blipFill>
            </p:spPr>
            <p:style>
              <a:lnRef idx="1">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20" name="Freeform: Shape 15"/>
              <p:cNvSpPr/>
              <p:nvPr/>
            </p:nvSpPr>
            <p:spPr>
              <a:xfrm>
                <a:off x="3991510" y="2556297"/>
                <a:ext cx="1404086" cy="986790"/>
              </a:xfrm>
              <a:custGeom>
                <a:avLst/>
                <a:gdLst>
                  <a:gd name="connsiteX0" fmla="*/ 147429 w 1404086"/>
                  <a:gd name="connsiteY0" fmla="*/ 0 h 1554166"/>
                  <a:gd name="connsiteX1" fmla="*/ 1256657 w 1404086"/>
                  <a:gd name="connsiteY1" fmla="*/ 0 h 1554166"/>
                  <a:gd name="connsiteX2" fmla="*/ 1404086 w 1404086"/>
                  <a:gd name="connsiteY2" fmla="*/ 147429 h 1554166"/>
                  <a:gd name="connsiteX3" fmla="*/ 1404086 w 1404086"/>
                  <a:gd name="connsiteY3" fmla="*/ 1554166 h 1554166"/>
                  <a:gd name="connsiteX4" fmla="*/ 1404086 w 1404086"/>
                  <a:gd name="connsiteY4" fmla="*/ 1554166 h 1554166"/>
                  <a:gd name="connsiteX5" fmla="*/ 0 w 1404086"/>
                  <a:gd name="connsiteY5" fmla="*/ 1554166 h 1554166"/>
                  <a:gd name="connsiteX6" fmla="*/ 0 w 1404086"/>
                  <a:gd name="connsiteY6" fmla="*/ 1554166 h 1554166"/>
                  <a:gd name="connsiteX7" fmla="*/ 0 w 1404086"/>
                  <a:gd name="connsiteY7" fmla="*/ 147429 h 1554166"/>
                  <a:gd name="connsiteX8" fmla="*/ 147429 w 1404086"/>
                  <a:gd name="connsiteY8" fmla="*/ 0 h 155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4086" h="1554166">
                    <a:moveTo>
                      <a:pt x="1256657" y="1554166"/>
                    </a:moveTo>
                    <a:lnTo>
                      <a:pt x="147429" y="1554166"/>
                    </a:lnTo>
                    <a:cubicBezTo>
                      <a:pt x="66006" y="1554166"/>
                      <a:pt x="0" y="1488160"/>
                      <a:pt x="0" y="1406737"/>
                    </a:cubicBezTo>
                    <a:lnTo>
                      <a:pt x="0" y="0"/>
                    </a:lnTo>
                    <a:lnTo>
                      <a:pt x="0" y="0"/>
                    </a:lnTo>
                    <a:lnTo>
                      <a:pt x="1404086" y="0"/>
                    </a:lnTo>
                    <a:lnTo>
                      <a:pt x="1404086" y="0"/>
                    </a:lnTo>
                    <a:lnTo>
                      <a:pt x="1404086" y="1406737"/>
                    </a:lnTo>
                    <a:cubicBezTo>
                      <a:pt x="1404086" y="1488160"/>
                      <a:pt x="1338080" y="1554166"/>
                      <a:pt x="1256657" y="1554166"/>
                    </a:cubicBezTo>
                    <a:close/>
                  </a:path>
                </a:pathLst>
              </a:custGeom>
              <a:solidFill>
                <a:schemeClr val="accent5">
                  <a:lumMod val="75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lIns="135636" tIns="92456" rIns="135636" bIns="135636" spcCol="1270"/>
              <a:lstStyle/>
              <a:p>
                <a:pPr algn="ctr" defTabSz="577850">
                  <a:lnSpc>
                    <a:spcPct val="90000"/>
                  </a:lnSpc>
                  <a:spcAft>
                    <a:spcPct val="35000"/>
                  </a:spcAft>
                  <a:defRPr/>
                </a:pPr>
                <a:r>
                  <a:rPr lang="ru-RU" sz="1600" b="0" dirty="0" smtClean="0">
                    <a:solidFill>
                      <a:schemeClr val="bg1"/>
                    </a:solidFill>
                  </a:rPr>
                  <a:t>Создание  </a:t>
                </a:r>
                <a:r>
                  <a:rPr lang="ru-RU" sz="1600" b="0" dirty="0">
                    <a:solidFill>
                      <a:schemeClr val="bg1"/>
                    </a:solidFill>
                  </a:rPr>
                  <a:t>инновационных решений по оптимизации добычи нефти и </a:t>
                </a:r>
                <a:r>
                  <a:rPr lang="ru-RU" sz="1600" b="0" dirty="0" smtClean="0">
                    <a:solidFill>
                      <a:schemeClr val="bg1"/>
                    </a:solidFill>
                  </a:rPr>
                  <a:t>увеличения </a:t>
                </a:r>
                <a:r>
                  <a:rPr lang="ru-RU" sz="1600" b="0" dirty="0" err="1" smtClean="0">
                    <a:solidFill>
                      <a:schemeClr val="bg1"/>
                    </a:solidFill>
                  </a:rPr>
                  <a:t>нефтеотдачи</a:t>
                </a:r>
                <a:r>
                  <a:rPr lang="ru-RU" sz="1600" b="0" dirty="0" smtClean="0">
                    <a:solidFill>
                      <a:schemeClr val="bg1"/>
                    </a:solidFill>
                  </a:rPr>
                  <a:t> </a:t>
                </a:r>
                <a:r>
                  <a:rPr lang="ru-RU" sz="1600" b="0" dirty="0">
                    <a:solidFill>
                      <a:schemeClr val="bg1"/>
                    </a:solidFill>
                  </a:rPr>
                  <a:t>месторождений</a:t>
                </a:r>
                <a:endParaRPr lang="en-US" sz="1600" b="0" dirty="0">
                  <a:solidFill>
                    <a:schemeClr val="bg1"/>
                  </a:solidFill>
                </a:endParaRPr>
              </a:p>
            </p:txBody>
          </p:sp>
          <p:sp>
            <p:nvSpPr>
              <p:cNvPr id="21" name="Rectangle: Rounded Corners 16"/>
              <p:cNvSpPr>
                <a:spLocks noChangeArrowheads="1"/>
              </p:cNvSpPr>
              <p:nvPr/>
            </p:nvSpPr>
            <p:spPr bwMode="auto">
              <a:xfrm>
                <a:off x="7046312" y="1391339"/>
                <a:ext cx="1404018" cy="931963"/>
              </a:xfrm>
              <a:prstGeom prst="roundRect">
                <a:avLst>
                  <a:gd name="adj" fmla="val 10000"/>
                </a:avLst>
              </a:prstGeom>
              <a:blipFill dpi="0" rotWithShape="1">
                <a:blip r:embed="rId5"/>
                <a:srcRect/>
                <a:stretch>
                  <a:fillRect/>
                </a:stretch>
              </a:blipFill>
              <a:ln w="9525">
                <a:solidFill>
                  <a:srgbClr val="F9F9F9"/>
                </a:solidFill>
                <a:round/>
                <a:headEnd/>
                <a:tailEnd/>
              </a:ln>
              <a:effectLst>
                <a:outerShdw blurRad="40000" dist="20000" dir="5400000" rotWithShape="0">
                  <a:srgbClr val="000000">
                    <a:alpha val="37999"/>
                  </a:srgbClr>
                </a:outerShdw>
              </a:effectLst>
            </p:spPr>
            <p:txBody>
              <a:bodyPr/>
              <a:lstStyle/>
              <a:p>
                <a:pPr>
                  <a:defRPr/>
                </a:pPr>
                <a:endParaRPr lang="en-US"/>
              </a:p>
            </p:txBody>
          </p:sp>
          <p:sp>
            <p:nvSpPr>
              <p:cNvPr id="22" name="Freeform: Shape 17"/>
              <p:cNvSpPr/>
              <p:nvPr/>
            </p:nvSpPr>
            <p:spPr>
              <a:xfrm>
                <a:off x="7072917" y="2556297"/>
                <a:ext cx="1404086" cy="1000239"/>
              </a:xfrm>
              <a:custGeom>
                <a:avLst/>
                <a:gdLst>
                  <a:gd name="connsiteX0" fmla="*/ 147429 w 1404086"/>
                  <a:gd name="connsiteY0" fmla="*/ 0 h 1554166"/>
                  <a:gd name="connsiteX1" fmla="*/ 1256657 w 1404086"/>
                  <a:gd name="connsiteY1" fmla="*/ 0 h 1554166"/>
                  <a:gd name="connsiteX2" fmla="*/ 1404086 w 1404086"/>
                  <a:gd name="connsiteY2" fmla="*/ 147429 h 1554166"/>
                  <a:gd name="connsiteX3" fmla="*/ 1404086 w 1404086"/>
                  <a:gd name="connsiteY3" fmla="*/ 1554166 h 1554166"/>
                  <a:gd name="connsiteX4" fmla="*/ 1404086 w 1404086"/>
                  <a:gd name="connsiteY4" fmla="*/ 1554166 h 1554166"/>
                  <a:gd name="connsiteX5" fmla="*/ 0 w 1404086"/>
                  <a:gd name="connsiteY5" fmla="*/ 1554166 h 1554166"/>
                  <a:gd name="connsiteX6" fmla="*/ 0 w 1404086"/>
                  <a:gd name="connsiteY6" fmla="*/ 1554166 h 1554166"/>
                  <a:gd name="connsiteX7" fmla="*/ 0 w 1404086"/>
                  <a:gd name="connsiteY7" fmla="*/ 147429 h 1554166"/>
                  <a:gd name="connsiteX8" fmla="*/ 147429 w 1404086"/>
                  <a:gd name="connsiteY8" fmla="*/ 0 h 155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4086" h="1554166">
                    <a:moveTo>
                      <a:pt x="1256657" y="1554166"/>
                    </a:moveTo>
                    <a:lnTo>
                      <a:pt x="147429" y="1554166"/>
                    </a:lnTo>
                    <a:cubicBezTo>
                      <a:pt x="66006" y="1554166"/>
                      <a:pt x="0" y="1488160"/>
                      <a:pt x="0" y="1406737"/>
                    </a:cubicBezTo>
                    <a:lnTo>
                      <a:pt x="0" y="0"/>
                    </a:lnTo>
                    <a:lnTo>
                      <a:pt x="0" y="0"/>
                    </a:lnTo>
                    <a:lnTo>
                      <a:pt x="1404086" y="0"/>
                    </a:lnTo>
                    <a:lnTo>
                      <a:pt x="1404086" y="0"/>
                    </a:lnTo>
                    <a:lnTo>
                      <a:pt x="1404086" y="1406737"/>
                    </a:lnTo>
                    <a:cubicBezTo>
                      <a:pt x="1404086" y="1488160"/>
                      <a:pt x="1338080" y="1554166"/>
                      <a:pt x="1256657" y="1554166"/>
                    </a:cubicBezTo>
                    <a:close/>
                  </a:path>
                </a:pathLst>
              </a:custGeom>
              <a:solidFill>
                <a:schemeClr val="accent5">
                  <a:lumMod val="75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lIns="135636" tIns="92456" rIns="135636" bIns="135636" spcCol="1270"/>
              <a:lstStyle/>
              <a:p>
                <a:pPr algn="ctr" defTabSz="577850">
                  <a:lnSpc>
                    <a:spcPct val="90000"/>
                  </a:lnSpc>
                  <a:spcAft>
                    <a:spcPct val="35000"/>
                  </a:spcAft>
                  <a:defRPr/>
                </a:pPr>
                <a:r>
                  <a:rPr lang="ru-RU" sz="1600" dirty="0" smtClean="0">
                    <a:solidFill>
                      <a:schemeClr val="bg1"/>
                    </a:solidFill>
                    <a:cs typeface="Arial" pitchFamily="34" charset="0"/>
                  </a:rPr>
                  <a:t> </a:t>
                </a:r>
                <a:r>
                  <a:rPr lang="ru-RU" sz="1600" b="0" dirty="0">
                    <a:solidFill>
                      <a:schemeClr val="bg1"/>
                    </a:solidFill>
                  </a:rPr>
                  <a:t>Обеспечение более глубокого понимания ситуации для принятия правильных решений  </a:t>
                </a:r>
                <a:endParaRPr lang="en-US" sz="1600" b="0" dirty="0">
                  <a:solidFill>
                    <a:schemeClr val="bg1"/>
                  </a:solidFill>
                </a:endParaRPr>
              </a:p>
            </p:txBody>
          </p:sp>
        </p:grpSp>
        <p:sp>
          <p:nvSpPr>
            <p:cNvPr id="7" name="Freeform: Shape 18"/>
            <p:cNvSpPr/>
            <p:nvPr/>
          </p:nvSpPr>
          <p:spPr>
            <a:xfrm>
              <a:off x="5528862" y="2569745"/>
              <a:ext cx="1404086" cy="986791"/>
            </a:xfrm>
            <a:custGeom>
              <a:avLst/>
              <a:gdLst>
                <a:gd name="connsiteX0" fmla="*/ 147429 w 1404086"/>
                <a:gd name="connsiteY0" fmla="*/ 0 h 1554166"/>
                <a:gd name="connsiteX1" fmla="*/ 1256657 w 1404086"/>
                <a:gd name="connsiteY1" fmla="*/ 0 h 1554166"/>
                <a:gd name="connsiteX2" fmla="*/ 1404086 w 1404086"/>
                <a:gd name="connsiteY2" fmla="*/ 147429 h 1554166"/>
                <a:gd name="connsiteX3" fmla="*/ 1404086 w 1404086"/>
                <a:gd name="connsiteY3" fmla="*/ 1554166 h 1554166"/>
                <a:gd name="connsiteX4" fmla="*/ 1404086 w 1404086"/>
                <a:gd name="connsiteY4" fmla="*/ 1554166 h 1554166"/>
                <a:gd name="connsiteX5" fmla="*/ 0 w 1404086"/>
                <a:gd name="connsiteY5" fmla="*/ 1554166 h 1554166"/>
                <a:gd name="connsiteX6" fmla="*/ 0 w 1404086"/>
                <a:gd name="connsiteY6" fmla="*/ 1554166 h 1554166"/>
                <a:gd name="connsiteX7" fmla="*/ 0 w 1404086"/>
                <a:gd name="connsiteY7" fmla="*/ 147429 h 1554166"/>
                <a:gd name="connsiteX8" fmla="*/ 147429 w 1404086"/>
                <a:gd name="connsiteY8" fmla="*/ 0 h 155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4086" h="1554166">
                  <a:moveTo>
                    <a:pt x="1256657" y="1554166"/>
                  </a:moveTo>
                  <a:lnTo>
                    <a:pt x="147429" y="1554166"/>
                  </a:lnTo>
                  <a:cubicBezTo>
                    <a:pt x="66006" y="1554166"/>
                    <a:pt x="0" y="1488160"/>
                    <a:pt x="0" y="1406737"/>
                  </a:cubicBezTo>
                  <a:lnTo>
                    <a:pt x="0" y="0"/>
                  </a:lnTo>
                  <a:lnTo>
                    <a:pt x="0" y="0"/>
                  </a:lnTo>
                  <a:lnTo>
                    <a:pt x="1404086" y="0"/>
                  </a:lnTo>
                  <a:lnTo>
                    <a:pt x="1404086" y="0"/>
                  </a:lnTo>
                  <a:lnTo>
                    <a:pt x="1404086" y="1406737"/>
                  </a:lnTo>
                  <a:cubicBezTo>
                    <a:pt x="1404086" y="1488160"/>
                    <a:pt x="1338080" y="1554166"/>
                    <a:pt x="1256657" y="1554166"/>
                  </a:cubicBezTo>
                  <a:close/>
                </a:path>
              </a:pathLst>
            </a:custGeom>
            <a:solidFill>
              <a:schemeClr val="accent5">
                <a:lumMod val="75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lIns="135636" tIns="92456" rIns="135636" bIns="135636" spcCol="1270"/>
            <a:lstStyle/>
            <a:p>
              <a:pPr algn="ctr" defTabSz="577850">
                <a:lnSpc>
                  <a:spcPct val="90000"/>
                </a:lnSpc>
                <a:spcAft>
                  <a:spcPct val="35000"/>
                </a:spcAft>
                <a:defRPr/>
              </a:pPr>
              <a:r>
                <a:rPr lang="ru-RU" sz="1600" dirty="0" smtClean="0">
                  <a:solidFill>
                    <a:schemeClr val="bg1"/>
                  </a:solidFill>
                  <a:cs typeface="Arial" pitchFamily="34" charset="0"/>
                </a:rPr>
                <a:t> </a:t>
              </a:r>
              <a:r>
                <a:rPr lang="ru-RU" sz="1600" b="0" dirty="0" smtClean="0">
                  <a:solidFill>
                    <a:schemeClr val="bg1"/>
                  </a:solidFill>
                </a:rPr>
                <a:t>Оптимизация </a:t>
              </a:r>
              <a:r>
                <a:rPr lang="ru-RU" sz="1600" b="0" dirty="0">
                  <a:solidFill>
                    <a:schemeClr val="bg1"/>
                  </a:solidFill>
                </a:rPr>
                <a:t>цепочки поставок </a:t>
              </a:r>
              <a:r>
                <a:rPr lang="ru-RU" sz="1600" b="0" dirty="0" smtClean="0">
                  <a:solidFill>
                    <a:schemeClr val="bg1"/>
                  </a:solidFill>
                </a:rPr>
                <a:t>и безопасные </a:t>
              </a:r>
              <a:r>
                <a:rPr lang="ru-RU" sz="1600" b="0" dirty="0">
                  <a:solidFill>
                    <a:schemeClr val="bg1"/>
                  </a:solidFill>
                </a:rPr>
                <a:t>транзакций </a:t>
              </a:r>
              <a:r>
                <a:rPr lang="ru-RU" sz="1600" b="0" dirty="0" smtClean="0">
                  <a:solidFill>
                    <a:schemeClr val="bg1"/>
                  </a:solidFill>
                </a:rPr>
                <a:t>использования </a:t>
              </a:r>
              <a:r>
                <a:rPr lang="ru-RU" sz="1600" b="0" dirty="0">
                  <a:solidFill>
                    <a:schemeClr val="bg1"/>
                  </a:solidFill>
                </a:rPr>
                <a:t>капитала </a:t>
              </a:r>
              <a:r>
                <a:rPr lang="ru-RU" sz="1600" b="0" dirty="0" smtClean="0">
                  <a:solidFill>
                    <a:schemeClr val="bg1"/>
                  </a:solidFill>
                </a:rPr>
                <a:t> </a:t>
              </a:r>
              <a:endParaRPr lang="en-US" sz="1600" b="0" dirty="0">
                <a:solidFill>
                  <a:schemeClr val="bg1"/>
                </a:solidFill>
              </a:endParaRPr>
            </a:p>
          </p:txBody>
        </p:sp>
        <p:grpSp>
          <p:nvGrpSpPr>
            <p:cNvPr id="8" name="Group 31"/>
            <p:cNvGrpSpPr>
              <a:grpSpLocks/>
            </p:cNvGrpSpPr>
            <p:nvPr/>
          </p:nvGrpSpPr>
          <p:grpSpPr bwMode="auto">
            <a:xfrm>
              <a:off x="5425015" y="1326348"/>
              <a:ext cx="1585114" cy="1122071"/>
              <a:chOff x="5425015" y="1326348"/>
              <a:chExt cx="1585114" cy="1122071"/>
            </a:xfrm>
          </p:grpSpPr>
          <p:sp>
            <p:nvSpPr>
              <p:cNvPr id="9" name="Rectangle: Rounded Corners 22"/>
              <p:cNvSpPr>
                <a:spLocks noChangeArrowheads="1"/>
              </p:cNvSpPr>
              <p:nvPr/>
            </p:nvSpPr>
            <p:spPr bwMode="auto">
              <a:xfrm>
                <a:off x="5501407" y="1405919"/>
                <a:ext cx="1431542" cy="947372"/>
              </a:xfrm>
              <a:prstGeom prst="roundRect">
                <a:avLst>
                  <a:gd name="adj" fmla="val 16667"/>
                </a:avLst>
              </a:prstGeom>
              <a:noFill/>
              <a:ln w="38100">
                <a:solidFill>
                  <a:srgbClr val="F2F2F2"/>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eaLnBrk="1" hangingPunct="1">
                  <a:lnSpc>
                    <a:spcPct val="90000"/>
                  </a:lnSpc>
                </a:pPr>
                <a:endParaRPr lang="en-US" altLang="en-US" sz="2000">
                  <a:solidFill>
                    <a:srgbClr val="191919"/>
                  </a:solidFill>
                  <a:latin typeface="HelvNeue Light for IBM" charset="0"/>
                </a:endParaRPr>
              </a:p>
            </p:txBody>
          </p:sp>
          <p:sp>
            <p:nvSpPr>
              <p:cNvPr id="10" name="Oval 33"/>
              <p:cNvSpPr>
                <a:spLocks noChangeArrowheads="1"/>
              </p:cNvSpPr>
              <p:nvPr/>
            </p:nvSpPr>
            <p:spPr bwMode="auto">
              <a:xfrm>
                <a:off x="5432104" y="1326348"/>
                <a:ext cx="134216" cy="147422"/>
              </a:xfrm>
              <a:prstGeom prst="ellipse">
                <a:avLst/>
              </a:prstGeom>
              <a:solidFill>
                <a:srgbClr val="F2F2F2"/>
              </a:solidFill>
              <a:ln w="9525">
                <a:solidFill>
                  <a:srgbClr val="F2F2F2"/>
                </a:solidFill>
                <a:round/>
                <a:headEnd/>
                <a:tailEnd/>
              </a:ln>
            </p:spPr>
            <p:txBody>
              <a:bodyPr lIns="0" tIns="0" rIns="0" bIns="0"/>
              <a:lstStyle/>
              <a:p>
                <a:pPr eaLnBrk="1" hangingPunct="1">
                  <a:lnSpc>
                    <a:spcPct val="90000"/>
                  </a:lnSpc>
                </a:pPr>
                <a:endParaRPr lang="en-US" altLang="en-US" sz="2000">
                  <a:solidFill>
                    <a:srgbClr val="191919"/>
                  </a:solidFill>
                  <a:latin typeface="HelvNeue Light for IBM" charset="0"/>
                </a:endParaRPr>
              </a:p>
            </p:txBody>
          </p:sp>
          <p:sp>
            <p:nvSpPr>
              <p:cNvPr id="11" name="Oval 34"/>
              <p:cNvSpPr>
                <a:spLocks noChangeArrowheads="1"/>
              </p:cNvSpPr>
              <p:nvPr/>
            </p:nvSpPr>
            <p:spPr bwMode="auto">
              <a:xfrm>
                <a:off x="5425015" y="2254927"/>
                <a:ext cx="134216" cy="147422"/>
              </a:xfrm>
              <a:prstGeom prst="ellipse">
                <a:avLst/>
              </a:prstGeom>
              <a:solidFill>
                <a:srgbClr val="F2F2F2"/>
              </a:solidFill>
              <a:ln w="9525">
                <a:solidFill>
                  <a:srgbClr val="F2F2F2"/>
                </a:solidFill>
                <a:round/>
                <a:headEnd/>
                <a:tailEnd/>
              </a:ln>
            </p:spPr>
            <p:txBody>
              <a:bodyPr lIns="0" tIns="0" rIns="0" bIns="0"/>
              <a:lstStyle/>
              <a:p>
                <a:pPr eaLnBrk="1" hangingPunct="1">
                  <a:lnSpc>
                    <a:spcPct val="90000"/>
                  </a:lnSpc>
                </a:pPr>
                <a:endParaRPr lang="en-US" altLang="en-US" sz="2000">
                  <a:solidFill>
                    <a:srgbClr val="191919"/>
                  </a:solidFill>
                  <a:latin typeface="HelvNeue Light for IBM" charset="0"/>
                </a:endParaRPr>
              </a:p>
            </p:txBody>
          </p:sp>
          <p:sp>
            <p:nvSpPr>
              <p:cNvPr id="12" name="Oval 35"/>
              <p:cNvSpPr>
                <a:spLocks noChangeArrowheads="1"/>
              </p:cNvSpPr>
              <p:nvPr/>
            </p:nvSpPr>
            <p:spPr bwMode="auto">
              <a:xfrm>
                <a:off x="6863956" y="2300997"/>
                <a:ext cx="134216" cy="147422"/>
              </a:xfrm>
              <a:prstGeom prst="ellipse">
                <a:avLst/>
              </a:prstGeom>
              <a:solidFill>
                <a:srgbClr val="F2F2F2"/>
              </a:solidFill>
              <a:ln w="9525">
                <a:solidFill>
                  <a:srgbClr val="F2F2F2"/>
                </a:solidFill>
                <a:round/>
                <a:headEnd/>
                <a:tailEnd/>
              </a:ln>
            </p:spPr>
            <p:txBody>
              <a:bodyPr lIns="0" tIns="0" rIns="0" bIns="0"/>
              <a:lstStyle/>
              <a:p>
                <a:pPr eaLnBrk="1" hangingPunct="1">
                  <a:lnSpc>
                    <a:spcPct val="90000"/>
                  </a:lnSpc>
                </a:pPr>
                <a:endParaRPr lang="en-US" altLang="en-US" sz="2000">
                  <a:solidFill>
                    <a:srgbClr val="191919"/>
                  </a:solidFill>
                  <a:latin typeface="HelvNeue Light for IBM" charset="0"/>
                </a:endParaRPr>
              </a:p>
            </p:txBody>
          </p:sp>
          <p:sp>
            <p:nvSpPr>
              <p:cNvPr id="13" name="Oval 36"/>
              <p:cNvSpPr>
                <a:spLocks noChangeArrowheads="1"/>
              </p:cNvSpPr>
              <p:nvPr/>
            </p:nvSpPr>
            <p:spPr bwMode="auto">
              <a:xfrm>
                <a:off x="6875913" y="1335527"/>
                <a:ext cx="134216" cy="147422"/>
              </a:xfrm>
              <a:prstGeom prst="ellipse">
                <a:avLst/>
              </a:prstGeom>
              <a:solidFill>
                <a:srgbClr val="F2F2F2"/>
              </a:solidFill>
              <a:ln w="9525">
                <a:solidFill>
                  <a:srgbClr val="F2F2F2"/>
                </a:solidFill>
                <a:round/>
                <a:headEnd/>
                <a:tailEnd/>
              </a:ln>
            </p:spPr>
            <p:txBody>
              <a:bodyPr lIns="0" tIns="0" rIns="0" bIns="0"/>
              <a:lstStyle/>
              <a:p>
                <a:pPr eaLnBrk="1" hangingPunct="1">
                  <a:lnSpc>
                    <a:spcPct val="90000"/>
                  </a:lnSpc>
                </a:pPr>
                <a:endParaRPr lang="en-US" altLang="en-US" sz="2000">
                  <a:solidFill>
                    <a:srgbClr val="191919"/>
                  </a:solidFill>
                  <a:latin typeface="HelvNeue Light for IBM" charset="0"/>
                </a:endParaRPr>
              </a:p>
            </p:txBody>
          </p:sp>
        </p:grpSp>
      </p:grpSp>
      <p:pic>
        <p:nvPicPr>
          <p:cNvPr id="23" name="Picture 22"/>
          <p:cNvPicPr>
            <a:picLocks noChangeAspect="1"/>
          </p:cNvPicPr>
          <p:nvPr/>
        </p:nvPicPr>
        <p:blipFill>
          <a:blip r:embed="rId6"/>
          <a:stretch>
            <a:fillRect/>
          </a:stretch>
        </p:blipFill>
        <p:spPr>
          <a:xfrm>
            <a:off x="7286524" y="1370768"/>
            <a:ext cx="2340014" cy="1842153"/>
          </a:xfrm>
          <a:prstGeom prst="roundRect">
            <a:avLst>
              <a:gd name="adj" fmla="val 16667"/>
            </a:avLst>
          </a:prstGeom>
          <a:ln>
            <a:solidFill>
              <a:schemeClr val="bg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22813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FC18CA-4A3E-4409-99ED-E2616DAF7251}"/>
              </a:ext>
            </a:extLst>
          </p:cNvPr>
          <p:cNvSpPr>
            <a:spLocks noGrp="1"/>
          </p:cNvSpPr>
          <p:nvPr>
            <p:ph type="title"/>
          </p:nvPr>
        </p:nvSpPr>
        <p:spPr>
          <a:xfrm>
            <a:off x="275934" y="-22634"/>
            <a:ext cx="12043456" cy="1036320"/>
          </a:xfrm>
        </p:spPr>
        <p:txBody>
          <a:bodyPr vert="horz" lIns="0" tIns="0" rIns="0" bIns="0" rtlCol="0" anchor="ctr">
            <a:normAutofit/>
          </a:bodyPr>
          <a:lstStyle/>
          <a:p>
            <a:r>
              <a:rPr lang="ru-RU" sz="2400" kern="1200" dirty="0" smtClean="0">
                <a:latin typeface="Helvetica Neue" charset="0"/>
                <a:ea typeface="Helvetica Neue" charset="0"/>
                <a:cs typeface="Helvetica Neue" charset="0"/>
              </a:rPr>
              <a:t>Примеры решаемых </a:t>
            </a:r>
            <a:r>
              <a:rPr lang="en-US" sz="2400" kern="1200" dirty="0" smtClean="0">
                <a:latin typeface="Helvetica Neue" charset="0"/>
                <a:ea typeface="Helvetica Neue" charset="0"/>
                <a:cs typeface="Helvetica Neue" charset="0"/>
              </a:rPr>
              <a:t>IBM </a:t>
            </a:r>
            <a:r>
              <a:rPr lang="ru-RU" sz="2400" kern="1200" dirty="0" smtClean="0">
                <a:latin typeface="Helvetica Neue" charset="0"/>
                <a:ea typeface="Helvetica Neue" charset="0"/>
                <a:cs typeface="Helvetica Neue" charset="0"/>
              </a:rPr>
              <a:t>задач </a:t>
            </a:r>
            <a:r>
              <a:rPr lang="ru-RU" sz="2400" kern="1200" dirty="0">
                <a:latin typeface="Helvetica Neue" charset="0"/>
                <a:ea typeface="Helvetica Neue" charset="0"/>
                <a:cs typeface="Helvetica Neue" charset="0"/>
              </a:rPr>
              <a:t>в области разведки и разработки месторождений  и добычи углеводородов.  </a:t>
            </a:r>
            <a:endParaRPr lang="en-US" sz="2400" kern="1200" dirty="0">
              <a:latin typeface="Helvetica Neue" charset="0"/>
              <a:ea typeface="Helvetica Neue" charset="0"/>
              <a:cs typeface="Helvetica Neue" charset="0"/>
            </a:endParaRPr>
          </a:p>
        </p:txBody>
      </p:sp>
      <p:sp>
        <p:nvSpPr>
          <p:cNvPr id="5" name="TextBox 7">
            <a:extLst>
              <a:ext uri="{FF2B5EF4-FFF2-40B4-BE49-F238E27FC236}">
                <a16:creationId xmlns="" xmlns:a16="http://schemas.microsoft.com/office/drawing/2014/main" id="{CCAF90D1-3347-4756-A68C-B7E0D03819C7}"/>
              </a:ext>
            </a:extLst>
          </p:cNvPr>
          <p:cNvSpPr txBox="1">
            <a:spLocks noChangeArrowheads="1"/>
          </p:cNvSpPr>
          <p:nvPr/>
        </p:nvSpPr>
        <p:spPr bwMode="auto">
          <a:xfrm>
            <a:off x="625518" y="1196607"/>
            <a:ext cx="125997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400" i="1" dirty="0">
                <a:latin typeface="Helvetica Neue Light"/>
              </a:rPr>
              <a:t>Поиск и Разведка</a:t>
            </a:r>
            <a:endParaRPr lang="en-GB" altLang="en-US" sz="1400" i="1" dirty="0">
              <a:latin typeface="Helvetica Neue Light"/>
            </a:endParaRPr>
          </a:p>
        </p:txBody>
      </p:sp>
      <p:sp>
        <p:nvSpPr>
          <p:cNvPr id="6" name="TextBox 8">
            <a:extLst>
              <a:ext uri="{FF2B5EF4-FFF2-40B4-BE49-F238E27FC236}">
                <a16:creationId xmlns="" xmlns:a16="http://schemas.microsoft.com/office/drawing/2014/main" id="{C1AFFC7D-7558-48DF-ADA0-F132468A353F}"/>
              </a:ext>
            </a:extLst>
          </p:cNvPr>
          <p:cNvSpPr txBox="1">
            <a:spLocks noChangeArrowheads="1"/>
          </p:cNvSpPr>
          <p:nvPr/>
        </p:nvSpPr>
        <p:spPr bwMode="auto">
          <a:xfrm>
            <a:off x="2140829" y="1196607"/>
            <a:ext cx="1370400" cy="502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333" i="1" dirty="0">
                <a:latin typeface="Helvetica Neue Light"/>
              </a:rPr>
              <a:t>Строительство скважин</a:t>
            </a:r>
            <a:endParaRPr lang="en-GB" altLang="en-US" sz="1333" i="1" dirty="0">
              <a:latin typeface="Helvetica Neue Light"/>
            </a:endParaRPr>
          </a:p>
        </p:txBody>
      </p:sp>
      <p:sp>
        <p:nvSpPr>
          <p:cNvPr id="7" name="TextBox 9">
            <a:extLst>
              <a:ext uri="{FF2B5EF4-FFF2-40B4-BE49-F238E27FC236}">
                <a16:creationId xmlns="" xmlns:a16="http://schemas.microsoft.com/office/drawing/2014/main" id="{2E7B7E12-A1E1-4845-B99B-E3CD9E4EF8CF}"/>
              </a:ext>
            </a:extLst>
          </p:cNvPr>
          <p:cNvSpPr txBox="1">
            <a:spLocks noChangeArrowheads="1"/>
          </p:cNvSpPr>
          <p:nvPr/>
        </p:nvSpPr>
        <p:spPr bwMode="auto">
          <a:xfrm>
            <a:off x="3735317" y="1196607"/>
            <a:ext cx="1458771" cy="502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333" i="1" dirty="0">
                <a:latin typeface="Helvetica Neue Light"/>
              </a:rPr>
              <a:t>Обустройство месторождений</a:t>
            </a:r>
            <a:endParaRPr lang="en-GB" altLang="en-US" sz="1333" i="1" dirty="0">
              <a:latin typeface="Helvetica Neue Light"/>
            </a:endParaRPr>
          </a:p>
        </p:txBody>
      </p:sp>
      <p:sp>
        <p:nvSpPr>
          <p:cNvPr id="8" name="TextBox 10">
            <a:extLst>
              <a:ext uri="{FF2B5EF4-FFF2-40B4-BE49-F238E27FC236}">
                <a16:creationId xmlns="" xmlns:a16="http://schemas.microsoft.com/office/drawing/2014/main" id="{28830DEF-463F-45C1-A95E-8CBB8A2B3EB8}"/>
              </a:ext>
            </a:extLst>
          </p:cNvPr>
          <p:cNvSpPr txBox="1">
            <a:spLocks noChangeArrowheads="1"/>
          </p:cNvSpPr>
          <p:nvPr/>
        </p:nvSpPr>
        <p:spPr bwMode="auto">
          <a:xfrm>
            <a:off x="5375516" y="1196607"/>
            <a:ext cx="1394081"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400" i="1" dirty="0">
                <a:latin typeface="Helvetica Neue Light"/>
              </a:rPr>
              <a:t>Добыча углеводородов</a:t>
            </a:r>
            <a:endParaRPr lang="en-GB" altLang="en-US" sz="1400" i="1" dirty="0">
              <a:latin typeface="Helvetica Neue Light"/>
            </a:endParaRPr>
          </a:p>
        </p:txBody>
      </p:sp>
      <p:sp>
        <p:nvSpPr>
          <p:cNvPr id="9" name="TextBox 11">
            <a:extLst>
              <a:ext uri="{FF2B5EF4-FFF2-40B4-BE49-F238E27FC236}">
                <a16:creationId xmlns="" xmlns:a16="http://schemas.microsoft.com/office/drawing/2014/main" id="{68A9053E-20C2-4B6C-8A41-6210BC2312FD}"/>
              </a:ext>
            </a:extLst>
          </p:cNvPr>
          <p:cNvSpPr txBox="1">
            <a:spLocks noChangeArrowheads="1"/>
          </p:cNvSpPr>
          <p:nvPr/>
        </p:nvSpPr>
        <p:spPr bwMode="auto">
          <a:xfrm>
            <a:off x="6949348" y="1196607"/>
            <a:ext cx="144086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400" i="1" dirty="0">
                <a:latin typeface="Helvetica Neue Light"/>
              </a:rPr>
              <a:t>Оптимизация активов</a:t>
            </a:r>
            <a:endParaRPr lang="en-GB" altLang="en-US" sz="1400" i="1" dirty="0">
              <a:latin typeface="Helvetica Neue Light"/>
            </a:endParaRPr>
          </a:p>
        </p:txBody>
      </p:sp>
      <p:pic>
        <p:nvPicPr>
          <p:cNvPr id="14" name="Picture 13">
            <a:extLst>
              <a:ext uri="{FF2B5EF4-FFF2-40B4-BE49-F238E27FC236}">
                <a16:creationId xmlns="" xmlns:a16="http://schemas.microsoft.com/office/drawing/2014/main" id="{36C4DBA9-54D7-4E5A-8C70-EFCB267869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8965" y="1789631"/>
            <a:ext cx="9279163" cy="1030717"/>
          </a:xfrm>
          <a:prstGeom prst="rect">
            <a:avLst/>
          </a:prstGeom>
        </p:spPr>
      </p:pic>
      <p:pic>
        <p:nvPicPr>
          <p:cNvPr id="18" name="Picture 17">
            <a:extLst>
              <a:ext uri="{FF2B5EF4-FFF2-40B4-BE49-F238E27FC236}">
                <a16:creationId xmlns="" xmlns:a16="http://schemas.microsoft.com/office/drawing/2014/main" id="{184A4E63-F212-4F7B-8803-BE3CABEC2E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63009" y="2140842"/>
            <a:ext cx="1266979" cy="1162860"/>
          </a:xfrm>
          <a:prstGeom prst="rect">
            <a:avLst/>
          </a:prstGeom>
        </p:spPr>
      </p:pic>
      <p:sp>
        <p:nvSpPr>
          <p:cNvPr id="21" name="Round Same Side Corner Rectangle 4">
            <a:extLst>
              <a:ext uri="{FF2B5EF4-FFF2-40B4-BE49-F238E27FC236}">
                <a16:creationId xmlns="" xmlns:a16="http://schemas.microsoft.com/office/drawing/2014/main" id="{C0C3B56A-91B9-4A73-AF0C-7CCD1DC12664}"/>
              </a:ext>
            </a:extLst>
          </p:cNvPr>
          <p:cNvSpPr/>
          <p:nvPr/>
        </p:nvSpPr>
        <p:spPr>
          <a:xfrm>
            <a:off x="418685" y="2926921"/>
            <a:ext cx="1548828" cy="1446879"/>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28016" tIns="128016" rIns="128016" bIns="128016" numCol="1" spcCol="1270" anchor="t" anchorCtr="0">
            <a:noAutofit/>
          </a:bodyPr>
          <a:lstStyle/>
          <a:p>
            <a:pPr algn="ctr"/>
            <a:r>
              <a:rPr lang="ru-RU" sz="1200" b="0" dirty="0"/>
              <a:t>Оценка запасов и сейсмическая интерпретация</a:t>
            </a:r>
          </a:p>
          <a:p>
            <a:pPr algn="ctr"/>
            <a:r>
              <a:rPr lang="ru-RU" sz="1200" i="1" dirty="0">
                <a:solidFill>
                  <a:schemeClr val="bg1"/>
                </a:solidFill>
              </a:rPr>
              <a:t>Поиск аналогов коллекторов</a:t>
            </a:r>
            <a:endParaRPr lang="en-US" sz="1200" i="1" dirty="0">
              <a:solidFill>
                <a:schemeClr val="bg1"/>
              </a:solidFill>
            </a:endParaRPr>
          </a:p>
        </p:txBody>
      </p:sp>
      <p:sp>
        <p:nvSpPr>
          <p:cNvPr id="25" name="Round Same Side Corner Rectangle 4">
            <a:extLst>
              <a:ext uri="{FF2B5EF4-FFF2-40B4-BE49-F238E27FC236}">
                <a16:creationId xmlns="" xmlns:a16="http://schemas.microsoft.com/office/drawing/2014/main" id="{72E48C15-58F3-4772-803E-D8DFD4F16C35}"/>
              </a:ext>
            </a:extLst>
          </p:cNvPr>
          <p:cNvSpPr/>
          <p:nvPr/>
        </p:nvSpPr>
        <p:spPr>
          <a:xfrm>
            <a:off x="5204500" y="2926921"/>
            <a:ext cx="1735277" cy="1446879"/>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28016" tIns="128016" rIns="128016" bIns="128016" numCol="1" spcCol="1270" anchor="t" anchorCtr="0">
            <a:noAutofit/>
          </a:bodyPr>
          <a:lstStyle/>
          <a:p>
            <a:pPr lvl="0" algn="ctr"/>
            <a:r>
              <a:rPr lang="ru-RU" sz="1200" b="0" dirty="0" smtClean="0"/>
              <a:t>Прогнозное техническое обслуживание и ремонты, </a:t>
            </a:r>
            <a:r>
              <a:rPr lang="ru-RU" sz="1200" b="0" dirty="0"/>
              <a:t>У</a:t>
            </a:r>
            <a:r>
              <a:rPr lang="ru-RU" sz="1200" b="0" dirty="0" smtClean="0"/>
              <a:t>правление </a:t>
            </a:r>
            <a:r>
              <a:rPr lang="ru-RU" sz="1200" b="0" dirty="0"/>
              <a:t>знаниями, Анализ событий в реальном времени, </a:t>
            </a:r>
            <a:r>
              <a:rPr lang="ru-RU" sz="1200" b="0" dirty="0" smtClean="0"/>
              <a:t>Управление </a:t>
            </a:r>
            <a:r>
              <a:rPr lang="ru-RU" sz="1200" b="0" dirty="0"/>
              <a:t>рабочими  процессами</a:t>
            </a:r>
            <a:endParaRPr lang="en-US" sz="1200" b="0" i="1" dirty="0">
              <a:solidFill>
                <a:schemeClr val="bg1"/>
              </a:solidFill>
            </a:endParaRPr>
          </a:p>
        </p:txBody>
      </p:sp>
      <p:sp>
        <p:nvSpPr>
          <p:cNvPr id="29" name="Round Same Side Corner Rectangle 4">
            <a:extLst>
              <a:ext uri="{FF2B5EF4-FFF2-40B4-BE49-F238E27FC236}">
                <a16:creationId xmlns="" xmlns:a16="http://schemas.microsoft.com/office/drawing/2014/main" id="{1AD70F6B-3B15-4DEC-92F3-2FAF86EF8A91}"/>
              </a:ext>
            </a:extLst>
          </p:cNvPr>
          <p:cNvSpPr/>
          <p:nvPr/>
        </p:nvSpPr>
        <p:spPr>
          <a:xfrm>
            <a:off x="3705306" y="2926921"/>
            <a:ext cx="1535581" cy="1446879"/>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28016" tIns="128016" rIns="128016" bIns="128016" numCol="1" spcCol="1270" anchor="t" anchorCtr="0">
            <a:noAutofit/>
          </a:bodyPr>
          <a:lstStyle/>
          <a:p>
            <a:pPr lvl="0" algn="ctr"/>
            <a:r>
              <a:rPr lang="ru-RU" sz="1200" b="0" dirty="0"/>
              <a:t>Управление знаниями, Оптимизация логистики, </a:t>
            </a:r>
            <a:r>
              <a:rPr lang="ru-RU" sz="1200" b="0" dirty="0" smtClean="0"/>
              <a:t>Среда взаимодействия с поставщиками, Интегрированное планирование</a:t>
            </a:r>
            <a:endParaRPr lang="en-US" sz="1200" b="0" i="1" dirty="0">
              <a:solidFill>
                <a:schemeClr val="bg1"/>
              </a:solidFill>
            </a:endParaRPr>
          </a:p>
        </p:txBody>
      </p:sp>
      <p:pic>
        <p:nvPicPr>
          <p:cNvPr id="30" name="Picture 29">
            <a:extLst>
              <a:ext uri="{FF2B5EF4-FFF2-40B4-BE49-F238E27FC236}">
                <a16:creationId xmlns="" xmlns:a16="http://schemas.microsoft.com/office/drawing/2014/main" id="{4716F4F1-989F-4E5C-A8DB-DB2E697A033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81349" y="5439295"/>
            <a:ext cx="877500" cy="356261"/>
          </a:xfrm>
          <a:prstGeom prst="rect">
            <a:avLst/>
          </a:prstGeom>
        </p:spPr>
      </p:pic>
      <p:sp>
        <p:nvSpPr>
          <p:cNvPr id="37" name="Round Same Side Corner Rectangle 4">
            <a:extLst>
              <a:ext uri="{FF2B5EF4-FFF2-40B4-BE49-F238E27FC236}">
                <a16:creationId xmlns="" xmlns:a16="http://schemas.microsoft.com/office/drawing/2014/main" id="{AACDF7DB-9109-42F9-B608-12E1AFF4B170}"/>
              </a:ext>
            </a:extLst>
          </p:cNvPr>
          <p:cNvSpPr/>
          <p:nvPr/>
        </p:nvSpPr>
        <p:spPr>
          <a:xfrm>
            <a:off x="8505022" y="2944443"/>
            <a:ext cx="1718008" cy="1690893"/>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28016" tIns="128016" rIns="128016" bIns="128016" numCol="1" spcCol="1270" anchor="t" anchorCtr="0">
            <a:noAutofit/>
          </a:bodyPr>
          <a:lstStyle/>
          <a:p>
            <a:pPr lvl="0" algn="ctr"/>
            <a:r>
              <a:rPr lang="ru-RU" sz="1200" b="0" dirty="0" smtClean="0"/>
              <a:t>Прогнозирование рискованных ситуаций, Мониторинг активности рабочих, </a:t>
            </a:r>
          </a:p>
          <a:p>
            <a:pPr lvl="0" algn="ctr"/>
            <a:r>
              <a:rPr lang="ru-RU" sz="1200" b="0" dirty="0" smtClean="0"/>
              <a:t>Обеспечение соблюдения предписаний по безопасности,</a:t>
            </a:r>
            <a:endParaRPr lang="ru-RU" sz="1200" b="0" dirty="0"/>
          </a:p>
          <a:p>
            <a:pPr algn="ctr"/>
            <a:r>
              <a:rPr lang="ru-RU" altLang="x-none" sz="1200" b="0" dirty="0">
                <a:solidFill>
                  <a:srgbClr val="002060"/>
                </a:solidFill>
              </a:rPr>
              <a:t>Экологический мониторинг</a:t>
            </a:r>
          </a:p>
          <a:p>
            <a:pPr lvl="0" algn="ctr"/>
            <a:r>
              <a:rPr lang="ru-RU" sz="1200" b="0" dirty="0"/>
              <a:t> </a:t>
            </a:r>
            <a:endParaRPr lang="en-US" sz="1200" b="0" i="1" dirty="0">
              <a:solidFill>
                <a:schemeClr val="bg1"/>
              </a:solidFill>
            </a:endParaRPr>
          </a:p>
        </p:txBody>
      </p:sp>
      <p:sp>
        <p:nvSpPr>
          <p:cNvPr id="43" name="Round Same Side Corner Rectangle 4">
            <a:extLst>
              <a:ext uri="{FF2B5EF4-FFF2-40B4-BE49-F238E27FC236}">
                <a16:creationId xmlns="" xmlns:a16="http://schemas.microsoft.com/office/drawing/2014/main" id="{51945111-940B-45BD-B772-52D52F7B5425}"/>
              </a:ext>
            </a:extLst>
          </p:cNvPr>
          <p:cNvSpPr/>
          <p:nvPr/>
        </p:nvSpPr>
        <p:spPr>
          <a:xfrm>
            <a:off x="1990035" y="2795221"/>
            <a:ext cx="1732157" cy="1446879"/>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28016" tIns="128016" rIns="128016" bIns="128016" numCol="1" spcCol="1270" anchor="t" anchorCtr="0">
            <a:noAutofit/>
          </a:bodyPr>
          <a:lstStyle/>
          <a:p>
            <a:pPr algn="ctr"/>
            <a:r>
              <a:rPr lang="ru-RU" sz="1200" b="0" dirty="0"/>
              <a:t>Прогноз затруднений и аварийных ситуаций, сокращение НПВ,  </a:t>
            </a:r>
            <a:r>
              <a:rPr lang="ru-RU" sz="1200" b="0" dirty="0" smtClean="0"/>
              <a:t>Оптимизация режимов бурения</a:t>
            </a:r>
            <a:endParaRPr lang="en-US" sz="1200" b="0" i="1" dirty="0">
              <a:solidFill>
                <a:schemeClr val="bg1"/>
              </a:solidFill>
            </a:endParaRPr>
          </a:p>
        </p:txBody>
      </p:sp>
      <p:sp>
        <p:nvSpPr>
          <p:cNvPr id="46" name="Round Same Side Corner Rectangle 4">
            <a:extLst>
              <a:ext uri="{FF2B5EF4-FFF2-40B4-BE49-F238E27FC236}">
                <a16:creationId xmlns="" xmlns:a16="http://schemas.microsoft.com/office/drawing/2014/main" id="{2FBD575B-4B0C-43B1-9C16-E59FC4AF5B1F}"/>
              </a:ext>
            </a:extLst>
          </p:cNvPr>
          <p:cNvSpPr/>
          <p:nvPr/>
        </p:nvSpPr>
        <p:spPr>
          <a:xfrm>
            <a:off x="6954262" y="2807785"/>
            <a:ext cx="1598040" cy="1446879"/>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28016" tIns="128016" rIns="128016" bIns="128016" numCol="1" spcCol="1270" anchor="t" anchorCtr="0">
            <a:noAutofit/>
          </a:bodyPr>
          <a:lstStyle/>
          <a:p>
            <a:pPr algn="ctr"/>
            <a:r>
              <a:rPr lang="ru-RU" sz="1200" b="0" dirty="0"/>
              <a:t>Моделирование резервуаров, более быстрый анализ характеристик бассейна, Оптимизация ресурсов и </a:t>
            </a:r>
            <a:r>
              <a:rPr lang="ru-RU" sz="1200" b="0" dirty="0" err="1"/>
              <a:t>энерго</a:t>
            </a:r>
            <a:r>
              <a:rPr lang="ru-RU" sz="1200" b="0" dirty="0"/>
              <a:t> потребления </a:t>
            </a:r>
            <a:endParaRPr lang="en-US" sz="1200" b="0" dirty="0"/>
          </a:p>
        </p:txBody>
      </p:sp>
      <p:sp>
        <p:nvSpPr>
          <p:cNvPr id="49" name="Round Same Side Corner Rectangle 4">
            <a:extLst>
              <a:ext uri="{FF2B5EF4-FFF2-40B4-BE49-F238E27FC236}">
                <a16:creationId xmlns="" xmlns:a16="http://schemas.microsoft.com/office/drawing/2014/main" id="{C0B38A2A-01CC-44D8-926B-64BCA72ACECA}"/>
              </a:ext>
            </a:extLst>
          </p:cNvPr>
          <p:cNvSpPr/>
          <p:nvPr/>
        </p:nvSpPr>
        <p:spPr>
          <a:xfrm>
            <a:off x="10205493" y="3196585"/>
            <a:ext cx="1784603" cy="1446879"/>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28016" tIns="128016" rIns="128016" bIns="128016" numCol="1" spcCol="1270" anchor="t" anchorCtr="0">
            <a:noAutofit/>
          </a:bodyPr>
          <a:lstStyle/>
          <a:p>
            <a:pPr algn="ctr" defTabSz="854053"/>
            <a:r>
              <a:rPr lang="ru-RU" sz="1200" b="0" dirty="0"/>
              <a:t>Инженерные знания, </a:t>
            </a:r>
            <a:r>
              <a:rPr lang="ru-RU" sz="1200" b="0" dirty="0" smtClean="0"/>
              <a:t>Комплексное </a:t>
            </a:r>
            <a:r>
              <a:rPr lang="ru-RU" sz="1200" b="0" dirty="0"/>
              <a:t>управление проектами, </a:t>
            </a:r>
            <a:r>
              <a:rPr lang="ru-RU" sz="1200" b="0" dirty="0" smtClean="0"/>
              <a:t>Работа с поставщиками и подрядчиками, Интегрированное планирование</a:t>
            </a:r>
            <a:endParaRPr lang="en-US" altLang="en-US" sz="1200" b="0" i="1" dirty="0">
              <a:solidFill>
                <a:schemeClr val="bg1"/>
              </a:solidFill>
              <a:cs typeface="Calibri"/>
            </a:endParaRPr>
          </a:p>
        </p:txBody>
      </p:sp>
      <p:sp>
        <p:nvSpPr>
          <p:cNvPr id="50" name="Slide Number Placeholder 3">
            <a:extLst>
              <a:ext uri="{FF2B5EF4-FFF2-40B4-BE49-F238E27FC236}">
                <a16:creationId xmlns="" xmlns:a16="http://schemas.microsoft.com/office/drawing/2014/main" id="{266332C9-ED24-48DB-927B-F42F72116AD5}"/>
              </a:ext>
            </a:extLst>
          </p:cNvPr>
          <p:cNvSpPr txBox="1">
            <a:spLocks/>
          </p:cNvSpPr>
          <p:nvPr/>
        </p:nvSpPr>
        <p:spPr>
          <a:xfrm>
            <a:off x="242889" y="6259006"/>
            <a:ext cx="488951" cy="1841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321864E-0619-4733-B484-963B9B763E77}" type="slidenum">
              <a:rPr lang="en-US" altLang="en-US" sz="1000"/>
              <a:pPr>
                <a:defRPr/>
              </a:pPr>
              <a:t>8</a:t>
            </a:fld>
            <a:endParaRPr lang="en-US" altLang="en-US" sz="1000" dirty="0"/>
          </a:p>
        </p:txBody>
      </p:sp>
      <p:pic>
        <p:nvPicPr>
          <p:cNvPr id="52" name="Picture 51">
            <a:extLst>
              <a:ext uri="{FF2B5EF4-FFF2-40B4-BE49-F238E27FC236}">
                <a16:creationId xmlns="" xmlns:a16="http://schemas.microsoft.com/office/drawing/2014/main" id="{DBD36FA9-72B1-4158-9A0D-776FBE23CC8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0593" y="5267413"/>
            <a:ext cx="973301" cy="436089"/>
          </a:xfrm>
          <a:prstGeom prst="rect">
            <a:avLst/>
          </a:prstGeom>
        </p:spPr>
      </p:pic>
      <p:pic>
        <p:nvPicPr>
          <p:cNvPr id="55" name="Picture 54">
            <a:extLst>
              <a:ext uri="{FF2B5EF4-FFF2-40B4-BE49-F238E27FC236}">
                <a16:creationId xmlns="" xmlns:a16="http://schemas.microsoft.com/office/drawing/2014/main" id="{B5C0A973-79F1-4EDF-A834-63737CA3457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29823" y="5081558"/>
            <a:ext cx="1039068" cy="447517"/>
          </a:xfrm>
          <a:prstGeom prst="rect">
            <a:avLst/>
          </a:prstGeom>
        </p:spPr>
      </p:pic>
      <p:sp>
        <p:nvSpPr>
          <p:cNvPr id="10" name="TextBox 13">
            <a:extLst>
              <a:ext uri="{FF2B5EF4-FFF2-40B4-BE49-F238E27FC236}">
                <a16:creationId xmlns="" xmlns:a16="http://schemas.microsoft.com/office/drawing/2014/main" id="{B41268C2-EDDE-4FA2-A1DC-FB032F991ABA}"/>
              </a:ext>
            </a:extLst>
          </p:cNvPr>
          <p:cNvSpPr txBox="1">
            <a:spLocks noChangeArrowheads="1"/>
          </p:cNvSpPr>
          <p:nvPr/>
        </p:nvSpPr>
        <p:spPr bwMode="auto">
          <a:xfrm>
            <a:off x="8679584" y="1304328"/>
            <a:ext cx="144103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defPPr>
              <a:defRPr lang="en-GB"/>
            </a:defPPr>
            <a:lvl1pPr algn="ctr" defTabSz="455613" eaLnBrk="1" hangingPunct="1">
              <a:defRPr sz="800" b="1" i="1">
                <a:latin typeface="Arial" panose="020B0604020202020204" pitchFamily="34" charset="0"/>
              </a:defRPr>
            </a:lvl1pPr>
            <a:lvl2pPr defTabSz="455613">
              <a:defRPr>
                <a:solidFill>
                  <a:schemeClr val="tx1"/>
                </a:solidFill>
                <a:latin typeface="Arial" panose="020B0604020202020204" pitchFamily="34" charset="0"/>
              </a:defRPr>
            </a:lvl2pPr>
            <a:lvl3pPr defTabSz="455613">
              <a:defRPr>
                <a:solidFill>
                  <a:schemeClr val="tx1"/>
                </a:solidFill>
                <a:latin typeface="Arial" panose="020B0604020202020204" pitchFamily="34" charset="0"/>
              </a:defRPr>
            </a:lvl3pPr>
            <a:lvl4pPr defTabSz="455613">
              <a:defRPr>
                <a:solidFill>
                  <a:schemeClr val="tx1"/>
                </a:solidFill>
                <a:latin typeface="Arial" panose="020B0604020202020204" pitchFamily="34" charset="0"/>
              </a:defRPr>
            </a:lvl4pPr>
            <a:lvl5pPr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defTabSz="455602">
              <a:buClr>
                <a:srgbClr val="000000"/>
              </a:buClr>
              <a:buSzPct val="100000"/>
              <a:defRPr/>
            </a:pPr>
            <a:r>
              <a:rPr lang="ru-RU" altLang="en-US" sz="1400" smtClean="0">
                <a:latin typeface="Helvetica Neue Light"/>
              </a:rPr>
              <a:t>Охрана труда</a:t>
            </a:r>
            <a:endParaRPr lang="en-GB" altLang="en-US" sz="1400" dirty="0">
              <a:latin typeface="Helvetica Neue Light"/>
            </a:endParaRPr>
          </a:p>
        </p:txBody>
      </p:sp>
      <p:sp>
        <p:nvSpPr>
          <p:cNvPr id="12" name="TextBox 13">
            <a:extLst>
              <a:ext uri="{FF2B5EF4-FFF2-40B4-BE49-F238E27FC236}">
                <a16:creationId xmlns="" xmlns:a16="http://schemas.microsoft.com/office/drawing/2014/main" id="{E0FAD169-0B70-4336-A406-20F7728D7C66}"/>
              </a:ext>
            </a:extLst>
          </p:cNvPr>
          <p:cNvSpPr txBox="1">
            <a:spLocks noChangeArrowheads="1"/>
          </p:cNvSpPr>
          <p:nvPr/>
        </p:nvSpPr>
        <p:spPr bwMode="auto">
          <a:xfrm>
            <a:off x="10266720" y="1196607"/>
            <a:ext cx="1659557"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defPPr>
              <a:defRPr lang="en-GB"/>
            </a:defPPr>
            <a:lvl1pPr algn="ctr" defTabSz="455613" eaLnBrk="1" hangingPunct="1">
              <a:defRPr sz="800" b="1" i="1">
                <a:latin typeface="Arial" panose="020B0604020202020204" pitchFamily="34" charset="0"/>
              </a:defRPr>
            </a:lvl1pPr>
            <a:lvl2pPr defTabSz="455613">
              <a:defRPr>
                <a:solidFill>
                  <a:schemeClr val="tx1"/>
                </a:solidFill>
                <a:latin typeface="Arial" panose="020B0604020202020204" pitchFamily="34" charset="0"/>
              </a:defRPr>
            </a:lvl2pPr>
            <a:lvl3pPr defTabSz="455613">
              <a:defRPr>
                <a:solidFill>
                  <a:schemeClr val="tx1"/>
                </a:solidFill>
                <a:latin typeface="Arial" panose="020B0604020202020204" pitchFamily="34" charset="0"/>
              </a:defRPr>
            </a:lvl3pPr>
            <a:lvl4pPr defTabSz="455613">
              <a:defRPr>
                <a:solidFill>
                  <a:schemeClr val="tx1"/>
                </a:solidFill>
                <a:latin typeface="Arial" panose="020B0604020202020204" pitchFamily="34" charset="0"/>
              </a:defRPr>
            </a:lvl4pPr>
            <a:lvl5pPr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defTabSz="455602">
              <a:buClr>
                <a:srgbClr val="000000"/>
              </a:buClr>
              <a:buSzPct val="100000"/>
              <a:defRPr/>
            </a:pPr>
            <a:r>
              <a:rPr lang="ru-RU" altLang="en-US" sz="1400" dirty="0">
                <a:latin typeface="Helvetica Neue Light"/>
              </a:rPr>
              <a:t>Ликвидация скважин и вывод </a:t>
            </a:r>
          </a:p>
          <a:p>
            <a:pPr defTabSz="455602">
              <a:buClr>
                <a:srgbClr val="000000"/>
              </a:buClr>
              <a:buSzPct val="100000"/>
              <a:defRPr/>
            </a:pPr>
            <a:r>
              <a:rPr lang="ru-RU" altLang="en-US" sz="1400" dirty="0">
                <a:latin typeface="Helvetica Neue Light"/>
              </a:rPr>
              <a:t>месторождения из эксплуатации</a:t>
            </a:r>
            <a:endParaRPr lang="en-GB" altLang="en-US" sz="1400" dirty="0">
              <a:latin typeface="Helvetica Neue Light"/>
            </a:endParaRPr>
          </a:p>
        </p:txBody>
      </p:sp>
      <p:pic>
        <p:nvPicPr>
          <p:cNvPr id="70" name="Picture 69">
            <a:extLst>
              <a:ext uri="{FF2B5EF4-FFF2-40B4-BE49-F238E27FC236}">
                <a16:creationId xmlns="" xmlns:a16="http://schemas.microsoft.com/office/drawing/2014/main" id="{17BCC29D-52C0-4D55-94EC-B9B727F866DA}"/>
              </a:ext>
            </a:extLst>
          </p:cNvPr>
          <p:cNvPicPr>
            <a:picLocks noChangeAspect="1"/>
          </p:cNvPicPr>
          <p:nvPr/>
        </p:nvPicPr>
        <p:blipFill>
          <a:blip r:embed="rId8"/>
          <a:stretch>
            <a:fillRect/>
          </a:stretch>
        </p:blipFill>
        <p:spPr>
          <a:xfrm>
            <a:off x="7125607" y="5877306"/>
            <a:ext cx="1039477" cy="584055"/>
          </a:xfrm>
          <a:prstGeom prst="rect">
            <a:avLst/>
          </a:prstGeom>
        </p:spPr>
      </p:pic>
      <p:sp>
        <p:nvSpPr>
          <p:cNvPr id="71" name="Rectangle 70">
            <a:extLst>
              <a:ext uri="{FF2B5EF4-FFF2-40B4-BE49-F238E27FC236}">
                <a16:creationId xmlns="" xmlns:a16="http://schemas.microsoft.com/office/drawing/2014/main" id="{28BDEA1B-6E9E-4492-BBCC-36D3904AA4F1}"/>
              </a:ext>
            </a:extLst>
          </p:cNvPr>
          <p:cNvSpPr/>
          <p:nvPr/>
        </p:nvSpPr>
        <p:spPr bwMode="auto">
          <a:xfrm>
            <a:off x="10283849" y="1196607"/>
            <a:ext cx="1581608" cy="5062399"/>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2" name="Rectangle 71">
            <a:extLst>
              <a:ext uri="{FF2B5EF4-FFF2-40B4-BE49-F238E27FC236}">
                <a16:creationId xmlns="" xmlns:a16="http://schemas.microsoft.com/office/drawing/2014/main" id="{B7207F12-4F0B-40F2-8A5E-82B18477801D}"/>
              </a:ext>
            </a:extLst>
          </p:cNvPr>
          <p:cNvSpPr/>
          <p:nvPr/>
        </p:nvSpPr>
        <p:spPr bwMode="auto">
          <a:xfrm>
            <a:off x="8594018" y="1196607"/>
            <a:ext cx="1525094" cy="5062399"/>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3" name="Rectangle 72">
            <a:extLst>
              <a:ext uri="{FF2B5EF4-FFF2-40B4-BE49-F238E27FC236}">
                <a16:creationId xmlns="" xmlns:a16="http://schemas.microsoft.com/office/drawing/2014/main" id="{425754BE-3260-44CC-AE5F-9970D71157FF}"/>
              </a:ext>
            </a:extLst>
          </p:cNvPr>
          <p:cNvSpPr/>
          <p:nvPr/>
        </p:nvSpPr>
        <p:spPr bwMode="auto">
          <a:xfrm>
            <a:off x="7026640" y="1196607"/>
            <a:ext cx="1392000" cy="5062399"/>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4" name="Rectangle 73">
            <a:extLst>
              <a:ext uri="{FF2B5EF4-FFF2-40B4-BE49-F238E27FC236}">
                <a16:creationId xmlns="" xmlns:a16="http://schemas.microsoft.com/office/drawing/2014/main" id="{9750A2AB-2FDF-4A68-9994-1E64D3BABF89}"/>
              </a:ext>
            </a:extLst>
          </p:cNvPr>
          <p:cNvSpPr/>
          <p:nvPr/>
        </p:nvSpPr>
        <p:spPr bwMode="auto">
          <a:xfrm>
            <a:off x="5341185" y="1196607"/>
            <a:ext cx="1465980" cy="5062399"/>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5" name="Rectangle 74">
            <a:extLst>
              <a:ext uri="{FF2B5EF4-FFF2-40B4-BE49-F238E27FC236}">
                <a16:creationId xmlns="" xmlns:a16="http://schemas.microsoft.com/office/drawing/2014/main" id="{EEFAFBBB-95DE-478F-B33D-85CCB86B9BA1}"/>
              </a:ext>
            </a:extLst>
          </p:cNvPr>
          <p:cNvSpPr/>
          <p:nvPr/>
        </p:nvSpPr>
        <p:spPr bwMode="auto">
          <a:xfrm>
            <a:off x="3769432" y="1196607"/>
            <a:ext cx="1392000" cy="5062399"/>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6" name="Rectangle 75">
            <a:extLst>
              <a:ext uri="{FF2B5EF4-FFF2-40B4-BE49-F238E27FC236}">
                <a16:creationId xmlns="" xmlns:a16="http://schemas.microsoft.com/office/drawing/2014/main" id="{6AD4F853-D96C-40A9-BB21-F0DC8BD0DF48}"/>
              </a:ext>
            </a:extLst>
          </p:cNvPr>
          <p:cNvSpPr/>
          <p:nvPr/>
        </p:nvSpPr>
        <p:spPr bwMode="auto">
          <a:xfrm>
            <a:off x="2140828" y="1196607"/>
            <a:ext cx="1392000" cy="5062399"/>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7" name="Rectangle 76">
            <a:extLst>
              <a:ext uri="{FF2B5EF4-FFF2-40B4-BE49-F238E27FC236}">
                <a16:creationId xmlns="" xmlns:a16="http://schemas.microsoft.com/office/drawing/2014/main" id="{A73945D9-9047-4BAD-A93A-E0840DE87DBA}"/>
              </a:ext>
            </a:extLst>
          </p:cNvPr>
          <p:cNvSpPr/>
          <p:nvPr/>
        </p:nvSpPr>
        <p:spPr bwMode="auto">
          <a:xfrm>
            <a:off x="512224" y="1196607"/>
            <a:ext cx="1392000" cy="5062399"/>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pic>
        <p:nvPicPr>
          <p:cNvPr id="4" name="Picture 3">
            <a:extLst>
              <a:ext uri="{FF2B5EF4-FFF2-40B4-BE49-F238E27FC236}">
                <a16:creationId xmlns="" xmlns:a16="http://schemas.microsoft.com/office/drawing/2014/main" id="{2746445F-5EC3-4D64-B8DB-8BE16973B881}"/>
              </a:ext>
            </a:extLst>
          </p:cNvPr>
          <p:cNvPicPr>
            <a:picLocks noChangeAspect="1"/>
          </p:cNvPicPr>
          <p:nvPr/>
        </p:nvPicPr>
        <p:blipFill>
          <a:blip r:embed="rId9"/>
          <a:stretch>
            <a:fillRect/>
          </a:stretch>
        </p:blipFill>
        <p:spPr>
          <a:xfrm>
            <a:off x="10737085" y="5648362"/>
            <a:ext cx="610644" cy="610644"/>
          </a:xfrm>
          <a:prstGeom prst="rect">
            <a:avLst/>
          </a:prstGeom>
        </p:spPr>
      </p:pic>
      <p:pic>
        <p:nvPicPr>
          <p:cNvPr id="58" name="Picture 57">
            <a:extLst>
              <a:ext uri="{FF2B5EF4-FFF2-40B4-BE49-F238E27FC236}">
                <a16:creationId xmlns="" xmlns:a16="http://schemas.microsoft.com/office/drawing/2014/main" id="{B07EEA79-979C-4601-B71A-8099B2399E16}"/>
              </a:ext>
            </a:extLst>
          </p:cNvPr>
          <p:cNvPicPr>
            <a:picLocks noChangeAspect="1"/>
          </p:cNvPicPr>
          <p:nvPr/>
        </p:nvPicPr>
        <p:blipFill rotWithShape="1">
          <a:blip r:embed="rId8"/>
          <a:srcRect t="24299" b="26294"/>
          <a:stretch/>
        </p:blipFill>
        <p:spPr>
          <a:xfrm>
            <a:off x="5510201" y="5645856"/>
            <a:ext cx="1219513" cy="338545"/>
          </a:xfrm>
          <a:prstGeom prst="rect">
            <a:avLst/>
          </a:prstGeom>
        </p:spPr>
      </p:pic>
      <p:pic>
        <p:nvPicPr>
          <p:cNvPr id="51" name="Picture 50">
            <a:extLst>
              <a:ext uri="{FF2B5EF4-FFF2-40B4-BE49-F238E27FC236}">
                <a16:creationId xmlns="" xmlns:a16="http://schemas.microsoft.com/office/drawing/2014/main" id="{62946D53-4059-459C-B101-818D2AD04BF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313597" y="5766120"/>
            <a:ext cx="428931" cy="375128"/>
          </a:xfrm>
          <a:prstGeom prst="rect">
            <a:avLst/>
          </a:prstGeom>
        </p:spPr>
      </p:pic>
      <p:pic>
        <p:nvPicPr>
          <p:cNvPr id="39" name="Picture 8" descr="logo_gazprom_06_2005"/>
          <p:cNvPicPr>
            <a:picLocks noChangeAspect="1" noChangeArrowheads="1"/>
          </p:cNvPicPr>
          <p:nvPr/>
        </p:nvPicPr>
        <p:blipFill>
          <a:blip r:embed="rId11"/>
          <a:srcRect/>
          <a:stretch>
            <a:fillRect/>
          </a:stretch>
        </p:blipFill>
        <p:spPr bwMode="auto">
          <a:xfrm>
            <a:off x="5481553" y="5911970"/>
            <a:ext cx="638405" cy="312944"/>
          </a:xfrm>
          <a:prstGeom prst="rect">
            <a:avLst/>
          </a:prstGeom>
          <a:noFill/>
          <a:ln w="9525">
            <a:noFill/>
            <a:miter lim="800000"/>
            <a:headEnd/>
            <a:tailEnd/>
          </a:ln>
        </p:spPr>
      </p:pic>
      <p:pic>
        <p:nvPicPr>
          <p:cNvPr id="40" name="Picture 39"/>
          <p:cNvPicPr>
            <a:picLocks noChangeAspect="1"/>
          </p:cNvPicPr>
          <p:nvPr/>
        </p:nvPicPr>
        <p:blipFill>
          <a:blip r:embed="rId12"/>
          <a:stretch>
            <a:fillRect/>
          </a:stretch>
        </p:blipFill>
        <p:spPr>
          <a:xfrm>
            <a:off x="3852949" y="5849225"/>
            <a:ext cx="1015376" cy="375689"/>
          </a:xfrm>
          <a:prstGeom prst="rect">
            <a:avLst/>
          </a:prstGeom>
        </p:spPr>
      </p:pic>
      <p:pic>
        <p:nvPicPr>
          <p:cNvPr id="1026" name="Picture 2" descr="Kcy;&amp;acy;&amp;rcy;&amp;tcy;&amp;icy;&amp;ncy;&amp;kcy;&amp;ic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6964" y="5034999"/>
            <a:ext cx="1250885" cy="6543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cy;&amp;ocy;&amp;khcy;&amp;ocy;&amp;zhcy;&amp;iecy;&amp;iec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12493" y="5608560"/>
            <a:ext cx="1037267" cy="53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descr="logo_gazprom_06_2005"/>
          <p:cNvPicPr>
            <a:picLocks noChangeAspect="1" noChangeArrowheads="1"/>
          </p:cNvPicPr>
          <p:nvPr/>
        </p:nvPicPr>
        <p:blipFill>
          <a:blip r:embed="rId11"/>
          <a:srcRect/>
          <a:stretch>
            <a:fillRect/>
          </a:stretch>
        </p:blipFill>
        <p:spPr bwMode="auto">
          <a:xfrm>
            <a:off x="2480848" y="5658657"/>
            <a:ext cx="638405" cy="312944"/>
          </a:xfrm>
          <a:prstGeom prst="rect">
            <a:avLst/>
          </a:prstGeom>
          <a:noFill/>
          <a:ln w="9525">
            <a:noFill/>
            <a:miter lim="800000"/>
            <a:headEnd/>
            <a:tailEnd/>
          </a:ln>
        </p:spPr>
      </p:pic>
      <p:pic>
        <p:nvPicPr>
          <p:cNvPr id="3" name="Picture 2"/>
          <p:cNvPicPr>
            <a:picLocks noChangeAspect="1"/>
          </p:cNvPicPr>
          <p:nvPr/>
        </p:nvPicPr>
        <p:blipFill>
          <a:blip r:embed="rId15"/>
          <a:stretch>
            <a:fillRect/>
          </a:stretch>
        </p:blipFill>
        <p:spPr>
          <a:xfrm>
            <a:off x="7390911" y="5243430"/>
            <a:ext cx="557731" cy="280931"/>
          </a:xfrm>
          <a:prstGeom prst="rect">
            <a:avLst/>
          </a:prstGeom>
        </p:spPr>
      </p:pic>
      <p:sp>
        <p:nvSpPr>
          <p:cNvPr id="11" name="Slide Number Placeholder 10"/>
          <p:cNvSpPr>
            <a:spLocks noGrp="1"/>
          </p:cNvSpPr>
          <p:nvPr>
            <p:ph type="sldNum" sz="quarter" idx="11"/>
          </p:nvPr>
        </p:nvSpPr>
        <p:spPr/>
        <p:txBody>
          <a:bodyPr/>
          <a:lstStyle/>
          <a:p>
            <a:fld id="{5E6AB6DA-0DE7-4195-B38B-4766985CEDC5}" type="slidenum">
              <a:rPr lang="pl-PL" smtClean="0"/>
              <a:pPr/>
              <a:t>8</a:t>
            </a:fld>
            <a:endParaRPr lang="pl-PL" dirty="0"/>
          </a:p>
        </p:txBody>
      </p:sp>
      <p:pic>
        <p:nvPicPr>
          <p:cNvPr id="41" name="Picture 38" descr="Landmark.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923998" y="4729249"/>
            <a:ext cx="819722" cy="81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39" descr="Repsol.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35588" y="4274763"/>
            <a:ext cx="1073723" cy="107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 descr="Pcy;&amp;ocy;&amp;khcy;&amp;ocy;&amp;zhcy;&amp;iecy;&amp;iec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1036" y="4106311"/>
            <a:ext cx="842694" cy="43793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5" descr="Shel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42281" y="5345035"/>
            <a:ext cx="32226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30"/>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500931" y="4714797"/>
            <a:ext cx="10493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2"/>
          <p:cNvPicPr>
            <a:picLocks noChangeAspect="1"/>
          </p:cNvPicPr>
          <p:nvPr/>
        </p:nvPicPr>
        <p:blipFill>
          <a:blip r:embed="rId20">
            <a:extLst>
              <a:ext uri="{28A0092B-C50C-407E-A947-70E740481C1C}">
                <a14:useLocalDpi xmlns:a14="http://schemas.microsoft.com/office/drawing/2010/main" val="0"/>
              </a:ext>
            </a:extLst>
          </a:blip>
          <a:srcRect t="29185" b="29710"/>
          <a:stretch>
            <a:fillRect/>
          </a:stretch>
        </p:blipFill>
        <p:spPr bwMode="auto">
          <a:xfrm>
            <a:off x="3842761" y="5091439"/>
            <a:ext cx="76835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Group 63"/>
          <p:cNvGrpSpPr>
            <a:grpSpLocks/>
          </p:cNvGrpSpPr>
          <p:nvPr/>
        </p:nvGrpSpPr>
        <p:grpSpPr bwMode="auto">
          <a:xfrm>
            <a:off x="6195753" y="5395666"/>
            <a:ext cx="400050" cy="215900"/>
            <a:chOff x="6563893" y="4815739"/>
            <a:chExt cx="551472" cy="298240"/>
          </a:xfrm>
        </p:grpSpPr>
        <p:pic>
          <p:nvPicPr>
            <p:cNvPr id="59" name="Picture 66"/>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586373" y="4858128"/>
              <a:ext cx="245890" cy="216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5" descr="Shell"/>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30219" y="4864184"/>
              <a:ext cx="250035" cy="20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Rounded Corners 77">
              <a:extLst>
                <a:ext uri="{FF2B5EF4-FFF2-40B4-BE49-F238E27FC236}"/>
              </a:extLst>
            </p:cNvPr>
            <p:cNvSpPr/>
            <p:nvPr/>
          </p:nvSpPr>
          <p:spPr bwMode="auto">
            <a:xfrm>
              <a:off x="6563893" y="4815739"/>
              <a:ext cx="551472" cy="298240"/>
            </a:xfrm>
            <a:prstGeom prst="roundRect">
              <a:avLst>
                <a:gd name="adj" fmla="val 9053"/>
              </a:avLst>
            </a:prstGeom>
            <a:noFill/>
            <a:ln w="9525" cap="flat" cmpd="sng" algn="ctr">
              <a:solidFill>
                <a:schemeClr val="tx1">
                  <a:lumMod val="50000"/>
                </a:schemeClr>
              </a:solidFill>
              <a:prstDash val="solid"/>
              <a:round/>
              <a:headEnd type="none" w="med" len="med"/>
              <a:tailEnd type="none" w="med" len="med"/>
            </a:ln>
            <a:effectLst/>
          </p:spPr>
          <p:txBody>
            <a:bodyPr lIns="0" tIns="0" rIns="0" bIns="0"/>
            <a:lstStyle/>
            <a:p>
              <a:pPr eaLnBrk="1" hangingPunct="1">
                <a:lnSpc>
                  <a:spcPct val="90000"/>
                </a:lnSpc>
                <a:defRPr/>
              </a:pPr>
              <a:endParaRPr lang="nb-NO" dirty="0">
                <a:latin typeface="HelvNeue Light for IBM" pitchFamily="34" charset="0"/>
                <a:ea typeface="+mn-ea"/>
                <a:cs typeface="+mn-cs"/>
              </a:endParaRPr>
            </a:p>
          </p:txBody>
        </p:sp>
      </p:grpSp>
      <p:pic>
        <p:nvPicPr>
          <p:cNvPr id="78" name="Picture 52"/>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9520058" y="5352091"/>
            <a:ext cx="4921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9376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FC18CA-4A3E-4409-99ED-E2616DAF7251}"/>
              </a:ext>
            </a:extLst>
          </p:cNvPr>
          <p:cNvSpPr>
            <a:spLocks noGrp="1"/>
          </p:cNvSpPr>
          <p:nvPr>
            <p:ph type="title"/>
          </p:nvPr>
        </p:nvSpPr>
        <p:spPr>
          <a:xfrm>
            <a:off x="399760" y="9781"/>
            <a:ext cx="10855537" cy="1036320"/>
          </a:xfrm>
        </p:spPr>
        <p:txBody>
          <a:bodyPr>
            <a:normAutofit/>
          </a:bodyPr>
          <a:lstStyle/>
          <a:p>
            <a:r>
              <a:rPr lang="ru-RU" sz="2400" kern="1200" dirty="0">
                <a:latin typeface="Helvetica Neue" charset="0"/>
                <a:ea typeface="Helvetica Neue" charset="0"/>
                <a:cs typeface="Helvetica Neue" charset="0"/>
              </a:rPr>
              <a:t>Примеры решаемых </a:t>
            </a:r>
            <a:r>
              <a:rPr lang="en-US" sz="2400" kern="1200" dirty="0">
                <a:latin typeface="Helvetica Neue" charset="0"/>
                <a:ea typeface="Helvetica Neue" charset="0"/>
                <a:cs typeface="Helvetica Neue" charset="0"/>
              </a:rPr>
              <a:t>IBM </a:t>
            </a:r>
            <a:r>
              <a:rPr lang="ru-RU" sz="2400" kern="1200" dirty="0">
                <a:latin typeface="Helvetica Neue" charset="0"/>
                <a:ea typeface="Helvetica Neue" charset="0"/>
                <a:cs typeface="Helvetica Neue" charset="0"/>
              </a:rPr>
              <a:t>задач </a:t>
            </a:r>
            <a:r>
              <a:rPr lang="ru-RU" sz="2400" dirty="0" smtClean="0">
                <a:latin typeface="Helvetica Neue" charset="0"/>
                <a:ea typeface="Helvetica Neue" charset="0"/>
                <a:cs typeface="Helvetica Neue" charset="0"/>
              </a:rPr>
              <a:t>в области транспортировки,  переработки и сбыта нефти, газа и нефтепродуктов </a:t>
            </a:r>
            <a:endParaRPr lang="en-US" sz="2400" dirty="0">
              <a:latin typeface="Helvetica Neue" charset="0"/>
              <a:ea typeface="Helvetica Neue" charset="0"/>
              <a:cs typeface="Helvetica Neue" charset="0"/>
            </a:endParaRPr>
          </a:p>
        </p:txBody>
      </p:sp>
      <p:sp>
        <p:nvSpPr>
          <p:cNvPr id="5" name="Slide Number Placeholder 4"/>
          <p:cNvSpPr>
            <a:spLocks noGrp="1"/>
          </p:cNvSpPr>
          <p:nvPr>
            <p:ph type="sldNum" sz="quarter" idx="11"/>
          </p:nvPr>
        </p:nvSpPr>
        <p:spPr/>
        <p:txBody>
          <a:bodyPr/>
          <a:lstStyle/>
          <a:p>
            <a:fld id="{5E6AB6DA-0DE7-4195-B38B-4766985CEDC5}" type="slidenum">
              <a:rPr lang="pl-PL" smtClean="0"/>
              <a:pPr/>
              <a:t>9</a:t>
            </a:fld>
            <a:endParaRPr lang="pl-PL"/>
          </a:p>
        </p:txBody>
      </p:sp>
      <p:sp>
        <p:nvSpPr>
          <p:cNvPr id="6" name="TextBox 8">
            <a:extLst>
              <a:ext uri="{FF2B5EF4-FFF2-40B4-BE49-F238E27FC236}">
                <a16:creationId xmlns="" xmlns:a16="http://schemas.microsoft.com/office/drawing/2014/main" id="{C1AFFC7D-7558-48DF-ADA0-F132468A353F}"/>
              </a:ext>
            </a:extLst>
          </p:cNvPr>
          <p:cNvSpPr txBox="1">
            <a:spLocks noChangeArrowheads="1"/>
          </p:cNvSpPr>
          <p:nvPr/>
        </p:nvSpPr>
        <p:spPr bwMode="auto">
          <a:xfrm>
            <a:off x="2458569" y="1296226"/>
            <a:ext cx="1370400"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333" i="1" dirty="0">
                <a:latin typeface="Helvetica Neue Light"/>
              </a:rPr>
              <a:t>Хранение</a:t>
            </a:r>
            <a:endParaRPr lang="en-GB" altLang="en-US" sz="1333" i="1" dirty="0">
              <a:latin typeface="Helvetica Neue Light"/>
            </a:endParaRPr>
          </a:p>
        </p:txBody>
      </p:sp>
      <p:sp>
        <p:nvSpPr>
          <p:cNvPr id="10" name="TextBox 13">
            <a:extLst>
              <a:ext uri="{FF2B5EF4-FFF2-40B4-BE49-F238E27FC236}">
                <a16:creationId xmlns="" xmlns:a16="http://schemas.microsoft.com/office/drawing/2014/main" id="{B41268C2-EDDE-4FA2-A1DC-FB032F991ABA}"/>
              </a:ext>
            </a:extLst>
          </p:cNvPr>
          <p:cNvSpPr txBox="1">
            <a:spLocks noChangeArrowheads="1"/>
          </p:cNvSpPr>
          <p:nvPr/>
        </p:nvSpPr>
        <p:spPr bwMode="auto">
          <a:xfrm>
            <a:off x="9987164" y="1337614"/>
            <a:ext cx="133615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defPPr>
              <a:defRPr lang="en-GB"/>
            </a:defPPr>
            <a:lvl1pPr algn="ctr" defTabSz="455613" eaLnBrk="1" hangingPunct="1">
              <a:defRPr sz="800" b="1" i="1">
                <a:latin typeface="Arial" panose="020B0604020202020204" pitchFamily="34" charset="0"/>
              </a:defRPr>
            </a:lvl1pPr>
            <a:lvl2pPr defTabSz="455613">
              <a:defRPr>
                <a:solidFill>
                  <a:schemeClr val="tx1"/>
                </a:solidFill>
                <a:latin typeface="Arial" panose="020B0604020202020204" pitchFamily="34" charset="0"/>
              </a:defRPr>
            </a:lvl2pPr>
            <a:lvl3pPr defTabSz="455613">
              <a:defRPr>
                <a:solidFill>
                  <a:schemeClr val="tx1"/>
                </a:solidFill>
                <a:latin typeface="Arial" panose="020B0604020202020204" pitchFamily="34" charset="0"/>
              </a:defRPr>
            </a:lvl3pPr>
            <a:lvl4pPr defTabSz="455613">
              <a:defRPr>
                <a:solidFill>
                  <a:schemeClr val="tx1"/>
                </a:solidFill>
                <a:latin typeface="Arial" panose="020B0604020202020204" pitchFamily="34" charset="0"/>
              </a:defRPr>
            </a:lvl4pPr>
            <a:lvl5pPr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defTabSz="455602">
              <a:buClr>
                <a:srgbClr val="000000"/>
              </a:buClr>
              <a:buSzPct val="100000"/>
              <a:defRPr/>
            </a:pPr>
            <a:r>
              <a:rPr lang="ru-RU" altLang="en-US" sz="1400" smtClean="0">
                <a:latin typeface="Helvetica Neue Light"/>
              </a:rPr>
              <a:t>Охрана труда</a:t>
            </a:r>
            <a:endParaRPr lang="en-GB" altLang="en-US" sz="1400" dirty="0">
              <a:latin typeface="Helvetica Neue Light"/>
            </a:endParaRPr>
          </a:p>
        </p:txBody>
      </p:sp>
      <p:sp>
        <p:nvSpPr>
          <p:cNvPr id="72" name="Rectangle 71">
            <a:extLst>
              <a:ext uri="{FF2B5EF4-FFF2-40B4-BE49-F238E27FC236}">
                <a16:creationId xmlns="" xmlns:a16="http://schemas.microsoft.com/office/drawing/2014/main" id="{B7207F12-4F0B-40F2-8A5E-82B18477801D}"/>
              </a:ext>
            </a:extLst>
          </p:cNvPr>
          <p:cNvSpPr/>
          <p:nvPr/>
        </p:nvSpPr>
        <p:spPr bwMode="auto">
          <a:xfrm>
            <a:off x="9855578" y="1241077"/>
            <a:ext cx="1565077" cy="5149442"/>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3" name="Rectangle 72">
            <a:extLst>
              <a:ext uri="{FF2B5EF4-FFF2-40B4-BE49-F238E27FC236}">
                <a16:creationId xmlns="" xmlns:a16="http://schemas.microsoft.com/office/drawing/2014/main" id="{425754BE-3260-44CC-AE5F-9970D71157FF}"/>
              </a:ext>
            </a:extLst>
          </p:cNvPr>
          <p:cNvSpPr/>
          <p:nvPr/>
        </p:nvSpPr>
        <p:spPr bwMode="auto">
          <a:xfrm>
            <a:off x="8053843" y="1221016"/>
            <a:ext cx="1392000" cy="5169503"/>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4" name="Rectangle 73">
            <a:extLst>
              <a:ext uri="{FF2B5EF4-FFF2-40B4-BE49-F238E27FC236}">
                <a16:creationId xmlns="" xmlns:a16="http://schemas.microsoft.com/office/drawing/2014/main" id="{9750A2AB-2FDF-4A68-9994-1E64D3BABF89}"/>
              </a:ext>
            </a:extLst>
          </p:cNvPr>
          <p:cNvSpPr/>
          <p:nvPr/>
        </p:nvSpPr>
        <p:spPr bwMode="auto">
          <a:xfrm>
            <a:off x="6110359" y="1216801"/>
            <a:ext cx="1652080" cy="5173718"/>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5" name="Rectangle 74">
            <a:extLst>
              <a:ext uri="{FF2B5EF4-FFF2-40B4-BE49-F238E27FC236}">
                <a16:creationId xmlns="" xmlns:a16="http://schemas.microsoft.com/office/drawing/2014/main" id="{EEFAFBBB-95DE-478F-B33D-85CCB86B9BA1}"/>
              </a:ext>
            </a:extLst>
          </p:cNvPr>
          <p:cNvSpPr/>
          <p:nvPr/>
        </p:nvSpPr>
        <p:spPr bwMode="auto">
          <a:xfrm>
            <a:off x="4000681" y="1227764"/>
            <a:ext cx="2026414" cy="5162755"/>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6" name="Rectangle 75">
            <a:extLst>
              <a:ext uri="{FF2B5EF4-FFF2-40B4-BE49-F238E27FC236}">
                <a16:creationId xmlns="" xmlns:a16="http://schemas.microsoft.com/office/drawing/2014/main" id="{6AD4F853-D96C-40A9-BB21-F0DC8BD0DF48}"/>
              </a:ext>
            </a:extLst>
          </p:cNvPr>
          <p:cNvSpPr/>
          <p:nvPr/>
        </p:nvSpPr>
        <p:spPr bwMode="auto">
          <a:xfrm>
            <a:off x="2461790" y="1208361"/>
            <a:ext cx="1442548" cy="5182158"/>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sp>
        <p:nvSpPr>
          <p:cNvPr id="77" name="Rectangle 76">
            <a:extLst>
              <a:ext uri="{FF2B5EF4-FFF2-40B4-BE49-F238E27FC236}">
                <a16:creationId xmlns="" xmlns:a16="http://schemas.microsoft.com/office/drawing/2014/main" id="{A73945D9-9047-4BAD-A93A-E0840DE87DBA}"/>
              </a:ext>
            </a:extLst>
          </p:cNvPr>
          <p:cNvSpPr/>
          <p:nvPr/>
        </p:nvSpPr>
        <p:spPr bwMode="auto">
          <a:xfrm>
            <a:off x="446155" y="1196607"/>
            <a:ext cx="1651605" cy="5193912"/>
          </a:xfrm>
          <a:prstGeom prst="rect">
            <a:avLst/>
          </a:prstGeom>
          <a:noFill/>
          <a:ln w="9525" cap="flat" cmpd="sng" algn="ctr">
            <a:solidFill>
              <a:srgbClr val="00B0F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1219170" eaLnBrk="1" hangingPunct="1">
              <a:lnSpc>
                <a:spcPct val="90000"/>
              </a:lnSpc>
            </a:pPr>
            <a:endParaRPr lang="en-US" sz="2667" b="0" dirty="0">
              <a:solidFill>
                <a:srgbClr val="191919"/>
              </a:solidFill>
              <a:latin typeface="HelvNeue Light for IBM" pitchFamily="34" charset="0"/>
            </a:endParaRPr>
          </a:p>
        </p:txBody>
      </p:sp>
      <p:pic>
        <p:nvPicPr>
          <p:cNvPr id="3" name="Picture 2"/>
          <p:cNvPicPr>
            <a:picLocks noChangeAspect="1"/>
          </p:cNvPicPr>
          <p:nvPr/>
        </p:nvPicPr>
        <p:blipFill>
          <a:blip r:embed="rId3"/>
          <a:stretch>
            <a:fillRect/>
          </a:stretch>
        </p:blipFill>
        <p:spPr>
          <a:xfrm>
            <a:off x="625518" y="1750605"/>
            <a:ext cx="1412617" cy="1028356"/>
          </a:xfrm>
          <a:prstGeom prst="rect">
            <a:avLst/>
          </a:prstGeom>
        </p:spPr>
      </p:pic>
      <p:sp>
        <p:nvSpPr>
          <p:cNvPr id="41" name="TextBox 7">
            <a:extLst>
              <a:ext uri="{FF2B5EF4-FFF2-40B4-BE49-F238E27FC236}">
                <a16:creationId xmlns="" xmlns:a16="http://schemas.microsoft.com/office/drawing/2014/main" id="{CCAF90D1-3347-4756-A68C-B7E0D03819C7}"/>
              </a:ext>
            </a:extLst>
          </p:cNvPr>
          <p:cNvSpPr txBox="1">
            <a:spLocks noChangeArrowheads="1"/>
          </p:cNvSpPr>
          <p:nvPr/>
        </p:nvSpPr>
        <p:spPr bwMode="auto">
          <a:xfrm>
            <a:off x="493747" y="1208361"/>
            <a:ext cx="164260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400" i="1" dirty="0">
                <a:latin typeface="Helvetica Neue Light"/>
              </a:rPr>
              <a:t>Транспортировка</a:t>
            </a:r>
            <a:endParaRPr lang="en-GB" altLang="en-US" sz="1400" i="1" dirty="0">
              <a:latin typeface="Helvetica Neue Light"/>
            </a:endParaRPr>
          </a:p>
        </p:txBody>
      </p:sp>
      <p:pic>
        <p:nvPicPr>
          <p:cNvPr id="11" name="Picture 10"/>
          <p:cNvPicPr>
            <a:picLocks noChangeAspect="1"/>
          </p:cNvPicPr>
          <p:nvPr/>
        </p:nvPicPr>
        <p:blipFill>
          <a:blip r:embed="rId4"/>
          <a:stretch>
            <a:fillRect/>
          </a:stretch>
        </p:blipFill>
        <p:spPr>
          <a:xfrm>
            <a:off x="2514575" y="1741841"/>
            <a:ext cx="1256752" cy="1037119"/>
          </a:xfrm>
          <a:prstGeom prst="rect">
            <a:avLst/>
          </a:prstGeom>
        </p:spPr>
      </p:pic>
      <p:sp>
        <p:nvSpPr>
          <p:cNvPr id="42" name="TextBox 7">
            <a:extLst>
              <a:ext uri="{FF2B5EF4-FFF2-40B4-BE49-F238E27FC236}">
                <a16:creationId xmlns="" xmlns:a16="http://schemas.microsoft.com/office/drawing/2014/main" id="{CCAF90D1-3347-4756-A68C-B7E0D03819C7}"/>
              </a:ext>
            </a:extLst>
          </p:cNvPr>
          <p:cNvSpPr txBox="1">
            <a:spLocks noChangeArrowheads="1"/>
          </p:cNvSpPr>
          <p:nvPr/>
        </p:nvSpPr>
        <p:spPr bwMode="auto">
          <a:xfrm>
            <a:off x="4441203" y="1349673"/>
            <a:ext cx="125997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400" i="1" dirty="0">
                <a:latin typeface="Helvetica Neue Light"/>
              </a:rPr>
              <a:t>Переработка</a:t>
            </a:r>
            <a:endParaRPr lang="en-GB" altLang="en-US" sz="1400" i="1" dirty="0">
              <a:latin typeface="Helvetica Neue Light"/>
            </a:endParaRPr>
          </a:p>
        </p:txBody>
      </p:sp>
      <p:sp>
        <p:nvSpPr>
          <p:cNvPr id="45" name="TextBox 8">
            <a:extLst>
              <a:ext uri="{FF2B5EF4-FFF2-40B4-BE49-F238E27FC236}">
                <a16:creationId xmlns="" xmlns:a16="http://schemas.microsoft.com/office/drawing/2014/main" id="{C1AFFC7D-7558-48DF-ADA0-F132468A353F}"/>
              </a:ext>
            </a:extLst>
          </p:cNvPr>
          <p:cNvSpPr txBox="1">
            <a:spLocks noChangeArrowheads="1"/>
          </p:cNvSpPr>
          <p:nvPr/>
        </p:nvSpPr>
        <p:spPr bwMode="auto">
          <a:xfrm>
            <a:off x="6129086" y="1195060"/>
            <a:ext cx="1645732" cy="7076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333" i="1" dirty="0">
                <a:latin typeface="Helvetica Neue Light"/>
              </a:rPr>
              <a:t>Транспортировка </a:t>
            </a:r>
            <a:r>
              <a:rPr lang="ru-RU" altLang="en-US" sz="1333" i="1">
                <a:latin typeface="Helvetica Neue Light"/>
              </a:rPr>
              <a:t>сжиженного газа и </a:t>
            </a:r>
            <a:r>
              <a:rPr lang="ru-RU" altLang="en-US" sz="1333" i="1" dirty="0">
                <a:latin typeface="Helvetica Neue Light"/>
              </a:rPr>
              <a:t>нефтепродуктов</a:t>
            </a:r>
            <a:endParaRPr lang="en-GB" altLang="en-US" sz="1333" i="1" dirty="0">
              <a:latin typeface="Helvetica Neue Light"/>
            </a:endParaRPr>
          </a:p>
        </p:txBody>
      </p:sp>
      <p:sp>
        <p:nvSpPr>
          <p:cNvPr id="47" name="TextBox 9">
            <a:extLst>
              <a:ext uri="{FF2B5EF4-FFF2-40B4-BE49-F238E27FC236}">
                <a16:creationId xmlns="" xmlns:a16="http://schemas.microsoft.com/office/drawing/2014/main" id="{2E7B7E12-A1E1-4845-B99B-E3CD9E4EF8CF}"/>
              </a:ext>
            </a:extLst>
          </p:cNvPr>
          <p:cNvSpPr txBox="1">
            <a:spLocks noChangeArrowheads="1"/>
          </p:cNvSpPr>
          <p:nvPr/>
        </p:nvSpPr>
        <p:spPr bwMode="auto">
          <a:xfrm>
            <a:off x="7987071" y="1400246"/>
            <a:ext cx="1458771" cy="297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35995" rIns="35995">
            <a:spAutoFit/>
          </a:bodyPr>
          <a:lstStyle>
            <a:lvl1pPr defTabSz="455613">
              <a:defRPr>
                <a:solidFill>
                  <a:schemeClr val="tx1"/>
                </a:solidFill>
                <a:latin typeface="Arial" panose="020B0604020202020204" pitchFamily="34" charset="0"/>
              </a:defRPr>
            </a:lvl1pPr>
            <a:lvl2pPr marL="742950" indent="-285750" defTabSz="455613">
              <a:defRPr>
                <a:solidFill>
                  <a:schemeClr val="tx1"/>
                </a:solidFill>
                <a:latin typeface="Arial" panose="020B0604020202020204" pitchFamily="34" charset="0"/>
              </a:defRPr>
            </a:lvl2pPr>
            <a:lvl3pPr marL="1143000" indent="-228600" defTabSz="455613">
              <a:defRPr>
                <a:solidFill>
                  <a:schemeClr val="tx1"/>
                </a:solidFill>
                <a:latin typeface="Arial" panose="020B0604020202020204" pitchFamily="34" charset="0"/>
              </a:defRPr>
            </a:lvl3pPr>
            <a:lvl4pPr marL="1600200" indent="-228600" defTabSz="455613">
              <a:defRPr>
                <a:solidFill>
                  <a:schemeClr val="tx1"/>
                </a:solidFill>
                <a:latin typeface="Arial" panose="020B0604020202020204" pitchFamily="34" charset="0"/>
              </a:defRPr>
            </a:lvl4pPr>
            <a:lvl5pPr marL="2057400" indent="-228600" defTabSz="455613">
              <a:defRPr>
                <a:solidFill>
                  <a:schemeClr val="tx1"/>
                </a:solidFill>
                <a:latin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defRPr>
            </a:lvl9pPr>
          </a:lstStyle>
          <a:p>
            <a:pPr algn="ctr" defTabSz="455602">
              <a:buClr>
                <a:srgbClr val="000000"/>
              </a:buClr>
              <a:buSzPct val="100000"/>
              <a:defRPr/>
            </a:pPr>
            <a:r>
              <a:rPr lang="ru-RU" altLang="en-US" sz="1333" i="1" dirty="0">
                <a:latin typeface="Helvetica Neue Light"/>
              </a:rPr>
              <a:t>Сбыт</a:t>
            </a:r>
            <a:endParaRPr lang="en-GB" altLang="en-US" sz="1333" i="1" dirty="0">
              <a:latin typeface="Helvetica Neue Light"/>
            </a:endParaRPr>
          </a:p>
        </p:txBody>
      </p:sp>
      <p:pic>
        <p:nvPicPr>
          <p:cNvPr id="48" name="Picture 47"/>
          <p:cNvPicPr>
            <a:picLocks noChangeAspect="1"/>
          </p:cNvPicPr>
          <p:nvPr/>
        </p:nvPicPr>
        <p:blipFill>
          <a:blip r:embed="rId5"/>
          <a:stretch>
            <a:fillRect/>
          </a:stretch>
        </p:blipFill>
        <p:spPr>
          <a:xfrm>
            <a:off x="4303678" y="1826006"/>
            <a:ext cx="1257463" cy="968821"/>
          </a:xfrm>
          <a:prstGeom prst="rect">
            <a:avLst/>
          </a:prstGeom>
        </p:spPr>
      </p:pic>
      <p:pic>
        <p:nvPicPr>
          <p:cNvPr id="53" name="Picture 52"/>
          <p:cNvPicPr>
            <a:picLocks noChangeAspect="1"/>
          </p:cNvPicPr>
          <p:nvPr/>
        </p:nvPicPr>
        <p:blipFill>
          <a:blip r:embed="rId6"/>
          <a:stretch>
            <a:fillRect/>
          </a:stretch>
        </p:blipFill>
        <p:spPr>
          <a:xfrm>
            <a:off x="6234394" y="1929132"/>
            <a:ext cx="1409713" cy="907189"/>
          </a:xfrm>
          <a:prstGeom prst="rect">
            <a:avLst/>
          </a:prstGeom>
        </p:spPr>
      </p:pic>
      <p:pic>
        <p:nvPicPr>
          <p:cNvPr id="54" name="Picture 53"/>
          <p:cNvPicPr>
            <a:picLocks noChangeAspect="1"/>
          </p:cNvPicPr>
          <p:nvPr/>
        </p:nvPicPr>
        <p:blipFill>
          <a:blip r:embed="rId7"/>
          <a:stretch>
            <a:fillRect/>
          </a:stretch>
        </p:blipFill>
        <p:spPr>
          <a:xfrm>
            <a:off x="8124667" y="1774559"/>
            <a:ext cx="1288259" cy="1054387"/>
          </a:xfrm>
          <a:prstGeom prst="rect">
            <a:avLst/>
          </a:prstGeom>
        </p:spPr>
      </p:pic>
      <p:sp>
        <p:nvSpPr>
          <p:cNvPr id="13" name="Rectangle 12"/>
          <p:cNvSpPr/>
          <p:nvPr/>
        </p:nvSpPr>
        <p:spPr>
          <a:xfrm>
            <a:off x="9855578" y="2915011"/>
            <a:ext cx="1746002" cy="2123658"/>
          </a:xfrm>
          <a:prstGeom prst="rect">
            <a:avLst/>
          </a:prstGeom>
        </p:spPr>
        <p:txBody>
          <a:bodyPr wrap="square">
            <a:spAutoFit/>
          </a:bodyPr>
          <a:lstStyle/>
          <a:p>
            <a:pPr defTabSz="854053">
              <a:defRPr/>
            </a:pPr>
            <a:r>
              <a:rPr lang="ru-RU" altLang="x-none" sz="1200" b="0" dirty="0">
                <a:solidFill>
                  <a:schemeClr val="dk1"/>
                </a:solidFill>
                <a:latin typeface="+mn-lt"/>
              </a:rPr>
              <a:t>Аналитическая поддержка принятия решений</a:t>
            </a:r>
            <a:endParaRPr lang="en-US" altLang="x-none" sz="1200" b="0" dirty="0">
              <a:solidFill>
                <a:schemeClr val="dk1"/>
              </a:solidFill>
              <a:latin typeface="+mn-lt"/>
            </a:endParaRPr>
          </a:p>
          <a:p>
            <a:pPr defTabSz="854053">
              <a:defRPr/>
            </a:pPr>
            <a:r>
              <a:rPr lang="ru-RU" altLang="x-none" sz="1200" b="0" dirty="0">
                <a:solidFill>
                  <a:schemeClr val="dk1"/>
                </a:solidFill>
                <a:latin typeface="+mn-lt"/>
              </a:rPr>
              <a:t>Мониторинг угроз и аварийных ситуаций  Системы видеонаблюдения</a:t>
            </a:r>
          </a:p>
          <a:p>
            <a:pPr defTabSz="854053">
              <a:defRPr/>
            </a:pPr>
            <a:r>
              <a:rPr lang="ru-RU" altLang="x-none" sz="1200" b="0" dirty="0">
                <a:solidFill>
                  <a:schemeClr val="dk1"/>
                </a:solidFill>
                <a:latin typeface="+mn-lt"/>
              </a:rPr>
              <a:t>Системы </a:t>
            </a:r>
            <a:r>
              <a:rPr lang="ru-RU" altLang="x-none" sz="1200" b="0" dirty="0" smtClean="0">
                <a:solidFill>
                  <a:schemeClr val="dk1"/>
                </a:solidFill>
                <a:latin typeface="+mn-lt"/>
              </a:rPr>
              <a:t>предупреждения,  </a:t>
            </a:r>
            <a:endParaRPr lang="ru-RU" altLang="x-none" sz="1200" b="0" dirty="0">
              <a:solidFill>
                <a:schemeClr val="dk1"/>
              </a:solidFill>
              <a:latin typeface="+mn-lt"/>
            </a:endParaRPr>
          </a:p>
          <a:p>
            <a:pPr defTabSz="854053">
              <a:defRPr/>
            </a:pPr>
            <a:r>
              <a:rPr lang="ru-RU" sz="1200" b="0" dirty="0">
                <a:solidFill>
                  <a:schemeClr val="dk1"/>
                </a:solidFill>
                <a:latin typeface="+mn-lt"/>
              </a:rPr>
              <a:t>«Мобильный сотрудник»  </a:t>
            </a:r>
            <a:endParaRPr lang="en-US" altLang="x-none" sz="1200" b="0" dirty="0">
              <a:solidFill>
                <a:schemeClr val="dk1"/>
              </a:solidFill>
              <a:latin typeface="+mn-lt"/>
            </a:endParaRPr>
          </a:p>
        </p:txBody>
      </p:sp>
      <p:sp>
        <p:nvSpPr>
          <p:cNvPr id="15" name="Rectangle 14"/>
          <p:cNvSpPr/>
          <p:nvPr/>
        </p:nvSpPr>
        <p:spPr>
          <a:xfrm>
            <a:off x="4050697" y="2828944"/>
            <a:ext cx="1945108" cy="2677656"/>
          </a:xfrm>
          <a:prstGeom prst="rect">
            <a:avLst/>
          </a:prstGeom>
        </p:spPr>
        <p:txBody>
          <a:bodyPr wrap="square">
            <a:spAutoFit/>
          </a:bodyPr>
          <a:lstStyle/>
          <a:p>
            <a:pPr defTabSz="854053">
              <a:defRPr/>
            </a:pPr>
            <a:r>
              <a:rPr lang="ru-RU" sz="1200" b="0" dirty="0">
                <a:solidFill>
                  <a:schemeClr val="dk1"/>
                </a:solidFill>
                <a:latin typeface="+mn-lt"/>
              </a:rPr>
              <a:t>Оптимизация производства  </a:t>
            </a:r>
          </a:p>
          <a:p>
            <a:pPr defTabSz="854053">
              <a:defRPr/>
            </a:pPr>
            <a:r>
              <a:rPr lang="ru-RU" sz="1200" b="0" dirty="0">
                <a:solidFill>
                  <a:schemeClr val="dk1"/>
                </a:solidFill>
                <a:latin typeface="+mn-lt"/>
              </a:rPr>
              <a:t>Прогнозная аналитика по надежности оборудования и агрегатов</a:t>
            </a:r>
          </a:p>
          <a:p>
            <a:pPr defTabSz="854053">
              <a:defRPr/>
            </a:pPr>
            <a:r>
              <a:rPr lang="ru-RU" sz="1200" b="0" dirty="0">
                <a:solidFill>
                  <a:schemeClr val="dk1"/>
                </a:solidFill>
                <a:latin typeface="+mn-lt"/>
              </a:rPr>
              <a:t>Прогнозная аналитика для управления качеством выходной продукции</a:t>
            </a:r>
          </a:p>
          <a:p>
            <a:pPr defTabSz="854053">
              <a:defRPr/>
            </a:pPr>
            <a:r>
              <a:rPr lang="ru-RU" sz="1200" b="0" dirty="0">
                <a:solidFill>
                  <a:schemeClr val="dk1"/>
                </a:solidFill>
                <a:latin typeface="+mn-lt"/>
              </a:rPr>
              <a:t>Оптимизация энергопотребления</a:t>
            </a:r>
          </a:p>
          <a:p>
            <a:pPr defTabSz="854053">
              <a:defRPr/>
            </a:pPr>
            <a:r>
              <a:rPr lang="ru-RU" altLang="x-none" sz="1200" b="0" dirty="0">
                <a:solidFill>
                  <a:schemeClr val="dk1"/>
                </a:solidFill>
                <a:latin typeface="+mn-lt"/>
              </a:rPr>
              <a:t> Капитальный ремонт и остановка производства</a:t>
            </a:r>
          </a:p>
        </p:txBody>
      </p:sp>
      <p:sp>
        <p:nvSpPr>
          <p:cNvPr id="16" name="Rectangle 15"/>
          <p:cNvSpPr/>
          <p:nvPr/>
        </p:nvSpPr>
        <p:spPr>
          <a:xfrm>
            <a:off x="493747" y="2982648"/>
            <a:ext cx="1676639" cy="2677656"/>
          </a:xfrm>
          <a:prstGeom prst="rect">
            <a:avLst/>
          </a:prstGeom>
        </p:spPr>
        <p:txBody>
          <a:bodyPr wrap="square">
            <a:spAutoFit/>
          </a:bodyPr>
          <a:lstStyle/>
          <a:p>
            <a:pPr defTabSz="854053">
              <a:defRPr/>
            </a:pPr>
            <a:r>
              <a:rPr lang="ru-RU" sz="1200" b="0" dirty="0">
                <a:solidFill>
                  <a:schemeClr val="dk1"/>
                </a:solidFill>
                <a:latin typeface="+mn-lt"/>
              </a:rPr>
              <a:t>Учет объемов и контроль потерь перемещаемых нефти и газа</a:t>
            </a:r>
          </a:p>
          <a:p>
            <a:pPr defTabSz="854053">
              <a:defRPr/>
            </a:pPr>
            <a:r>
              <a:rPr lang="ru-RU" sz="1200" b="0" dirty="0">
                <a:solidFill>
                  <a:schemeClr val="dk1"/>
                </a:solidFill>
                <a:latin typeface="+mn-lt"/>
              </a:rPr>
              <a:t>Мониторинг и передача данных</a:t>
            </a:r>
          </a:p>
          <a:p>
            <a:pPr defTabSz="854053">
              <a:defRPr/>
            </a:pPr>
            <a:r>
              <a:rPr lang="ru-RU" sz="1200" b="0" dirty="0">
                <a:solidFill>
                  <a:schemeClr val="dk1"/>
                </a:solidFill>
                <a:latin typeface="+mn-lt"/>
              </a:rPr>
              <a:t>Контроль и локализация утечек </a:t>
            </a:r>
          </a:p>
          <a:p>
            <a:pPr defTabSz="854053">
              <a:defRPr/>
            </a:pPr>
            <a:r>
              <a:rPr lang="ru-RU" sz="1200" b="0" dirty="0">
                <a:solidFill>
                  <a:schemeClr val="dk1"/>
                </a:solidFill>
                <a:latin typeface="+mn-lt"/>
              </a:rPr>
              <a:t>Помощь составления расписаний транспортировки </a:t>
            </a:r>
          </a:p>
          <a:p>
            <a:pPr defTabSz="854053">
              <a:defRPr/>
            </a:pPr>
            <a:r>
              <a:rPr lang="ru-RU" sz="1200" b="0" dirty="0">
                <a:solidFill>
                  <a:schemeClr val="dk1"/>
                </a:solidFill>
                <a:latin typeface="+mn-lt"/>
              </a:rPr>
              <a:t>Единый центр управления </a:t>
            </a:r>
          </a:p>
        </p:txBody>
      </p:sp>
      <p:sp>
        <p:nvSpPr>
          <p:cNvPr id="56" name="Rectangle 55"/>
          <p:cNvSpPr/>
          <p:nvPr/>
        </p:nvSpPr>
        <p:spPr>
          <a:xfrm>
            <a:off x="2382820" y="2778959"/>
            <a:ext cx="1446149" cy="2123658"/>
          </a:xfrm>
          <a:prstGeom prst="rect">
            <a:avLst/>
          </a:prstGeom>
        </p:spPr>
        <p:txBody>
          <a:bodyPr wrap="square">
            <a:spAutoFit/>
          </a:bodyPr>
          <a:lstStyle/>
          <a:p>
            <a:pPr algn="ctr" defTabSz="854053">
              <a:defRPr/>
            </a:pPr>
            <a:endParaRPr lang="ru-RU" sz="1200" dirty="0">
              <a:solidFill>
                <a:schemeClr val="dk1"/>
              </a:solidFill>
              <a:latin typeface="+mn-lt"/>
            </a:endParaRPr>
          </a:p>
          <a:p>
            <a:pPr defTabSz="854053">
              <a:defRPr/>
            </a:pPr>
            <a:r>
              <a:rPr lang="ru-RU" sz="1200" b="0" dirty="0">
                <a:solidFill>
                  <a:schemeClr val="dk1"/>
                </a:solidFill>
                <a:latin typeface="+mn-lt"/>
              </a:rPr>
              <a:t>Оптимизация использования хранилищ углеводородов</a:t>
            </a:r>
            <a:endParaRPr lang="en-US" sz="1200" b="0" dirty="0">
              <a:solidFill>
                <a:schemeClr val="dk1"/>
              </a:solidFill>
              <a:latin typeface="+mn-lt"/>
            </a:endParaRPr>
          </a:p>
          <a:p>
            <a:pPr defTabSz="854053">
              <a:defRPr/>
            </a:pPr>
            <a:r>
              <a:rPr lang="ru-RU" sz="1200" b="0" dirty="0">
                <a:solidFill>
                  <a:schemeClr val="dk1"/>
                </a:solidFill>
                <a:latin typeface="+mn-lt"/>
              </a:rPr>
              <a:t>Замер остатков</a:t>
            </a:r>
          </a:p>
          <a:p>
            <a:pPr defTabSz="854053">
              <a:defRPr/>
            </a:pPr>
            <a:r>
              <a:rPr lang="ru-RU" sz="1200" b="0" dirty="0">
                <a:solidFill>
                  <a:schemeClr val="dk1"/>
                </a:solidFill>
                <a:latin typeface="+mn-lt"/>
              </a:rPr>
              <a:t>Мониторинг и передача данных</a:t>
            </a:r>
          </a:p>
          <a:p>
            <a:pPr algn="ctr" defTabSz="854053">
              <a:defRPr/>
            </a:pPr>
            <a:endParaRPr lang="ru-RU" sz="1200" dirty="0">
              <a:solidFill>
                <a:schemeClr val="dk1"/>
              </a:solidFill>
              <a:latin typeface="+mn-lt"/>
            </a:endParaRPr>
          </a:p>
          <a:p>
            <a:pPr algn="ctr" defTabSz="854053">
              <a:defRPr/>
            </a:pPr>
            <a:endParaRPr lang="ru-RU" sz="1200" dirty="0">
              <a:solidFill>
                <a:schemeClr val="dk1"/>
              </a:solidFill>
              <a:latin typeface="+mn-lt"/>
            </a:endParaRPr>
          </a:p>
          <a:p>
            <a:pPr algn="ctr" defTabSz="854053">
              <a:defRPr/>
            </a:pPr>
            <a:r>
              <a:rPr lang="ru-RU" sz="1200" dirty="0">
                <a:solidFill>
                  <a:schemeClr val="dk1"/>
                </a:solidFill>
                <a:latin typeface="+mn-lt"/>
              </a:rPr>
              <a:t> </a:t>
            </a:r>
          </a:p>
        </p:txBody>
      </p:sp>
      <p:sp>
        <p:nvSpPr>
          <p:cNvPr id="57" name="Rectangle 56"/>
          <p:cNvSpPr/>
          <p:nvPr/>
        </p:nvSpPr>
        <p:spPr>
          <a:xfrm>
            <a:off x="6121562" y="2915011"/>
            <a:ext cx="1688471" cy="2308324"/>
          </a:xfrm>
          <a:prstGeom prst="rect">
            <a:avLst/>
          </a:prstGeom>
        </p:spPr>
        <p:txBody>
          <a:bodyPr wrap="square">
            <a:spAutoFit/>
          </a:bodyPr>
          <a:lstStyle/>
          <a:p>
            <a:pPr defTabSz="854053">
              <a:defRPr/>
            </a:pPr>
            <a:r>
              <a:rPr lang="ru-RU" sz="1200" b="0" dirty="0">
                <a:solidFill>
                  <a:schemeClr val="dk1"/>
                </a:solidFill>
                <a:latin typeface="+mn-lt"/>
              </a:rPr>
              <a:t>Учет объемов и контроль потерь перемещаемых нефти и газа</a:t>
            </a:r>
          </a:p>
          <a:p>
            <a:pPr defTabSz="854053">
              <a:defRPr/>
            </a:pPr>
            <a:r>
              <a:rPr lang="ru-RU" sz="1200" b="0" dirty="0">
                <a:solidFill>
                  <a:schemeClr val="dk1"/>
                </a:solidFill>
                <a:latin typeface="+mn-lt"/>
              </a:rPr>
              <a:t>Контроль и локализация утечек углеводородов</a:t>
            </a:r>
          </a:p>
          <a:p>
            <a:pPr defTabSz="854053">
              <a:defRPr/>
            </a:pPr>
            <a:r>
              <a:rPr lang="ru-RU" sz="1200" b="0" dirty="0">
                <a:solidFill>
                  <a:schemeClr val="dk1"/>
                </a:solidFill>
                <a:latin typeface="+mn-lt"/>
              </a:rPr>
              <a:t>Помощь составления и оптимизации расписаний транспортировки  </a:t>
            </a:r>
          </a:p>
        </p:txBody>
      </p:sp>
      <p:pic>
        <p:nvPicPr>
          <p:cNvPr id="4" name="Picture 3"/>
          <p:cNvPicPr>
            <a:picLocks noChangeAspect="1"/>
          </p:cNvPicPr>
          <p:nvPr/>
        </p:nvPicPr>
        <p:blipFill>
          <a:blip r:embed="rId8"/>
          <a:stretch>
            <a:fillRect/>
          </a:stretch>
        </p:blipFill>
        <p:spPr>
          <a:xfrm>
            <a:off x="10027290" y="1794289"/>
            <a:ext cx="1228007" cy="993084"/>
          </a:xfrm>
          <a:prstGeom prst="rect">
            <a:avLst/>
          </a:prstGeom>
        </p:spPr>
      </p:pic>
      <p:pic>
        <p:nvPicPr>
          <p:cNvPr id="27" name="Picture 4" descr="logopertamina_01"/>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301515" y="5945226"/>
            <a:ext cx="1141400" cy="273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stretch>
            <a:fillRect/>
          </a:stretch>
        </p:blipFill>
        <p:spPr>
          <a:xfrm>
            <a:off x="983906" y="5728346"/>
            <a:ext cx="887020" cy="270329"/>
          </a:xfrm>
          <a:prstGeom prst="rect">
            <a:avLst/>
          </a:prstGeom>
        </p:spPr>
      </p:pic>
      <p:pic>
        <p:nvPicPr>
          <p:cNvPr id="8" name="Picture 7"/>
          <p:cNvPicPr>
            <a:picLocks noChangeAspect="1"/>
          </p:cNvPicPr>
          <p:nvPr/>
        </p:nvPicPr>
        <p:blipFill>
          <a:blip r:embed="rId11"/>
          <a:stretch>
            <a:fillRect/>
          </a:stretch>
        </p:blipFill>
        <p:spPr>
          <a:xfrm>
            <a:off x="682011" y="5990002"/>
            <a:ext cx="1078040" cy="301075"/>
          </a:xfrm>
          <a:prstGeom prst="rect">
            <a:avLst/>
          </a:prstGeom>
        </p:spPr>
      </p:pic>
      <p:pic>
        <p:nvPicPr>
          <p:cNvPr id="9" name="Picture 8"/>
          <p:cNvPicPr>
            <a:picLocks noChangeAspect="1"/>
          </p:cNvPicPr>
          <p:nvPr/>
        </p:nvPicPr>
        <p:blipFill>
          <a:blip r:embed="rId11"/>
          <a:stretch>
            <a:fillRect/>
          </a:stretch>
        </p:blipFill>
        <p:spPr>
          <a:xfrm>
            <a:off x="2570367" y="5969555"/>
            <a:ext cx="1169252" cy="326548"/>
          </a:xfrm>
          <a:prstGeom prst="rect">
            <a:avLst/>
          </a:prstGeom>
        </p:spPr>
      </p:pic>
      <p:pic>
        <p:nvPicPr>
          <p:cNvPr id="32" name="Picture 12" descr="https://encrypted-tbn0.gstatic.com/images?q=tbn:ANd9GcR3mZRwECUr7Z_c7ult1a7XHtnmXoxyX47W5U2H9fAruYe6BhPwulqQBH0n"/>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335344" y="6034865"/>
            <a:ext cx="800641" cy="15052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8053843" y="2982649"/>
            <a:ext cx="1511622" cy="1200329"/>
          </a:xfrm>
          <a:prstGeom prst="rect">
            <a:avLst/>
          </a:prstGeom>
        </p:spPr>
        <p:txBody>
          <a:bodyPr wrap="square">
            <a:spAutoFit/>
          </a:bodyPr>
          <a:lstStyle/>
          <a:p>
            <a:pPr defTabSz="854053">
              <a:defRPr/>
            </a:pPr>
            <a:r>
              <a:rPr lang="ru-RU" sz="1200" b="0" dirty="0">
                <a:solidFill>
                  <a:schemeClr val="dk1"/>
                </a:solidFill>
                <a:latin typeface="+mn-lt"/>
              </a:rPr>
              <a:t>Программа лояльности</a:t>
            </a:r>
          </a:p>
          <a:p>
            <a:pPr defTabSz="854053">
              <a:defRPr/>
            </a:pPr>
            <a:r>
              <a:rPr lang="ru-RU" sz="1200" b="0" dirty="0">
                <a:solidFill>
                  <a:schemeClr val="dk1"/>
                </a:solidFill>
                <a:latin typeface="+mn-lt"/>
              </a:rPr>
              <a:t>Планирование сбыта</a:t>
            </a:r>
          </a:p>
          <a:p>
            <a:pPr defTabSz="854053">
              <a:defRPr/>
            </a:pPr>
            <a:r>
              <a:rPr lang="ru-RU" sz="1200" b="0" dirty="0">
                <a:solidFill>
                  <a:schemeClr val="dk1"/>
                </a:solidFill>
                <a:latin typeface="+mn-lt"/>
              </a:rPr>
              <a:t>Приобретение и </a:t>
            </a:r>
            <a:r>
              <a:rPr lang="ru-RU" sz="1200" b="0" dirty="0" smtClean="0">
                <a:solidFill>
                  <a:schemeClr val="dk1"/>
                </a:solidFill>
                <a:latin typeface="+mn-lt"/>
              </a:rPr>
              <a:t>поглощение</a:t>
            </a:r>
            <a:endParaRPr lang="ru-RU" sz="1200" b="0" dirty="0">
              <a:solidFill>
                <a:schemeClr val="dk1"/>
              </a:solidFill>
              <a:latin typeface="+mn-lt"/>
            </a:endParaRPr>
          </a:p>
        </p:txBody>
      </p:sp>
      <p:pic>
        <p:nvPicPr>
          <p:cNvPr id="36" name="Logo"/>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934749" y="5758527"/>
            <a:ext cx="622156" cy="70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6"/>
          <p:cNvPicPr>
            <a:picLocks noChangeAspect="1"/>
          </p:cNvPicPr>
          <p:nvPr/>
        </p:nvPicPr>
        <p:blipFill>
          <a:blip r:embed="rId14"/>
          <a:stretch>
            <a:fillRect/>
          </a:stretch>
        </p:blipFill>
        <p:spPr>
          <a:xfrm>
            <a:off x="10743531" y="5849550"/>
            <a:ext cx="590159" cy="441527"/>
          </a:xfrm>
          <a:prstGeom prst="rect">
            <a:avLst/>
          </a:prstGeom>
        </p:spPr>
      </p:pic>
      <p:pic>
        <p:nvPicPr>
          <p:cNvPr id="40" name="Picture 12"/>
          <p:cNvPicPr>
            <a:picLocks noChangeArrowheads="1"/>
          </p:cNvPicPr>
          <p:nvPr/>
        </p:nvPicPr>
        <p:blipFill>
          <a:blip r:embed="rId15" cstate="screen">
            <a:extLst>
              <a:ext uri="{28A0092B-C50C-407E-A947-70E740481C1C}">
                <a14:useLocalDpi xmlns:a14="http://schemas.microsoft.com/office/drawing/2010/main"/>
              </a:ext>
            </a:extLst>
          </a:blip>
          <a:srcRect t="29150" b="12550"/>
          <a:stretch>
            <a:fillRect/>
          </a:stretch>
        </p:blipFill>
        <p:spPr bwMode="auto">
          <a:xfrm>
            <a:off x="10358204" y="5456732"/>
            <a:ext cx="562973" cy="512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16"/>
          <a:stretch>
            <a:fillRect/>
          </a:stretch>
        </p:blipFill>
        <p:spPr>
          <a:xfrm>
            <a:off x="5079554" y="5941838"/>
            <a:ext cx="655561" cy="198109"/>
          </a:xfrm>
          <a:prstGeom prst="rect">
            <a:avLst/>
          </a:prstGeom>
        </p:spPr>
      </p:pic>
      <p:pic>
        <p:nvPicPr>
          <p:cNvPr id="49" name="Picture 48"/>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983308" y="5863872"/>
            <a:ext cx="1016661" cy="434622"/>
          </a:xfrm>
          <a:prstGeom prst="rect">
            <a:avLst/>
          </a:prstGeom>
        </p:spPr>
      </p:pic>
      <p:pic>
        <p:nvPicPr>
          <p:cNvPr id="38" name="Picture 37"/>
          <p:cNvPicPr>
            <a:picLocks noChangeAspect="1"/>
          </p:cNvPicPr>
          <p:nvPr/>
        </p:nvPicPr>
        <p:blipFill>
          <a:blip r:embed="rId18"/>
          <a:stretch>
            <a:fillRect/>
          </a:stretch>
        </p:blipFill>
        <p:spPr>
          <a:xfrm>
            <a:off x="6355722" y="5523570"/>
            <a:ext cx="1015376" cy="375689"/>
          </a:xfrm>
          <a:prstGeom prst="rect">
            <a:avLst/>
          </a:prstGeom>
        </p:spPr>
      </p:pic>
    </p:spTree>
    <p:extLst>
      <p:ext uri="{BB962C8B-B14F-4D97-AF65-F5344CB8AC3E}">
        <p14:creationId xmlns:p14="http://schemas.microsoft.com/office/powerpoint/2010/main" val="245127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IBMwhite">
  <a:themeElements>
    <a:clrScheme name="IBMwhite 16">
      <a:dk1>
        <a:srgbClr val="0A0A0A"/>
      </a:dk1>
      <a:lt1>
        <a:srgbClr val="FFFFFF"/>
      </a:lt1>
      <a:dk2>
        <a:srgbClr val="0A0A0A"/>
      </a:dk2>
      <a:lt2>
        <a:srgbClr val="454746"/>
      </a:lt2>
      <a:accent1>
        <a:srgbClr val="7889FB"/>
      </a:accent1>
      <a:accent2>
        <a:srgbClr val="A5A216"/>
      </a:accent2>
      <a:accent3>
        <a:srgbClr val="FFFFFF"/>
      </a:accent3>
      <a:accent4>
        <a:srgbClr val="070707"/>
      </a:accent4>
      <a:accent5>
        <a:srgbClr val="BEC4FD"/>
      </a:accent5>
      <a:accent6>
        <a:srgbClr val="959213"/>
      </a:accent6>
      <a:hlink>
        <a:srgbClr val="008000"/>
      </a:hlink>
      <a:folHlink>
        <a:srgbClr val="B2B2B2"/>
      </a:folHlink>
    </a:clrScheme>
    <a:fontScheme name="Custom 1">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
            <a:schemeClr val="accent2"/>
          </a:buClr>
          <a:buSzTx/>
          <a:buFont typeface="Wingdings" pitchFamily="2" charset="2"/>
          <a:buNone/>
          <a:tabLst/>
          <a:defRPr kumimoji="0" lang="en-US" altLang="en-US" sz="2000" b="1"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
            <a:schemeClr val="accent2"/>
          </a:buClr>
          <a:buSzTx/>
          <a:buFont typeface="Wingdings" pitchFamily="2" charset="2"/>
          <a:buNone/>
          <a:tabLst/>
          <a:defRPr kumimoji="0" lang="en-US" altLang="en-US" sz="2000" b="1"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IBMwhi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whi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whi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whi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whi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whi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whi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white 8">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BMwhite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BMwhite 10">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BMwhite 11">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BMwhite 12">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BMwhite 13">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BMwhite 14">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BMwhite 15">
        <a:dk1>
          <a:srgbClr val="454746"/>
        </a:dk1>
        <a:lt1>
          <a:srgbClr val="FFFFFF"/>
        </a:lt1>
        <a:dk2>
          <a:srgbClr val="000000"/>
        </a:dk2>
        <a:lt2>
          <a:srgbClr val="7889FB"/>
        </a:lt2>
        <a:accent1>
          <a:srgbClr val="AB1A7D"/>
        </a:accent1>
        <a:accent2>
          <a:srgbClr val="A5A216"/>
        </a:accent2>
        <a:accent3>
          <a:srgbClr val="AAAAAA"/>
        </a:accent3>
        <a:accent4>
          <a:srgbClr val="DADADA"/>
        </a:accent4>
        <a:accent5>
          <a:srgbClr val="D2ABBF"/>
        </a:accent5>
        <a:accent6>
          <a:srgbClr val="959213"/>
        </a:accent6>
        <a:hlink>
          <a:srgbClr val="F04E37"/>
        </a:hlink>
        <a:folHlink>
          <a:srgbClr val="F19027"/>
        </a:folHlink>
      </a:clrScheme>
      <a:clrMap bg1="dk2" tx1="lt1" bg2="dk1" tx2="lt2" accent1="accent1" accent2="accent2" accent3="accent3" accent4="accent4" accent5="accent5" accent6="accent6" hlink="hlink" folHlink="folHlink"/>
    </a:extraClrScheme>
    <a:extraClrScheme>
      <a:clrScheme name="IBMwhite 16">
        <a:dk1>
          <a:srgbClr val="0A0A0A"/>
        </a:dk1>
        <a:lt1>
          <a:srgbClr val="FFFFFF"/>
        </a:lt1>
        <a:dk2>
          <a:srgbClr val="0A0A0A"/>
        </a:dk2>
        <a:lt2>
          <a:srgbClr val="454746"/>
        </a:lt2>
        <a:accent1>
          <a:srgbClr val="7889FB"/>
        </a:accent1>
        <a:accent2>
          <a:srgbClr val="A5A216"/>
        </a:accent2>
        <a:accent3>
          <a:srgbClr val="FFFFFF"/>
        </a:accent3>
        <a:accent4>
          <a:srgbClr val="070707"/>
        </a:accent4>
        <a:accent5>
          <a:srgbClr val="BEC4FD"/>
        </a:accent5>
        <a:accent6>
          <a:srgbClr val="959213"/>
        </a:accent6>
        <a:hlink>
          <a:srgbClr val="00800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Very DraftAll Hands Call_ Industry Marketing_Dec 2007</Template>
  <TotalTime>70893</TotalTime>
  <Words>7921</Words>
  <Application>Microsoft Macintosh PowerPoint</Application>
  <PresentationFormat>Widescreen</PresentationFormat>
  <Paragraphs>747</Paragraphs>
  <Slides>48</Slides>
  <Notes>38</Notes>
  <HiddenSlides>0</HiddenSlides>
  <MMClips>0</MMClips>
  <ScaleCrop>false</ScaleCrop>
  <HeadingPairs>
    <vt:vector size="8" baseType="variant">
      <vt:variant>
        <vt:lpstr>Fonts Used</vt:lpstr>
      </vt:variant>
      <vt:variant>
        <vt:i4>19</vt:i4>
      </vt:variant>
      <vt:variant>
        <vt:lpstr>Theme</vt:lpstr>
      </vt:variant>
      <vt:variant>
        <vt:i4>1</vt:i4>
      </vt:variant>
      <vt:variant>
        <vt:lpstr>Slide Titles</vt:lpstr>
      </vt:variant>
      <vt:variant>
        <vt:i4>48</vt:i4>
      </vt:variant>
      <vt:variant>
        <vt:lpstr>Custom Shows</vt:lpstr>
      </vt:variant>
      <vt:variant>
        <vt:i4>9</vt:i4>
      </vt:variant>
    </vt:vector>
  </HeadingPairs>
  <TitlesOfParts>
    <vt:vector size="77" baseType="lpstr">
      <vt:lpstr>Arial Unicode MS</vt:lpstr>
      <vt:lpstr>Batang</vt:lpstr>
      <vt:lpstr>Calibri</vt:lpstr>
      <vt:lpstr>Century Gothic</vt:lpstr>
      <vt:lpstr>Gulim</vt:lpstr>
      <vt:lpstr>Helvetica Neue</vt:lpstr>
      <vt:lpstr>Helvetica Neue Light</vt:lpstr>
      <vt:lpstr>HelvNeue Light for IBM</vt:lpstr>
      <vt:lpstr>Microsoft YaHei</vt:lpstr>
      <vt:lpstr>MS PGothic</vt:lpstr>
      <vt:lpstr>ＭＳ Ｐゴシック</vt:lpstr>
      <vt:lpstr>New MingLiu</vt:lpstr>
      <vt:lpstr>PMingLiU</vt:lpstr>
      <vt:lpstr>SimSun</vt:lpstr>
      <vt:lpstr>Times New Roman</vt:lpstr>
      <vt:lpstr>Wingdings</vt:lpstr>
      <vt:lpstr>맑은 고딕</vt:lpstr>
      <vt:lpstr>ヒラギノ角ゴ Pro W3</vt:lpstr>
      <vt:lpstr>Arial</vt:lpstr>
      <vt:lpstr>IBMwhite</vt:lpstr>
      <vt:lpstr>PowerPoint Presentation</vt:lpstr>
      <vt:lpstr>Сеть научно-исследовательских центров IBM  </vt:lpstr>
      <vt:lpstr>Научные исследования IBM: 24 года подряд IBM лидирует по числу запатентованных научных работ   </vt:lpstr>
      <vt:lpstr>Центры компетенции IBM по решениям для нефтегазовой индустрии и индустриальным продуктам</vt:lpstr>
      <vt:lpstr>PowerPoint Presentation</vt:lpstr>
      <vt:lpstr>PowerPoint Presentation</vt:lpstr>
      <vt:lpstr>PowerPoint Presentation</vt:lpstr>
      <vt:lpstr>Примеры решаемых IBM задач в области разведки и разработки месторождений  и добычи углеводородов.  </vt:lpstr>
      <vt:lpstr>Примеры решаемых IBM задач в области транспортировки,  переработки и сбыта нефти, газа и нефтепродуктов </vt:lpstr>
      <vt:lpstr>Примеры решаемых IBM задач  для Корпоративного центра </vt:lpstr>
      <vt:lpstr>Области оценки результатов проектов IBM Цифровой Трансформации в нефтегазовой индустрии</vt:lpstr>
      <vt:lpstr>Пример по областям взаимодействия ПАО “Газпром Нефть” и IBM</vt:lpstr>
      <vt:lpstr>Решения IBM по повышению эффективности управления крупными капитальными проектами  </vt:lpstr>
      <vt:lpstr>IBM разработал и поставил Центр Управления Капитальными Проектами для строительства крупнейшего  СПГ  в Австралии</vt:lpstr>
      <vt:lpstr>Проекты IBM по развертыванию SAP IS-OIL в Центральной и Восточной Европе </vt:lpstr>
      <vt:lpstr>PowerPoint Presentation</vt:lpstr>
      <vt:lpstr>Разведочные работы</vt:lpstr>
      <vt:lpstr>PowerPoint Presentation</vt:lpstr>
      <vt:lpstr>PowerPoint Presentation</vt:lpstr>
      <vt:lpstr>PowerPoint Presentation</vt:lpstr>
      <vt:lpstr>Подготовка к добыче</vt:lpstr>
      <vt:lpstr>PowerPoint Presentation</vt:lpstr>
      <vt:lpstr>Нефтяная компания Китая увеличивает  доходы за счет способности делать точные прогнозы </vt:lpstr>
      <vt:lpstr>Строительство - Примеры выполненных проектов</vt:lpstr>
      <vt:lpstr>PowerPoint Presentation</vt:lpstr>
      <vt:lpstr>Проектирование и бурение скважин</vt:lpstr>
      <vt:lpstr>PowerPoint Presentation</vt:lpstr>
      <vt:lpstr>Эксплуатация - Примеры выполненных проектов</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Сбыт и Логистика</vt:lpstr>
      <vt:lpstr>PowerPoint Presentation</vt:lpstr>
      <vt:lpstr>Охрана труда, промышленная и общая безопасность и охрана окружающей среды   (ОТ, ПОБ и ООС, HSSE)</vt:lpstr>
      <vt:lpstr>PowerPoint Presentation</vt:lpstr>
      <vt:lpstr>PowerPoint Presentation</vt:lpstr>
      <vt:lpstr>PowerPoint Presentation</vt:lpstr>
      <vt:lpstr>Функция аналитики</vt:lpstr>
      <vt:lpstr>PowerPoint Presentation</vt:lpstr>
      <vt:lpstr>PowerPoint Presentation</vt:lpstr>
      <vt:lpstr>PowerPoint Presentation</vt:lpstr>
      <vt:lpstr>PowerPoint Presentation</vt:lpstr>
      <vt:lpstr>raytheon</vt:lpstr>
      <vt:lpstr>soa</vt:lpstr>
      <vt:lpstr>R&amp;R</vt:lpstr>
      <vt:lpstr>btit</vt:lpstr>
      <vt:lpstr>soma</vt:lpstr>
      <vt:lpstr>UPMC</vt:lpstr>
      <vt:lpstr>webcast</vt:lpstr>
      <vt:lpstr>account planning</vt:lpstr>
      <vt:lpstr>bharti</vt:lpstr>
    </vt:vector>
  </TitlesOfParts>
  <Company>IBM</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DRAFT Industry Marketing All Hands Call</dc:title>
  <dc:creator>IBM_USER</dc:creator>
  <cp:lastModifiedBy>Microsoft Office User</cp:lastModifiedBy>
  <cp:revision>1967</cp:revision>
  <cp:lastPrinted>2017-03-13T14:30:51Z</cp:lastPrinted>
  <dcterms:created xsi:type="dcterms:W3CDTF">2007-12-04T16:28:25Z</dcterms:created>
  <dcterms:modified xsi:type="dcterms:W3CDTF">2017-12-10T07:35:34Z</dcterms:modified>
</cp:coreProperties>
</file>